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Lst>
  <p:notesMasterIdLst>
    <p:notesMasterId r:id="rId32"/>
  </p:notesMasterIdLst>
  <p:handoutMasterIdLst>
    <p:handoutMasterId r:id="rId33"/>
  </p:handoutMasterIdLst>
  <p:sldIdLst>
    <p:sldId id="333" r:id="rId2"/>
    <p:sldId id="488" r:id="rId3"/>
    <p:sldId id="487" r:id="rId4"/>
    <p:sldId id="493" r:id="rId5"/>
    <p:sldId id="494" r:id="rId6"/>
    <p:sldId id="492" r:id="rId7"/>
    <p:sldId id="495" r:id="rId8"/>
    <p:sldId id="540" r:id="rId9"/>
    <p:sldId id="497" r:id="rId10"/>
    <p:sldId id="498" r:id="rId11"/>
    <p:sldId id="499" r:id="rId12"/>
    <p:sldId id="500" r:id="rId13"/>
    <p:sldId id="501" r:id="rId14"/>
    <p:sldId id="541" r:id="rId15"/>
    <p:sldId id="503" r:id="rId16"/>
    <p:sldId id="504" r:id="rId17"/>
    <p:sldId id="505" r:id="rId18"/>
    <p:sldId id="542" r:id="rId19"/>
    <p:sldId id="549" r:id="rId20"/>
    <p:sldId id="509" r:id="rId21"/>
    <p:sldId id="510" r:id="rId22"/>
    <p:sldId id="550" r:id="rId23"/>
    <p:sldId id="512" r:id="rId24"/>
    <p:sldId id="531" r:id="rId25"/>
    <p:sldId id="544" r:id="rId26"/>
    <p:sldId id="545" r:id="rId27"/>
    <p:sldId id="546" r:id="rId28"/>
    <p:sldId id="547" r:id="rId29"/>
    <p:sldId id="548" r:id="rId30"/>
    <p:sldId id="536" r:id="rId31"/>
  </p:sldIdLst>
  <p:sldSz cx="9144000" cy="6858000" type="overhead"/>
  <p:notesSz cx="6997700" cy="9282113"/>
  <p:defaultTextStyle>
    <a:defPPr>
      <a:defRPr lang="en-US"/>
    </a:defPPr>
    <a:lvl1pPr algn="l" rtl="0" eaLnBrk="0" fontAlgn="base" hangingPunct="0">
      <a:spcBef>
        <a:spcPct val="0"/>
      </a:spcBef>
      <a:spcAft>
        <a:spcPct val="0"/>
      </a:spcAft>
      <a:defRPr sz="2200" b="1" kern="1200">
        <a:solidFill>
          <a:schemeClr val="tx1"/>
        </a:solidFill>
        <a:latin typeface="Times New Roman" charset="0"/>
        <a:ea typeface="MS PGothic" charset="-128"/>
        <a:cs typeface="+mn-cs"/>
      </a:defRPr>
    </a:lvl1pPr>
    <a:lvl2pPr marL="457200" algn="l" rtl="0" eaLnBrk="0" fontAlgn="base" hangingPunct="0">
      <a:spcBef>
        <a:spcPct val="0"/>
      </a:spcBef>
      <a:spcAft>
        <a:spcPct val="0"/>
      </a:spcAft>
      <a:defRPr sz="2200" b="1" kern="1200">
        <a:solidFill>
          <a:schemeClr val="tx1"/>
        </a:solidFill>
        <a:latin typeface="Times New Roman" charset="0"/>
        <a:ea typeface="MS PGothic" charset="-128"/>
        <a:cs typeface="+mn-cs"/>
      </a:defRPr>
    </a:lvl2pPr>
    <a:lvl3pPr marL="914400" algn="l" rtl="0" eaLnBrk="0" fontAlgn="base" hangingPunct="0">
      <a:spcBef>
        <a:spcPct val="0"/>
      </a:spcBef>
      <a:spcAft>
        <a:spcPct val="0"/>
      </a:spcAft>
      <a:defRPr sz="2200" b="1" kern="1200">
        <a:solidFill>
          <a:schemeClr val="tx1"/>
        </a:solidFill>
        <a:latin typeface="Times New Roman" charset="0"/>
        <a:ea typeface="MS PGothic" charset="-128"/>
        <a:cs typeface="+mn-cs"/>
      </a:defRPr>
    </a:lvl3pPr>
    <a:lvl4pPr marL="1371600" algn="l" rtl="0" eaLnBrk="0" fontAlgn="base" hangingPunct="0">
      <a:spcBef>
        <a:spcPct val="0"/>
      </a:spcBef>
      <a:spcAft>
        <a:spcPct val="0"/>
      </a:spcAft>
      <a:defRPr sz="2200" b="1" kern="1200">
        <a:solidFill>
          <a:schemeClr val="tx1"/>
        </a:solidFill>
        <a:latin typeface="Times New Roman" charset="0"/>
        <a:ea typeface="MS PGothic" charset="-128"/>
        <a:cs typeface="+mn-cs"/>
      </a:defRPr>
    </a:lvl4pPr>
    <a:lvl5pPr marL="1828800" algn="l" rtl="0" eaLnBrk="0" fontAlgn="base" hangingPunct="0">
      <a:spcBef>
        <a:spcPct val="0"/>
      </a:spcBef>
      <a:spcAft>
        <a:spcPct val="0"/>
      </a:spcAft>
      <a:defRPr sz="2200" b="1" kern="1200">
        <a:solidFill>
          <a:schemeClr val="tx1"/>
        </a:solidFill>
        <a:latin typeface="Times New Roman" charset="0"/>
        <a:ea typeface="MS PGothic" charset="-128"/>
        <a:cs typeface="+mn-cs"/>
      </a:defRPr>
    </a:lvl5pPr>
    <a:lvl6pPr marL="2286000" algn="l" defTabSz="914400" rtl="0" eaLnBrk="1" latinLnBrk="0" hangingPunct="1">
      <a:defRPr sz="2200" b="1" kern="1200">
        <a:solidFill>
          <a:schemeClr val="tx1"/>
        </a:solidFill>
        <a:latin typeface="Times New Roman" charset="0"/>
        <a:ea typeface="MS PGothic" charset="-128"/>
        <a:cs typeface="+mn-cs"/>
      </a:defRPr>
    </a:lvl6pPr>
    <a:lvl7pPr marL="2743200" algn="l" defTabSz="914400" rtl="0" eaLnBrk="1" latinLnBrk="0" hangingPunct="1">
      <a:defRPr sz="2200" b="1" kern="1200">
        <a:solidFill>
          <a:schemeClr val="tx1"/>
        </a:solidFill>
        <a:latin typeface="Times New Roman" charset="0"/>
        <a:ea typeface="MS PGothic" charset="-128"/>
        <a:cs typeface="+mn-cs"/>
      </a:defRPr>
    </a:lvl7pPr>
    <a:lvl8pPr marL="3200400" algn="l" defTabSz="914400" rtl="0" eaLnBrk="1" latinLnBrk="0" hangingPunct="1">
      <a:defRPr sz="2200" b="1" kern="1200">
        <a:solidFill>
          <a:schemeClr val="tx1"/>
        </a:solidFill>
        <a:latin typeface="Times New Roman" charset="0"/>
        <a:ea typeface="MS PGothic" charset="-128"/>
        <a:cs typeface="+mn-cs"/>
      </a:defRPr>
    </a:lvl8pPr>
    <a:lvl9pPr marL="3657600" algn="l" defTabSz="914400" rtl="0" eaLnBrk="1" latinLnBrk="0" hangingPunct="1">
      <a:defRPr sz="2200" b="1" kern="1200">
        <a:solidFill>
          <a:schemeClr val="tx1"/>
        </a:solidFill>
        <a:latin typeface="Times New Roman" charset="0"/>
        <a:ea typeface="MS PGothic" charset="-128"/>
        <a:cs typeface="+mn-cs"/>
      </a:defRPr>
    </a:lvl9pPr>
  </p:defaultTextStyle>
  <p:extLst>
    <p:ext uri="{EFAFB233-063F-42B5-8137-9DF3F51BA10A}">
      <p15:sldGuideLst xmlns:p15="http://schemas.microsoft.com/office/powerpoint/2012/main">
        <p15:guide id="1" orient="horz" pos="672">
          <p15:clr>
            <a:srgbClr val="A4A3A4"/>
          </p15:clr>
        </p15:guide>
        <p15:guide id="2" orient="horz" pos="1872">
          <p15:clr>
            <a:srgbClr val="A4A3A4"/>
          </p15:clr>
        </p15:guide>
        <p15:guide id="3" pos="624">
          <p15:clr>
            <a:srgbClr val="A4A3A4"/>
          </p15:clr>
        </p15:guide>
        <p15:guide id="4" pos="5568">
          <p15:clr>
            <a:srgbClr val="A4A3A4"/>
          </p15:clr>
        </p15:guide>
        <p15:guide id="5" pos="864">
          <p15:clr>
            <a:srgbClr val="A4A3A4"/>
          </p15:clr>
        </p15:guide>
      </p15:sldGuideLst>
    </p:ext>
    <p:ext uri="{2D200454-40CA-4A62-9FC3-DE9A4176ACB9}">
      <p15:notesGuideLst xmlns:p15="http://schemas.microsoft.com/office/powerpoint/2012/main">
        <p15:guide id="1" orient="horz" pos="2923">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004080"/>
    <a:srgbClr val="0000FF"/>
    <a:srgbClr val="1F497D"/>
    <a:srgbClr val="C1272D"/>
    <a:srgbClr val="B0242B"/>
    <a:srgbClr val="CCFF99"/>
    <a:srgbClr val="99FF66"/>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570"/>
    <p:restoredTop sz="86451"/>
  </p:normalViewPr>
  <p:slideViewPr>
    <p:cSldViewPr>
      <p:cViewPr>
        <p:scale>
          <a:sx n="120" d="100"/>
          <a:sy n="120" d="100"/>
        </p:scale>
        <p:origin x="2696" y="840"/>
      </p:cViewPr>
      <p:guideLst>
        <p:guide orient="horz" pos="672"/>
        <p:guide orient="horz" pos="1872"/>
        <p:guide pos="624"/>
        <p:guide pos="5568"/>
        <p:guide pos="864"/>
      </p:guideLst>
    </p:cSldViewPr>
  </p:slideViewPr>
  <p:outlineViewPr>
    <p:cViewPr>
      <p:scale>
        <a:sx n="33" d="100"/>
        <a:sy n="33" d="100"/>
      </p:scale>
      <p:origin x="0" y="-4904"/>
    </p:cViewPr>
  </p:outlineViewPr>
  <p:notesTextViewPr>
    <p:cViewPr>
      <p:scale>
        <a:sx n="100" d="100"/>
        <a:sy n="100" d="100"/>
      </p:scale>
      <p:origin x="0" y="0"/>
    </p:cViewPr>
  </p:notesTextViewPr>
  <p:sorterViewPr>
    <p:cViewPr>
      <p:scale>
        <a:sx n="100" d="100"/>
        <a:sy n="100" d="100"/>
      </p:scale>
      <p:origin x="0" y="4464"/>
    </p:cViewPr>
  </p:sorterViewPr>
  <p:notesViewPr>
    <p:cSldViewPr>
      <p:cViewPr>
        <p:scale>
          <a:sx n="118" d="100"/>
          <a:sy n="118" d="100"/>
        </p:scale>
        <p:origin x="2216" y="144"/>
      </p:cViewPr>
      <p:guideLst>
        <p:guide orient="horz" pos="2923"/>
        <p:guide pos="2204"/>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3146425" y="8842375"/>
            <a:ext cx="7032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38" tIns="45219" rIns="90438" bIns="45219">
            <a:spAutoFit/>
          </a:bodyPr>
          <a:lstStyle>
            <a:lvl1pPr defTabSz="892175">
              <a:defRPr sz="2200" b="1">
                <a:solidFill>
                  <a:schemeClr val="tx1"/>
                </a:solidFill>
                <a:latin typeface="Times New Roman" charset="0"/>
                <a:ea typeface="MS PGothic" charset="-128"/>
              </a:defRPr>
            </a:lvl1pPr>
            <a:lvl2pPr marL="742950" indent="-285750" defTabSz="892175">
              <a:defRPr sz="2200" b="1">
                <a:solidFill>
                  <a:schemeClr val="tx1"/>
                </a:solidFill>
                <a:latin typeface="Times New Roman" charset="0"/>
                <a:ea typeface="MS PGothic" charset="-128"/>
              </a:defRPr>
            </a:lvl2pPr>
            <a:lvl3pPr marL="1143000" indent="-228600" defTabSz="892175">
              <a:defRPr sz="2200" b="1">
                <a:solidFill>
                  <a:schemeClr val="tx1"/>
                </a:solidFill>
                <a:latin typeface="Times New Roman" charset="0"/>
                <a:ea typeface="MS PGothic" charset="-128"/>
              </a:defRPr>
            </a:lvl3pPr>
            <a:lvl4pPr marL="1600200" indent="-228600" defTabSz="892175">
              <a:defRPr sz="2200" b="1">
                <a:solidFill>
                  <a:schemeClr val="tx1"/>
                </a:solidFill>
                <a:latin typeface="Times New Roman" charset="0"/>
                <a:ea typeface="MS PGothic" charset="-128"/>
              </a:defRPr>
            </a:lvl4pPr>
            <a:lvl5pPr marL="2057400" indent="-228600" defTabSz="892175">
              <a:defRPr sz="2200" b="1">
                <a:solidFill>
                  <a:schemeClr val="tx1"/>
                </a:solidFill>
                <a:latin typeface="Times New Roman" charset="0"/>
                <a:ea typeface="MS PGothic" charset="-128"/>
              </a:defRPr>
            </a:lvl5pPr>
            <a:lvl6pPr marL="2514600" indent="-228600" defTabSz="892175" eaLnBrk="0" fontAlgn="base" hangingPunct="0">
              <a:spcBef>
                <a:spcPct val="0"/>
              </a:spcBef>
              <a:spcAft>
                <a:spcPct val="0"/>
              </a:spcAft>
              <a:defRPr sz="2200" b="1">
                <a:solidFill>
                  <a:schemeClr val="tx1"/>
                </a:solidFill>
                <a:latin typeface="Times New Roman" charset="0"/>
                <a:ea typeface="MS PGothic" charset="-128"/>
              </a:defRPr>
            </a:lvl6pPr>
            <a:lvl7pPr marL="2971800" indent="-228600" defTabSz="892175" eaLnBrk="0" fontAlgn="base" hangingPunct="0">
              <a:spcBef>
                <a:spcPct val="0"/>
              </a:spcBef>
              <a:spcAft>
                <a:spcPct val="0"/>
              </a:spcAft>
              <a:defRPr sz="2200" b="1">
                <a:solidFill>
                  <a:schemeClr val="tx1"/>
                </a:solidFill>
                <a:latin typeface="Times New Roman" charset="0"/>
                <a:ea typeface="MS PGothic" charset="-128"/>
              </a:defRPr>
            </a:lvl7pPr>
            <a:lvl8pPr marL="3429000" indent="-228600" defTabSz="892175" eaLnBrk="0" fontAlgn="base" hangingPunct="0">
              <a:spcBef>
                <a:spcPct val="0"/>
              </a:spcBef>
              <a:spcAft>
                <a:spcPct val="0"/>
              </a:spcAft>
              <a:defRPr sz="2200" b="1">
                <a:solidFill>
                  <a:schemeClr val="tx1"/>
                </a:solidFill>
                <a:latin typeface="Times New Roman" charset="0"/>
                <a:ea typeface="MS PGothic" charset="-128"/>
              </a:defRPr>
            </a:lvl8pPr>
            <a:lvl9pPr marL="3886200" indent="-228600" defTabSz="892175" eaLnBrk="0" fontAlgn="base" hangingPunct="0">
              <a:spcBef>
                <a:spcPct val="0"/>
              </a:spcBef>
              <a:spcAft>
                <a:spcPct val="0"/>
              </a:spcAft>
              <a:defRPr sz="2200" b="1">
                <a:solidFill>
                  <a:schemeClr val="tx1"/>
                </a:solidFill>
                <a:latin typeface="Times New Roman" charset="0"/>
                <a:ea typeface="MS PGothic" charset="-128"/>
              </a:defRPr>
            </a:lvl9pPr>
          </a:lstStyle>
          <a:p>
            <a:pPr algn="ctr">
              <a:lnSpc>
                <a:spcPct val="90000"/>
              </a:lnSpc>
              <a:defRPr/>
            </a:pPr>
            <a:r>
              <a:rPr lang="en-US" altLang="en-US" sz="1200" b="0" smtClean="0"/>
              <a:t>Page </a:t>
            </a:r>
            <a:fld id="{A75BBAE2-538E-4648-B47B-3091208BA2D3}" type="slidenum">
              <a:rPr lang="en-US" altLang="en-US" sz="1200" b="0" smtClean="0"/>
              <a:pPr algn="ctr">
                <a:lnSpc>
                  <a:spcPct val="90000"/>
                </a:lnSpc>
                <a:defRPr/>
              </a:pPr>
              <a:t>‹#›</a:t>
            </a:fld>
            <a:endParaRPr lang="en-US" altLang="en-US" sz="1200" b="0" smtClean="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3450" y="4408488"/>
            <a:ext cx="5130800" cy="4176712"/>
          </a:xfrm>
          <a:prstGeom prst="rect">
            <a:avLst/>
          </a:prstGeom>
          <a:noFill/>
          <a:ln w="12700">
            <a:noFill/>
            <a:miter lim="800000"/>
            <a:headEnd/>
            <a:tailEnd/>
          </a:ln>
          <a:effectLst/>
        </p:spPr>
        <p:txBody>
          <a:bodyPr vert="horz" wrap="square" lIns="95282" tIns="46833" rIns="95282" bIns="46833" numCol="1" anchor="t" anchorCtr="0" compatLnSpc="1">
            <a:prstTxWarp prst="textNoShape">
              <a:avLst/>
            </a:prstTxWarp>
          </a:bodyPr>
          <a:lstStyle/>
          <a:p>
            <a:pPr lvl="0"/>
            <a:r>
              <a:rPr lang="en-US" noProof="0"/>
              <a:t>Body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3" name="Rectangle 3"/>
          <p:cNvSpPr>
            <a:spLocks noChangeArrowheads="1"/>
          </p:cNvSpPr>
          <p:nvPr/>
        </p:nvSpPr>
        <p:spPr bwMode="auto">
          <a:xfrm>
            <a:off x="3151188" y="8842375"/>
            <a:ext cx="69373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38" tIns="45219" rIns="90438" bIns="45219">
            <a:spAutoFit/>
          </a:bodyPr>
          <a:lstStyle>
            <a:lvl1pPr defTabSz="892175">
              <a:defRPr sz="2200" b="1">
                <a:solidFill>
                  <a:schemeClr val="tx1"/>
                </a:solidFill>
                <a:latin typeface="Times New Roman" charset="0"/>
                <a:ea typeface="MS PGothic" charset="-128"/>
              </a:defRPr>
            </a:lvl1pPr>
            <a:lvl2pPr marL="742950" indent="-285750" defTabSz="892175">
              <a:defRPr sz="2200" b="1">
                <a:solidFill>
                  <a:schemeClr val="tx1"/>
                </a:solidFill>
                <a:latin typeface="Times New Roman" charset="0"/>
                <a:ea typeface="MS PGothic" charset="-128"/>
              </a:defRPr>
            </a:lvl2pPr>
            <a:lvl3pPr marL="1143000" indent="-228600" defTabSz="892175">
              <a:defRPr sz="2200" b="1">
                <a:solidFill>
                  <a:schemeClr val="tx1"/>
                </a:solidFill>
                <a:latin typeface="Times New Roman" charset="0"/>
                <a:ea typeface="MS PGothic" charset="-128"/>
              </a:defRPr>
            </a:lvl3pPr>
            <a:lvl4pPr marL="1600200" indent="-228600" defTabSz="892175">
              <a:defRPr sz="2200" b="1">
                <a:solidFill>
                  <a:schemeClr val="tx1"/>
                </a:solidFill>
                <a:latin typeface="Times New Roman" charset="0"/>
                <a:ea typeface="MS PGothic" charset="-128"/>
              </a:defRPr>
            </a:lvl4pPr>
            <a:lvl5pPr marL="2057400" indent="-228600" defTabSz="892175">
              <a:defRPr sz="2200" b="1">
                <a:solidFill>
                  <a:schemeClr val="tx1"/>
                </a:solidFill>
                <a:latin typeface="Times New Roman" charset="0"/>
                <a:ea typeface="MS PGothic" charset="-128"/>
              </a:defRPr>
            </a:lvl5pPr>
            <a:lvl6pPr marL="2514600" indent="-228600" defTabSz="892175" eaLnBrk="0" fontAlgn="base" hangingPunct="0">
              <a:spcBef>
                <a:spcPct val="0"/>
              </a:spcBef>
              <a:spcAft>
                <a:spcPct val="0"/>
              </a:spcAft>
              <a:defRPr sz="2200" b="1">
                <a:solidFill>
                  <a:schemeClr val="tx1"/>
                </a:solidFill>
                <a:latin typeface="Times New Roman" charset="0"/>
                <a:ea typeface="MS PGothic" charset="-128"/>
              </a:defRPr>
            </a:lvl6pPr>
            <a:lvl7pPr marL="2971800" indent="-228600" defTabSz="892175" eaLnBrk="0" fontAlgn="base" hangingPunct="0">
              <a:spcBef>
                <a:spcPct val="0"/>
              </a:spcBef>
              <a:spcAft>
                <a:spcPct val="0"/>
              </a:spcAft>
              <a:defRPr sz="2200" b="1">
                <a:solidFill>
                  <a:schemeClr val="tx1"/>
                </a:solidFill>
                <a:latin typeface="Times New Roman" charset="0"/>
                <a:ea typeface="MS PGothic" charset="-128"/>
              </a:defRPr>
            </a:lvl7pPr>
            <a:lvl8pPr marL="3429000" indent="-228600" defTabSz="892175" eaLnBrk="0" fontAlgn="base" hangingPunct="0">
              <a:spcBef>
                <a:spcPct val="0"/>
              </a:spcBef>
              <a:spcAft>
                <a:spcPct val="0"/>
              </a:spcAft>
              <a:defRPr sz="2200" b="1">
                <a:solidFill>
                  <a:schemeClr val="tx1"/>
                </a:solidFill>
                <a:latin typeface="Times New Roman" charset="0"/>
                <a:ea typeface="MS PGothic" charset="-128"/>
              </a:defRPr>
            </a:lvl8pPr>
            <a:lvl9pPr marL="3886200" indent="-228600" defTabSz="892175" eaLnBrk="0" fontAlgn="base" hangingPunct="0">
              <a:spcBef>
                <a:spcPct val="0"/>
              </a:spcBef>
              <a:spcAft>
                <a:spcPct val="0"/>
              </a:spcAft>
              <a:defRPr sz="2200" b="1">
                <a:solidFill>
                  <a:schemeClr val="tx1"/>
                </a:solidFill>
                <a:latin typeface="Times New Roman" charset="0"/>
                <a:ea typeface="MS PGothic" charset="-128"/>
              </a:defRPr>
            </a:lvl9pPr>
          </a:lstStyle>
          <a:p>
            <a:pPr algn="ctr">
              <a:lnSpc>
                <a:spcPct val="90000"/>
              </a:lnSpc>
              <a:defRPr/>
            </a:pPr>
            <a:r>
              <a:rPr lang="en-US" altLang="en-US" sz="1200" b="0" smtClean="0"/>
              <a:t>Page </a:t>
            </a:r>
            <a:fld id="{A1FC7C01-17F8-A54E-867A-1B4AF5DF6B6F}" type="slidenum">
              <a:rPr lang="en-US" altLang="en-US" sz="1200" b="0" smtClean="0"/>
              <a:pPr algn="ctr">
                <a:lnSpc>
                  <a:spcPct val="90000"/>
                </a:lnSpc>
                <a:defRPr/>
              </a:pPr>
              <a:t>‹#›</a:t>
            </a:fld>
            <a:endParaRPr lang="en-US" altLang="en-US" sz="1200" b="0" smtClean="0"/>
          </a:p>
        </p:txBody>
      </p:sp>
      <p:sp>
        <p:nvSpPr>
          <p:cNvPr id="4100" name="Rectangle 4"/>
          <p:cNvSpPr>
            <a:spLocks noGrp="1" noRot="1" noChangeAspect="1" noChangeArrowheads="1" noTextEdit="1"/>
          </p:cNvSpPr>
          <p:nvPr>
            <p:ph type="sldImg" idx="2"/>
          </p:nvPr>
        </p:nvSpPr>
        <p:spPr bwMode="auto">
          <a:xfrm>
            <a:off x="1182688" y="700088"/>
            <a:ext cx="4632325" cy="34734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 bg1="lt1" tx1="dk1" bg2="lt2" tx2="dk2" accent1="accent1" accent2="accent2" accent3="accent3" accent4="accent4" accent5="accent5" accent6="accent6" hlink="hlink" folHlink="folHlink"/>
  <p:notesStyle>
    <a:lvl1pPr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1pPr>
    <a:lvl2pPr marL="461963"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2pPr>
    <a:lvl3pPr marL="923925"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3pPr>
    <a:lvl4pPr marL="1385888"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4pPr>
    <a:lvl5pPr marL="1847850"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Rot="1" noChangeAspect="1" noChangeArrowheads="1" noTextEdit="1"/>
          </p:cNvSpPr>
          <p:nvPr>
            <p:ph type="sldImg"/>
          </p:nvPr>
        </p:nvSpPr>
        <p:spPr>
          <a:ln/>
        </p:spPr>
      </p:sp>
      <p:sp>
        <p:nvSpPr>
          <p:cNvPr id="717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solidFill>
                <a:srgbClr val="0000FF"/>
              </a:solidFill>
              <a:latin typeface="Times New Roman" charset="0"/>
              <a:ea typeface="MS PGothic"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solidFill>
            <a:srgbClr val="FFFFFF"/>
          </a:solidFill>
          <a:ln/>
        </p:spPr>
      </p:sp>
      <p:sp>
        <p:nvSpPr>
          <p:cNvPr id="396291" name="Rectangle 3"/>
          <p:cNvSpPr>
            <a:spLocks noGrp="1" noChangeArrowheads="1"/>
          </p:cNvSpPr>
          <p:nvPr>
            <p:ph type="body" idx="1"/>
          </p:nvPr>
        </p:nvSpPr>
        <p:spPr>
          <a:solidFill>
            <a:srgbClr val="FFFFFF"/>
          </a:solidFill>
          <a:ln>
            <a:solidFill>
              <a:srgbClr val="000000"/>
            </a:solidFill>
          </a:ln>
        </p:spPr>
        <p:txBody>
          <a:bodyPr/>
          <a:lstStyle/>
          <a:p>
            <a:pPr>
              <a:defRPr/>
            </a:pPr>
            <a:r>
              <a:rPr lang="en-US" b="1" dirty="0" smtClean="0">
                <a:latin typeface="+mj-lt"/>
                <a:cs typeface="+mn-cs"/>
              </a:rPr>
              <a:t>Big Idea: </a:t>
            </a:r>
            <a:r>
              <a:rPr lang="en-US" dirty="0" smtClean="0">
                <a:latin typeface="+mj-lt"/>
                <a:cs typeface="+mn-cs"/>
              </a:rPr>
              <a:t>Identify the CCR standards that align with the assignment demands as determined in Step 1 as well as the supporting materials (answer keys, rubrics, etc.).</a:t>
            </a:r>
          </a:p>
          <a:p>
            <a:pPr>
              <a:defRPr/>
            </a:pPr>
            <a:endParaRPr lang="en-US" dirty="0" smtClean="0">
              <a:latin typeface="+mj-lt"/>
              <a:cs typeface="+mn-cs"/>
            </a:endParaRPr>
          </a:p>
          <a:p>
            <a:pPr>
              <a:defRPr/>
            </a:pPr>
            <a:r>
              <a:rPr lang="en-US" b="1" dirty="0" smtClean="0">
                <a:latin typeface="+mj-lt"/>
                <a:cs typeface="+mn-cs"/>
              </a:rPr>
              <a:t>Facilitator Talking Points:</a:t>
            </a:r>
          </a:p>
          <a:p>
            <a:pPr marL="171450" indent="-171450">
              <a:buFont typeface="Arial"/>
              <a:buChar char="•"/>
              <a:defRPr/>
            </a:pPr>
            <a:r>
              <a:rPr lang="en-US" dirty="0">
                <a:latin typeface="+mj-lt"/>
                <a:ea typeface="ＭＳ Ｐゴシック" charset="0"/>
                <a:cs typeface="ＭＳ Ｐゴシック" charset="0"/>
              </a:rPr>
              <a:t>Working together</a:t>
            </a:r>
            <a:r>
              <a:rPr lang="en-US" dirty="0" smtClean="0">
                <a:latin typeface="+mj-lt"/>
                <a:ea typeface="ＭＳ Ｐゴシック" charset="0"/>
                <a:cs typeface="ＭＳ Ｐゴシック" charset="0"/>
              </a:rPr>
              <a:t>, identify </a:t>
            </a:r>
            <a:r>
              <a:rPr lang="en-US" dirty="0">
                <a:latin typeface="+mj-lt"/>
                <a:ea typeface="ＭＳ Ｐゴシック" charset="0"/>
                <a:cs typeface="ＭＳ Ｐゴシック" charset="0"/>
              </a:rPr>
              <a:t>the CCR </a:t>
            </a:r>
            <a:r>
              <a:rPr lang="en-US" dirty="0" smtClean="0">
                <a:latin typeface="+mj-lt"/>
                <a:ea typeface="ＭＳ Ｐゴシック" charset="0"/>
                <a:cs typeface="ＭＳ Ｐゴシック" charset="0"/>
              </a:rPr>
              <a:t>standards </a:t>
            </a:r>
            <a:r>
              <a:rPr lang="en-US" dirty="0">
                <a:latin typeface="+mj-lt"/>
                <a:ea typeface="ＭＳ Ｐゴシック" charset="0"/>
                <a:cs typeface="ＭＳ Ｐゴシック" charset="0"/>
              </a:rPr>
              <a:t>that most closely embody the content and performances contained within the assignment, and rate the alignment.</a:t>
            </a:r>
          </a:p>
          <a:p>
            <a:pPr marL="171450" indent="-171450">
              <a:buFont typeface="Arial"/>
              <a:buChar char="•"/>
              <a:defRPr/>
            </a:pPr>
            <a:r>
              <a:rPr lang="en-US" dirty="0">
                <a:latin typeface="+mj-lt"/>
              </a:rPr>
              <a:t>Record the alignment as well as notes observations in the space provided in the protocol under Step 2</a:t>
            </a:r>
            <a:r>
              <a:rPr lang="en-US" dirty="0" smtClean="0">
                <a:latin typeface="+mj-lt"/>
              </a:rPr>
              <a:t>.</a:t>
            </a:r>
            <a:endParaRPr lang="en-US" b="1" dirty="0" smtClean="0">
              <a:latin typeface="+mj-lt"/>
              <a:cs typeface="+mn-cs"/>
            </a:endParaRPr>
          </a:p>
          <a:p>
            <a:pPr>
              <a:defRPr/>
            </a:pPr>
            <a:endParaRPr lang="en-US" b="1" dirty="0">
              <a:latin typeface="+mj-lt"/>
              <a:cs typeface="+mn-cs"/>
            </a:endParaRPr>
          </a:p>
          <a:p>
            <a:pPr>
              <a:defRPr/>
            </a:pPr>
            <a:r>
              <a:rPr lang="en-US" b="1" dirty="0" smtClean="0">
                <a:latin typeface="+mj-lt"/>
                <a:cs typeface="+mn-cs"/>
              </a:rPr>
              <a:t>Facilitator Note:</a:t>
            </a:r>
          </a:p>
          <a:p>
            <a:pPr marL="171450" indent="-171450">
              <a:buFont typeface="Arial"/>
              <a:buChar char="•"/>
              <a:defRPr/>
            </a:pPr>
            <a:r>
              <a:rPr lang="en-US" dirty="0">
                <a:latin typeface="+mj-lt"/>
                <a:ea typeface="ＭＳ Ｐゴシック" charset="0"/>
                <a:cs typeface="ＭＳ Ｐゴシック" charset="0"/>
              </a:rPr>
              <a:t>Use these bullets to guide the process. Make sure participants understand these before moving to the next slide.</a:t>
            </a:r>
          </a:p>
          <a:p>
            <a:pPr>
              <a:defRPr/>
            </a:pPr>
            <a:endParaRPr lang="en-US" dirty="0" smtClean="0">
              <a:latin typeface="+mj-lt"/>
              <a:cs typeface="+mn-cs"/>
            </a:endParaRPr>
          </a:p>
          <a:p>
            <a:pPr>
              <a:defRPr/>
            </a:pPr>
            <a:endParaRPr lang="en-US" dirty="0" smtClean="0">
              <a:cs typeface="+mn-cs"/>
            </a:endParaRPr>
          </a:p>
          <a:p>
            <a:pPr>
              <a:defRPr/>
            </a:pPr>
            <a:endParaRPr lang="en-US" dirty="0" smtClean="0">
              <a:cs typeface="+mn-cs"/>
            </a:endParaRPr>
          </a:p>
          <a:p>
            <a:pPr marL="171450" indent="-171450">
              <a:buFont typeface="Arial"/>
              <a:buChar char="•"/>
              <a:defRPr/>
            </a:pPr>
            <a:endParaRPr lang="en-US" dirty="0" smtClean="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36866" name="Notes Placeholder 2"/>
          <p:cNvSpPr>
            <a:spLocks noGrp="1"/>
          </p:cNvSpPr>
          <p:nvPr>
            <p:ph type="body" idx="1"/>
          </p:nvPr>
        </p:nvSpPr>
        <p:spPr>
          <a:ln w="9525"/>
          <a:extLst>
            <a:ext uri="{909E8E84-426E-40dd-AFC4-6F175D3DCCD1}"/>
            <a:ext uri="{91240B29-F687-4f45-9708-019B960494DF}"/>
          </a:extLst>
        </p:spPr>
        <p:txBody>
          <a:bodyPr/>
          <a:lstStyle/>
          <a:p>
            <a:pPr>
              <a:defRPr/>
            </a:pPr>
            <a:r>
              <a:rPr lang="en-US" b="1" dirty="0" smtClean="0">
                <a:latin typeface="+mj-lt"/>
                <a:ea typeface="ＭＳ Ｐゴシック" charset="0"/>
                <a:cs typeface="ＭＳ Ｐゴシック" charset="0"/>
              </a:rPr>
              <a:t>Big Idea: </a:t>
            </a:r>
            <a:r>
              <a:rPr lang="en-US" dirty="0" smtClean="0">
                <a:latin typeface="+mj-lt"/>
                <a:ea typeface="ＭＳ Ｐゴシック" charset="0"/>
                <a:cs typeface="ＭＳ Ｐゴシック" charset="0"/>
              </a:rPr>
              <a:t>Present rating </a:t>
            </a:r>
            <a:r>
              <a:rPr lang="en-US" dirty="0">
                <a:latin typeface="+mj-lt"/>
                <a:ea typeface="ＭＳ Ｐゴシック" charset="0"/>
                <a:cs typeface="ＭＳ Ｐゴシック" charset="0"/>
              </a:rPr>
              <a:t>descriptors and make sure that there is a clear understanding of their meaning before proceeding.</a:t>
            </a:r>
          </a:p>
          <a:p>
            <a:pPr>
              <a:defRPr/>
            </a:pPr>
            <a:endParaRPr lang="en-US" dirty="0" smtClean="0">
              <a:latin typeface="Times New Roman" charset="0"/>
              <a:ea typeface="ＭＳ Ｐゴシック" charset="0"/>
              <a:cs typeface="ＭＳ Ｐゴシック" charset="0"/>
            </a:endParaRPr>
          </a:p>
          <a:p>
            <a:pPr>
              <a:defRPr/>
            </a:pPr>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933450" y="4408488"/>
            <a:ext cx="5461000" cy="4176712"/>
          </a:xfrm>
        </p:spPr>
        <p:txBody>
          <a:bodyPr/>
          <a:lstStyle/>
          <a:p>
            <a:pPr>
              <a:defRPr/>
            </a:pPr>
            <a:r>
              <a:rPr lang="en-US" altLang="en-US" b="1" dirty="0">
                <a:latin typeface="Calibri" charset="0"/>
                <a:ea typeface="MS PGothic" charset="-128"/>
              </a:rPr>
              <a:t>Big Idea: </a:t>
            </a:r>
            <a:r>
              <a:rPr lang="en-US" altLang="en-US" dirty="0">
                <a:latin typeface="Calibri" charset="0"/>
                <a:ea typeface="MS PGothic" charset="-128"/>
              </a:rPr>
              <a:t>Identify the CCR standard(s) that best align with the assignment demands as determined in Step 1 as well as the supporting materials (answer keys, </a:t>
            </a:r>
            <a:r>
              <a:rPr lang="en-US" altLang="en-US" dirty="0" smtClean="0">
                <a:latin typeface="Calibri" charset="0"/>
                <a:ea typeface="MS PGothic" charset="-128"/>
              </a:rPr>
              <a:t>rubrics, etc.).</a:t>
            </a:r>
            <a:endParaRPr lang="en-US" altLang="en-US" dirty="0">
              <a:latin typeface="Calibri" charset="0"/>
              <a:ea typeface="MS PGothic" charset="-128"/>
            </a:endParaRPr>
          </a:p>
          <a:p>
            <a:pPr>
              <a:defRPr/>
            </a:pPr>
            <a:endParaRPr lang="en-US" altLang="en-US" sz="800" b="1" dirty="0">
              <a:latin typeface="Calibri" charset="0"/>
              <a:ea typeface="MS PGothic" charset="-128"/>
            </a:endParaRPr>
          </a:p>
          <a:p>
            <a:pPr>
              <a:defRPr/>
            </a:pPr>
            <a:r>
              <a:rPr lang="en-US" altLang="en-US" b="1" dirty="0">
                <a:latin typeface="Calibri" charset="0"/>
                <a:ea typeface="MS PGothic" charset="-128"/>
              </a:rPr>
              <a:t>Facilitator Talking Points:</a:t>
            </a:r>
          </a:p>
          <a:p>
            <a:pPr marL="171450" indent="-171450">
              <a:buFont typeface="Arial" charset="0"/>
              <a:buChar char="•"/>
              <a:defRPr/>
            </a:pPr>
            <a:r>
              <a:rPr lang="en-US" altLang="en-US" dirty="0">
                <a:latin typeface="Calibri" charset="0"/>
                <a:ea typeface="ＭＳ Ｐゴシック" charset="-128"/>
              </a:rPr>
              <a:t>Again, </a:t>
            </a:r>
            <a:r>
              <a:rPr lang="en-US" altLang="en-US" dirty="0" smtClean="0">
                <a:latin typeface="Calibri" charset="0"/>
                <a:ea typeface="ＭＳ Ｐゴシック" charset="-128"/>
              </a:rPr>
              <a:t>use only </a:t>
            </a:r>
            <a:r>
              <a:rPr lang="en-US" altLang="en-US" dirty="0">
                <a:latin typeface="Calibri" charset="0"/>
                <a:ea typeface="ＭＳ Ｐゴシック" charset="-128"/>
              </a:rPr>
              <a:t>evidence available in the assignment. </a:t>
            </a:r>
            <a:r>
              <a:rPr lang="en-US" altLang="en-US" dirty="0">
                <a:latin typeface="Calibri" charset="0"/>
                <a:ea typeface="MS PGothic" charset="-128"/>
              </a:rPr>
              <a:t>Inferences, assumptions on what might have been intended, etc. are not evidence of CCR alignment.</a:t>
            </a:r>
          </a:p>
          <a:p>
            <a:pPr marL="171450" indent="-171450">
              <a:buFont typeface="Arial" charset="0"/>
              <a:buChar char="•"/>
              <a:defRPr/>
            </a:pPr>
            <a:r>
              <a:rPr lang="en-US" altLang="en-US" dirty="0" smtClean="0">
                <a:latin typeface="Calibri" charset="0"/>
                <a:ea typeface="MS PGothic" charset="-128"/>
              </a:rPr>
              <a:t>Be </a:t>
            </a:r>
            <a:r>
              <a:rPr lang="en-US" altLang="en-US" dirty="0">
                <a:latin typeface="Calibri" charset="0"/>
                <a:ea typeface="MS PGothic" charset="-128"/>
              </a:rPr>
              <a:t>sure to record alignment ratings, and notes and observations in the space provided in the protocol under Step 2.</a:t>
            </a:r>
          </a:p>
          <a:p>
            <a:pPr>
              <a:defRPr/>
            </a:pPr>
            <a:endParaRPr lang="en-US" altLang="en-US" sz="800" dirty="0">
              <a:latin typeface="Calibri" charset="0"/>
              <a:ea typeface="MS PGothic" charset="-128"/>
            </a:endParaRPr>
          </a:p>
          <a:p>
            <a:pPr>
              <a:defRPr/>
            </a:pPr>
            <a:r>
              <a:rPr lang="en-US" altLang="en-US" b="1" dirty="0">
                <a:latin typeface="Calibri" charset="0"/>
                <a:ea typeface="MS PGothic" charset="-128"/>
              </a:rPr>
              <a:t>Facilitator Notes:</a:t>
            </a:r>
            <a:endParaRPr lang="en-US" altLang="en-US" dirty="0">
              <a:latin typeface="Calibri" charset="0"/>
              <a:ea typeface="MS PGothic" charset="-128"/>
            </a:endParaRPr>
          </a:p>
          <a:p>
            <a:pPr marL="171450" indent="-171450">
              <a:buFont typeface="Arial" charset="0"/>
              <a:buChar char="•"/>
              <a:defRPr/>
            </a:pPr>
            <a:r>
              <a:rPr lang="en-US" altLang="en-US" dirty="0">
                <a:latin typeface="Calibri" charset="0"/>
                <a:ea typeface="ＭＳ Ｐゴシック" charset="-128"/>
              </a:rPr>
              <a:t>After reviewing the process for Step 2, participants will engage in the process shortly thereafter. </a:t>
            </a:r>
            <a:r>
              <a:rPr lang="en-US" altLang="en-US" dirty="0">
                <a:latin typeface="Calibri" charset="0"/>
                <a:ea typeface="MS PGothic" charset="-128"/>
              </a:rPr>
              <a:t>Participants will now engage in the process </a:t>
            </a:r>
            <a:r>
              <a:rPr lang="en-US" altLang="en-US" dirty="0">
                <a:latin typeface="Calibri" charset="0"/>
                <a:ea typeface="ＭＳ Ｐゴシック" charset="-128"/>
              </a:rPr>
              <a:t>(individually and collectively) </a:t>
            </a:r>
            <a:r>
              <a:rPr lang="en-US" altLang="en-US" dirty="0">
                <a:latin typeface="Calibri" charset="0"/>
                <a:ea typeface="MS PGothic" charset="-128"/>
              </a:rPr>
              <a:t>for Step 2 for 10-15 minutes. </a:t>
            </a:r>
            <a:endParaRPr lang="en-US" altLang="en-US" dirty="0" smtClean="0">
              <a:latin typeface="Calibri" charset="0"/>
              <a:ea typeface="MS PGothic" charset="-128"/>
            </a:endParaRPr>
          </a:p>
          <a:p>
            <a:pPr marL="171450" indent="-171450">
              <a:buFont typeface="Arial" charset="0"/>
              <a:buChar char="•"/>
              <a:defRPr/>
            </a:pPr>
            <a:r>
              <a:rPr lang="en-US" altLang="en-US" dirty="0" smtClean="0">
                <a:latin typeface="Calibri" charset="0"/>
                <a:ea typeface="MS PGothic" charset="-128"/>
              </a:rPr>
              <a:t>Though it may be difficult, let participants know that the presenting instructor should first listen to group member’s discussion.  That way the group can best use the apparent evidence and all can learn from their discussion. Then, the presenting instructor can add to the discussion what standards he or she was attempting to address. </a:t>
            </a:r>
          </a:p>
          <a:p>
            <a:pPr marL="171450" indent="-171450">
              <a:buFont typeface="Arial" charset="0"/>
              <a:buChar char="•"/>
              <a:defRPr/>
            </a:pPr>
            <a:r>
              <a:rPr lang="en-US" altLang="en-US" dirty="0" smtClean="0">
                <a:latin typeface="Calibri" charset="0"/>
                <a:ea typeface="MS PGothic" charset="-128"/>
              </a:rPr>
              <a:t>Ask participants to select a maximum of 4 standards that are most central to the goals of the task</a:t>
            </a:r>
            <a:r>
              <a:rPr lang="en-US" altLang="en-US" b="1" dirty="0" smtClean="0">
                <a:latin typeface="Calibri" charset="0"/>
                <a:ea typeface="MS PGothic" charset="-128"/>
              </a:rPr>
              <a:t>. </a:t>
            </a:r>
            <a:endParaRPr lang="en-US" altLang="en-US" dirty="0">
              <a:latin typeface="Calibri" charset="0"/>
              <a:ea typeface="MS PGothic" charset="-128"/>
            </a:endParaRPr>
          </a:p>
          <a:p>
            <a:pPr marL="171450" indent="-171450">
              <a:buFont typeface="Arial" charset="0"/>
              <a:buChar char="•"/>
              <a:defRPr/>
            </a:pPr>
            <a:r>
              <a:rPr lang="en-US" altLang="en-US" dirty="0">
                <a:latin typeface="Calibri" charset="0"/>
                <a:ea typeface="MS PGothic" charset="-128"/>
              </a:rPr>
              <a:t>Ask some members to report out to the whole group.</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40962" name="Notes Placeholder 2"/>
          <p:cNvSpPr>
            <a:spLocks noGrp="1"/>
          </p:cNvSpPr>
          <p:nvPr>
            <p:ph type="body" idx="1"/>
          </p:nvPr>
        </p:nvSpPr>
        <p:spPr>
          <a:ln w="9525"/>
          <a:extLst>
            <a:ext uri="{909E8E84-426E-40dd-AFC4-6F175D3DCCD1}"/>
            <a:ext uri="{91240B29-F687-4f45-9708-019B960494DF}"/>
          </a:extLst>
        </p:spPr>
        <p:txBody>
          <a:bodyPr/>
          <a:lstStyle/>
          <a:p>
            <a:pPr>
              <a:defRPr/>
            </a:pPr>
            <a:r>
              <a:rPr lang="en-US" altLang="en-US" b="1" dirty="0">
                <a:latin typeface="Calibri" charset="0"/>
                <a:ea typeface="ＭＳ Ｐゴシック" charset="-128"/>
              </a:rPr>
              <a:t>Big Idea: </a:t>
            </a:r>
            <a:r>
              <a:rPr lang="en-US" altLang="en-US" dirty="0">
                <a:latin typeface="Calibri" charset="0"/>
                <a:ea typeface="ＭＳ Ｐゴシック" charset="-128"/>
              </a:rPr>
              <a:t>Look at students’ responses to the </a:t>
            </a:r>
            <a:r>
              <a:rPr lang="en-US" altLang="en-US" dirty="0" smtClean="0">
                <a:latin typeface="Calibri" charset="0"/>
                <a:ea typeface="ＭＳ Ｐゴシック" charset="-128"/>
              </a:rPr>
              <a:t>assignment </a:t>
            </a:r>
            <a:r>
              <a:rPr lang="en-US" altLang="en-US" dirty="0">
                <a:latin typeface="Calibri" charset="0"/>
                <a:ea typeface="ＭＳ Ｐゴシック" charset="-128"/>
              </a:rPr>
              <a:t>as a key to improving the assignment. </a:t>
            </a:r>
            <a:endParaRPr lang="en-US" altLang="en-US" b="1" dirty="0">
              <a:latin typeface="Calibri" charset="0"/>
              <a:ea typeface="ＭＳ Ｐゴシック" charset="-128"/>
            </a:endParaRPr>
          </a:p>
          <a:p>
            <a:pPr>
              <a:defRPr/>
            </a:pPr>
            <a:endParaRPr lang="en-US" altLang="en-US" dirty="0">
              <a:latin typeface="Calibri" charset="0"/>
              <a:ea typeface="ＭＳ Ｐゴシック" charset="-128"/>
            </a:endParaRPr>
          </a:p>
          <a:p>
            <a:pPr>
              <a:defRPr/>
            </a:pPr>
            <a:r>
              <a:rPr lang="en-US" altLang="en-US" b="1" dirty="0">
                <a:latin typeface="Calibri" charset="0"/>
                <a:ea typeface="ＭＳ Ｐゴシック" charset="-128"/>
              </a:rPr>
              <a:t>Facilitator Talking Points:</a:t>
            </a:r>
          </a:p>
          <a:p>
            <a:pPr marL="171450" indent="-171450">
              <a:buFont typeface="Arial" charset="0"/>
              <a:buChar char="•"/>
              <a:defRPr/>
            </a:pPr>
            <a:r>
              <a:rPr lang="en-US" altLang="en-US" dirty="0">
                <a:latin typeface="Calibri" charset="0"/>
                <a:ea typeface="ＭＳ Ｐゴシック" charset="-128"/>
              </a:rPr>
              <a:t>Starting with Step 3, </a:t>
            </a:r>
            <a:r>
              <a:rPr lang="en-US" altLang="en-US" dirty="0" smtClean="0">
                <a:latin typeface="Calibri" charset="0"/>
                <a:ea typeface="ＭＳ Ｐゴシック" charset="-128"/>
              </a:rPr>
              <a:t>the presenting </a:t>
            </a:r>
            <a:r>
              <a:rPr lang="en-US" altLang="en-US" dirty="0">
                <a:latin typeface="Calibri" charset="0"/>
                <a:ea typeface="ＭＳ Ｐゴシック" charset="-128"/>
              </a:rPr>
              <a:t>instructors can begin to actively participate.</a:t>
            </a:r>
          </a:p>
          <a:p>
            <a:pPr marL="171450" indent="-171450">
              <a:buFont typeface="Arial" charset="0"/>
              <a:buChar char="•"/>
              <a:defRPr/>
            </a:pPr>
            <a:r>
              <a:rPr lang="en-US" altLang="en-US" dirty="0" smtClean="0">
                <a:latin typeface="Calibri" charset="0"/>
                <a:ea typeface="ＭＳ Ｐゴシック" charset="-128"/>
              </a:rPr>
              <a:t>There are </a:t>
            </a:r>
            <a:r>
              <a:rPr lang="en-US" altLang="en-US" dirty="0">
                <a:latin typeface="Calibri" charset="0"/>
                <a:ea typeface="ＭＳ Ｐゴシック" charset="-128"/>
              </a:rPr>
              <a:t>two ways that we define “individually” and “collectively” in this work:</a:t>
            </a:r>
          </a:p>
          <a:p>
            <a:pPr marL="690563" lvl="1" indent="-228600">
              <a:buFont typeface="Calibri" charset="0"/>
              <a:buAutoNum type="arabicPeriod"/>
              <a:defRPr/>
            </a:pPr>
            <a:r>
              <a:rPr lang="en-US" altLang="en-US" dirty="0">
                <a:latin typeface="Calibri" charset="0"/>
                <a:ea typeface="ＭＳ Ｐゴシック" charset="-128"/>
              </a:rPr>
              <a:t>We examine the samples on our own to begin with (</a:t>
            </a:r>
            <a:r>
              <a:rPr lang="en-US" altLang="en-US" b="1" dirty="0">
                <a:latin typeface="Calibri" charset="0"/>
                <a:ea typeface="ＭＳ Ｐゴシック" charset="-128"/>
              </a:rPr>
              <a:t>individually</a:t>
            </a:r>
            <a:r>
              <a:rPr lang="en-US" altLang="en-US" dirty="0">
                <a:latin typeface="Calibri" charset="0"/>
                <a:ea typeface="ＭＳ Ｐゴシック" charset="-128"/>
              </a:rPr>
              <a:t>) and then come together to share our thinking </a:t>
            </a:r>
            <a:r>
              <a:rPr lang="en-US" altLang="en-US" b="1" dirty="0">
                <a:latin typeface="Calibri" charset="0"/>
                <a:ea typeface="ＭＳ Ｐゴシック" charset="-128"/>
              </a:rPr>
              <a:t>(collectively</a:t>
            </a:r>
            <a:r>
              <a:rPr lang="en-US" altLang="en-US" dirty="0">
                <a:latin typeface="Calibri" charset="0"/>
                <a:ea typeface="ＭＳ Ｐゴシック" charset="-128"/>
              </a:rPr>
              <a:t>).</a:t>
            </a:r>
          </a:p>
          <a:p>
            <a:pPr marL="690563" lvl="1" indent="-228600">
              <a:buFont typeface="Calibri" charset="0"/>
              <a:buAutoNum type="arabicPeriod"/>
              <a:defRPr/>
            </a:pPr>
            <a:r>
              <a:rPr lang="en-US" altLang="en-US" dirty="0">
                <a:latin typeface="Calibri" charset="0"/>
                <a:ea typeface="ＭＳ Ｐゴシック" charset="-128"/>
              </a:rPr>
              <a:t>We first look at each </a:t>
            </a:r>
            <a:r>
              <a:rPr lang="en-US" altLang="en-US" b="1" dirty="0">
                <a:latin typeface="Calibri" charset="0"/>
                <a:ea typeface="ＭＳ Ｐゴシック" charset="-128"/>
              </a:rPr>
              <a:t>individual</a:t>
            </a:r>
            <a:r>
              <a:rPr lang="en-US" altLang="en-US" dirty="0">
                <a:latin typeface="Calibri" charset="0"/>
                <a:ea typeface="ＭＳ Ｐゴシック" charset="-128"/>
              </a:rPr>
              <a:t> sample of student work and then at the patterns across the </a:t>
            </a:r>
            <a:r>
              <a:rPr lang="en-US" altLang="en-US" b="1" dirty="0">
                <a:latin typeface="Calibri" charset="0"/>
                <a:ea typeface="ＭＳ Ｐゴシック" charset="-128"/>
              </a:rPr>
              <a:t>collection</a:t>
            </a:r>
            <a:r>
              <a:rPr lang="en-US" altLang="en-US" dirty="0">
                <a:latin typeface="Calibri" charset="0"/>
                <a:ea typeface="ＭＳ Ｐゴシック" charset="-128"/>
              </a:rPr>
              <a:t>.</a:t>
            </a:r>
          </a:p>
          <a:p>
            <a:pPr>
              <a:defRPr/>
            </a:pPr>
            <a:endParaRPr lang="en-US" altLang="en-US" dirty="0">
              <a:latin typeface="Calibri" charset="0"/>
              <a:ea typeface="ＭＳ Ｐゴシック" charset="-128"/>
            </a:endParaRPr>
          </a:p>
          <a:p>
            <a:pPr>
              <a:defRPr/>
            </a:pPr>
            <a:r>
              <a:rPr lang="en-US" altLang="en-US" b="1" dirty="0">
                <a:latin typeface="Calibri" charset="0"/>
                <a:ea typeface="ＭＳ Ｐゴシック" charset="-128"/>
              </a:rPr>
              <a:t>Facilitator Notes:</a:t>
            </a:r>
          </a:p>
          <a:p>
            <a:pPr marL="171450" indent="-171450">
              <a:buFont typeface="Arial" charset="0"/>
              <a:buChar char="•"/>
              <a:defRPr/>
            </a:pPr>
            <a:r>
              <a:rPr lang="en-US" altLang="en-US" dirty="0">
                <a:latin typeface="Calibri" charset="0"/>
                <a:ea typeface="ＭＳ Ｐゴシック" charset="-128"/>
              </a:rPr>
              <a:t>In Step 3, group members look at the students’ responses to the assignment. </a:t>
            </a:r>
          </a:p>
          <a:p>
            <a:pPr marL="171450" indent="-171450">
              <a:buFont typeface="Arial" charset="0"/>
              <a:buChar char="•"/>
              <a:defRPr/>
            </a:pPr>
            <a:r>
              <a:rPr lang="en-US" altLang="en-US" dirty="0">
                <a:latin typeface="Calibri" charset="0"/>
                <a:ea typeface="ＭＳ Ｐゴシック" charset="-128"/>
              </a:rPr>
              <a:t>The tips on this slide will help the process go smoothly. </a:t>
            </a:r>
          </a:p>
          <a:p>
            <a:pPr marL="171450" indent="-171450">
              <a:buFont typeface="Arial" charset="0"/>
              <a:buChar char="•"/>
              <a:defRPr/>
            </a:pPr>
            <a:r>
              <a:rPr lang="en-US" altLang="en-US" dirty="0">
                <a:latin typeface="Calibri" charset="0"/>
                <a:ea typeface="ＭＳ Ｐゴシック" charset="-128"/>
              </a:rPr>
              <a:t>Participants will first work individually to diagnose student work---then work collectively to compare and reconcile.</a:t>
            </a:r>
          </a:p>
          <a:p>
            <a:pPr>
              <a:defRPr/>
            </a:pPr>
            <a:endParaRPr lang="en-US" altLang="en-US" dirty="0">
              <a:latin typeface="Calibri" charset="0"/>
              <a:ea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altLang="en-US" b="1" dirty="0">
                <a:latin typeface="Calibri" charset="0"/>
                <a:ea typeface="MS PGothic" charset="-128"/>
              </a:rPr>
              <a:t>Big Idea: </a:t>
            </a:r>
            <a:r>
              <a:rPr lang="en-US" altLang="en-US" dirty="0">
                <a:latin typeface="Calibri" charset="0"/>
                <a:ea typeface="MS PGothic" charset="-128"/>
              </a:rPr>
              <a:t>Student work provides robust evidence of learning – this chart will help record evidence of student work as reviewed by group members.</a:t>
            </a:r>
          </a:p>
          <a:p>
            <a:pPr>
              <a:defRPr/>
            </a:pPr>
            <a:endParaRPr lang="en-US" altLang="en-US" dirty="0">
              <a:latin typeface="Calibri" charset="0"/>
              <a:ea typeface="MS PGothic" charset="-128"/>
            </a:endParaRPr>
          </a:p>
          <a:p>
            <a:pPr>
              <a:defRPr/>
            </a:pPr>
            <a:r>
              <a:rPr lang="en-US" altLang="en-US" b="1" dirty="0">
                <a:latin typeface="Calibri" charset="0"/>
                <a:ea typeface="MS PGothic" charset="-128"/>
              </a:rPr>
              <a:t>Facilitator Talking Points:</a:t>
            </a:r>
          </a:p>
          <a:p>
            <a:pPr marL="171450" indent="-171450">
              <a:buFont typeface="Arial" charset="0"/>
              <a:buChar char="•"/>
              <a:defRPr/>
            </a:pPr>
            <a:r>
              <a:rPr lang="en-US" altLang="en-US" dirty="0">
                <a:latin typeface="Calibri" charset="0"/>
                <a:ea typeface="MS PGothic" charset="-128"/>
              </a:rPr>
              <a:t>Click through the animation on the slide and then read and discuss the </a:t>
            </a:r>
            <a:r>
              <a:rPr lang="en-US" altLang="en-US" dirty="0" smtClean="0">
                <a:latin typeface="Calibri" charset="0"/>
                <a:ea typeface="MS PGothic" charset="-128"/>
              </a:rPr>
              <a:t>three Guiding </a:t>
            </a:r>
            <a:r>
              <a:rPr lang="en-US" altLang="en-US" dirty="0">
                <a:latin typeface="Calibri" charset="0"/>
                <a:ea typeface="MS PGothic" charset="-128"/>
              </a:rPr>
              <a:t>Questions in the table:</a:t>
            </a:r>
          </a:p>
          <a:p>
            <a:pPr marL="690563" lvl="1" indent="-228600">
              <a:buFontTx/>
              <a:buAutoNum type="arabicPeriod"/>
              <a:defRPr/>
            </a:pPr>
            <a:r>
              <a:rPr lang="en-US" altLang="en-US" dirty="0">
                <a:latin typeface="Calibri" charset="0"/>
                <a:ea typeface="MS PGothic" charset="-128"/>
              </a:rPr>
              <a:t>What </a:t>
            </a:r>
            <a:r>
              <a:rPr lang="en-US" altLang="en-US" dirty="0" smtClean="0">
                <a:latin typeface="Calibri" charset="0"/>
                <a:ea typeface="MS PGothic" charset="-128"/>
              </a:rPr>
              <a:t>does the student </a:t>
            </a:r>
            <a:r>
              <a:rPr lang="en-US" altLang="en-US" dirty="0">
                <a:latin typeface="Calibri" charset="0"/>
                <a:ea typeface="MS PGothic" charset="-128"/>
              </a:rPr>
              <a:t>work demonstrate about the depth of </a:t>
            </a:r>
            <a:r>
              <a:rPr lang="en-US" altLang="en-US" dirty="0" smtClean="0">
                <a:latin typeface="Calibri" charset="0"/>
                <a:ea typeface="MS PGothic" charset="-128"/>
              </a:rPr>
              <a:t>his/her understanding </a:t>
            </a:r>
            <a:r>
              <a:rPr lang="en-US" altLang="en-US" dirty="0">
                <a:latin typeface="Calibri" charset="0"/>
                <a:ea typeface="MS PGothic" charset="-128"/>
              </a:rPr>
              <a:t>of the content? </a:t>
            </a:r>
          </a:p>
          <a:p>
            <a:pPr marL="690563" lvl="1" indent="-228600">
              <a:buFontTx/>
              <a:buAutoNum type="arabicPeriod"/>
              <a:defRPr/>
            </a:pPr>
            <a:r>
              <a:rPr lang="en-US" altLang="en-US" dirty="0">
                <a:latin typeface="Calibri" charset="0"/>
                <a:ea typeface="MS PGothic" charset="-128"/>
              </a:rPr>
              <a:t>What </a:t>
            </a:r>
            <a:r>
              <a:rPr lang="en-US" altLang="en-US" dirty="0" smtClean="0">
                <a:latin typeface="Calibri" charset="0"/>
                <a:ea typeface="MS PGothic" charset="-128"/>
              </a:rPr>
              <a:t>does the student </a:t>
            </a:r>
            <a:r>
              <a:rPr lang="en-US" altLang="en-US" dirty="0">
                <a:latin typeface="Calibri" charset="0"/>
                <a:ea typeface="MS PGothic" charset="-128"/>
              </a:rPr>
              <a:t>work demonstrate about </a:t>
            </a:r>
            <a:r>
              <a:rPr lang="en-US" altLang="en-US" dirty="0" smtClean="0">
                <a:latin typeface="Calibri" charset="0"/>
                <a:ea typeface="MS PGothic" charset="-128"/>
              </a:rPr>
              <a:t>his/her proficiency </a:t>
            </a:r>
            <a:r>
              <a:rPr lang="en-US" altLang="en-US" dirty="0">
                <a:latin typeface="Calibri" charset="0"/>
                <a:ea typeface="MS PGothic" charset="-128"/>
              </a:rPr>
              <a:t>with the demands of the targeted CCR standards, including the Standards for Mathematical Practices? </a:t>
            </a:r>
          </a:p>
          <a:p>
            <a:pPr marL="690563" lvl="1" indent="-228600">
              <a:buFontTx/>
              <a:buAutoNum type="arabicPeriod"/>
              <a:defRPr/>
            </a:pPr>
            <a:r>
              <a:rPr lang="en-US" altLang="en-US" dirty="0">
                <a:latin typeface="Calibri" charset="0"/>
                <a:ea typeface="MS PGothic" charset="-128"/>
              </a:rPr>
              <a:t>According to the scoring guidelines and answer keys, what </a:t>
            </a:r>
            <a:r>
              <a:rPr lang="en-US" altLang="en-US" dirty="0" smtClean="0">
                <a:latin typeface="Calibri" charset="0"/>
                <a:ea typeface="MS PGothic" charset="-128"/>
              </a:rPr>
              <a:t>is the students’ </a:t>
            </a:r>
            <a:r>
              <a:rPr lang="en-US" altLang="en-US" dirty="0">
                <a:latin typeface="Calibri" charset="0"/>
                <a:ea typeface="MS PGothic" charset="-128"/>
              </a:rPr>
              <a:t>proficiency regarding the targeted CCR standards? </a:t>
            </a:r>
            <a:r>
              <a:rPr lang="en-US" altLang="en-US" i="1" dirty="0">
                <a:latin typeface="Calibri" charset="0"/>
                <a:ea typeface="MS PGothic" charset="-128"/>
              </a:rPr>
              <a:t>(If no scoring guidelines are provided, mark with N/A.)</a:t>
            </a:r>
            <a:r>
              <a:rPr lang="en-US" altLang="en-US" dirty="0">
                <a:latin typeface="Calibri" charset="0"/>
                <a:ea typeface="MS PGothic" charset="-128"/>
              </a:rPr>
              <a:t> </a:t>
            </a:r>
          </a:p>
          <a:p>
            <a:pPr marL="182563" lvl="1" indent="-168275">
              <a:buFont typeface="Arial" charset="0"/>
              <a:buChar char="•"/>
              <a:defRPr/>
            </a:pPr>
            <a:r>
              <a:rPr lang="en-US" altLang="en-US" dirty="0" smtClean="0">
                <a:latin typeface="Calibri" charset="0"/>
                <a:ea typeface="MS PGothic" charset="-128"/>
              </a:rPr>
              <a:t>What </a:t>
            </a:r>
            <a:r>
              <a:rPr lang="en-US" altLang="en-US" dirty="0">
                <a:latin typeface="Calibri" charset="0"/>
                <a:ea typeface="MS PGothic" charset="-128"/>
              </a:rPr>
              <a:t>does the pattern of student responses demonstrate about the clarity and alignment of the assignment</a:t>
            </a:r>
            <a:r>
              <a:rPr lang="en-US" altLang="en-US" dirty="0" smtClean="0">
                <a:latin typeface="Calibri" charset="0"/>
                <a:ea typeface="MS PGothic" charset="-128"/>
              </a:rPr>
              <a:t>?</a:t>
            </a:r>
            <a:endParaRPr lang="en-US" altLang="en-US" dirty="0">
              <a:latin typeface="Calibri" charset="0"/>
              <a:ea typeface="MS PGothic" charset="-128"/>
            </a:endParaRPr>
          </a:p>
          <a:p>
            <a:pPr marL="690563" lvl="1" indent="-228600">
              <a:buFontTx/>
              <a:buAutoNum type="arabicPeriod"/>
              <a:defRPr/>
            </a:pPr>
            <a:endParaRPr lang="en-US" altLang="en-US" dirty="0">
              <a:latin typeface="Calibri" charset="0"/>
              <a:ea typeface="MS PGothic" charset="-128"/>
            </a:endParaRPr>
          </a:p>
          <a:p>
            <a:pPr marL="228600" lvl="1" indent="-228600">
              <a:defRPr/>
            </a:pPr>
            <a:r>
              <a:rPr lang="en-US" altLang="en-US" b="1" dirty="0">
                <a:latin typeface="Calibri" charset="0"/>
                <a:ea typeface="MS PGothic" charset="-128"/>
              </a:rPr>
              <a:t>Facilitator Notes:</a:t>
            </a:r>
            <a:endParaRPr lang="en-US" altLang="en-US" dirty="0">
              <a:latin typeface="Calibri" charset="0"/>
              <a:ea typeface="MS PGothic" charset="-128"/>
            </a:endParaRPr>
          </a:p>
          <a:p>
            <a:pPr marL="171450" indent="-171450">
              <a:buFont typeface="Arial" charset="0"/>
              <a:buChar char="•"/>
              <a:defRPr/>
            </a:pPr>
            <a:r>
              <a:rPr lang="en-US" altLang="en-US" dirty="0">
                <a:latin typeface="Calibri" charset="0"/>
                <a:ea typeface="MS PGothic" charset="-128"/>
              </a:rPr>
              <a:t>Group members should be given time to consider the samples individually.</a:t>
            </a:r>
          </a:p>
          <a:p>
            <a:pPr marL="171450" indent="-171450">
              <a:buFont typeface="Arial" charset="0"/>
              <a:buChar char="•"/>
              <a:defRPr/>
            </a:pPr>
            <a:r>
              <a:rPr lang="en-US" altLang="en-US" dirty="0">
                <a:latin typeface="Calibri" charset="0"/>
                <a:ea typeface="ＭＳ Ｐゴシック" charset="-128"/>
              </a:rPr>
              <a:t>Review the process for Step 3, participants will engage in the process in a moment.</a:t>
            </a:r>
          </a:p>
          <a:p>
            <a:pPr>
              <a:defRPr/>
            </a:pPr>
            <a:endParaRPr lang="en-US" altLang="en-US" dirty="0">
              <a:latin typeface="Calibri" charset="0"/>
              <a:ea typeface="MS PGothic"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ln w="9525"/>
          <a:extLst>
            <a:ext uri="{909E8E84-426E-40dd-AFC4-6F175D3DCCD1}"/>
            <a:ext uri="{91240B29-F687-4f45-9708-019B960494DF}"/>
          </a:extLst>
        </p:spPr>
        <p:txBody>
          <a:bodyPr/>
          <a:lstStyle/>
          <a:p>
            <a:pPr>
              <a:defRPr/>
            </a:pPr>
            <a:r>
              <a:rPr lang="en-US" b="1" dirty="0">
                <a:latin typeface="Calibri" charset="0"/>
                <a:ea typeface="ＭＳ Ｐゴシック" charset="0"/>
                <a:cs typeface="ＭＳ Ｐゴシック" charset="0"/>
              </a:rPr>
              <a:t>Big Idea: </a:t>
            </a:r>
            <a:r>
              <a:rPr lang="en-US" dirty="0">
                <a:latin typeface="Calibri" charset="0"/>
                <a:ea typeface="ＭＳ Ｐゴシック" charset="0"/>
                <a:cs typeface="ＭＳ Ｐゴシック" charset="0"/>
              </a:rPr>
              <a:t>Provide tips and reminders for participants as they determine patterns in student work.</a:t>
            </a:r>
          </a:p>
          <a:p>
            <a:pPr>
              <a:defRPr/>
            </a:pPr>
            <a:endParaRPr lang="en-US" b="1" dirty="0">
              <a:latin typeface="Calibri" charset="0"/>
              <a:ea typeface="ＭＳ Ｐゴシック" charset="0"/>
              <a:cs typeface="ＭＳ Ｐゴシック" charset="0"/>
            </a:endParaRPr>
          </a:p>
          <a:p>
            <a:pPr>
              <a:defRPr/>
            </a:pPr>
            <a:r>
              <a:rPr lang="en-US" altLang="en-US" b="1" dirty="0" smtClean="0">
                <a:latin typeface="Calibri" charset="0"/>
                <a:ea typeface="ＭＳ Ｐゴシック" charset="-128"/>
              </a:rPr>
              <a:t>Facilitator Notes: </a:t>
            </a:r>
          </a:p>
          <a:p>
            <a:pPr marL="171450" indent="-171450">
              <a:lnSpc>
                <a:spcPct val="100000"/>
              </a:lnSpc>
              <a:spcBef>
                <a:spcPts val="576"/>
              </a:spcBef>
              <a:buFont typeface="Arial" charset="0"/>
              <a:buChar char="•"/>
              <a:defRPr/>
            </a:pPr>
            <a:r>
              <a:rPr lang="en-US" altLang="en-US" dirty="0" smtClean="0">
                <a:latin typeface="Calibri" charset="0"/>
                <a:ea typeface="ＭＳ Ｐゴシック" charset="-128"/>
              </a:rPr>
              <a:t>Point out the set of Guiding Questions. Explain that they focus us on patterns seen across the collection of student work samples.  Such patterns can give us ideas about how to re-envision the lesson.</a:t>
            </a:r>
          </a:p>
          <a:p>
            <a:pPr marL="171450" indent="-171450">
              <a:lnSpc>
                <a:spcPct val="100000"/>
              </a:lnSpc>
              <a:spcBef>
                <a:spcPts val="576"/>
              </a:spcBef>
              <a:buFont typeface="Arial" charset="0"/>
              <a:buChar char="•"/>
              <a:defRPr/>
            </a:pPr>
            <a:r>
              <a:rPr lang="en-US" altLang="en-US" dirty="0" smtClean="0">
                <a:latin typeface="Calibri" charset="0"/>
                <a:ea typeface="ＭＳ Ｐゴシック" charset="-128"/>
              </a:rPr>
              <a:t>Review the questions and ask for any needed clarification.</a:t>
            </a:r>
          </a:p>
          <a:p>
            <a:pPr marL="171450" indent="-171450">
              <a:lnSpc>
                <a:spcPct val="100000"/>
              </a:lnSpc>
              <a:spcBef>
                <a:spcPts val="576"/>
              </a:spcBef>
              <a:buFont typeface="Arial" charset="0"/>
              <a:buChar char="•"/>
              <a:defRPr/>
            </a:pPr>
            <a:r>
              <a:rPr lang="en-US" altLang="en-US" dirty="0" smtClean="0">
                <a:latin typeface="Calibri" charset="0"/>
                <a:ea typeface="ＭＳ Ｐゴシック" charset="-128"/>
              </a:rPr>
              <a:t>Group members engage at tables in discussion of Step 3 questions for 20 minutes.</a:t>
            </a:r>
          </a:p>
          <a:p>
            <a:pPr marL="171450" indent="-171450">
              <a:lnSpc>
                <a:spcPct val="100000"/>
              </a:lnSpc>
              <a:spcBef>
                <a:spcPts val="576"/>
              </a:spcBef>
              <a:buFont typeface="Arial" charset="0"/>
              <a:buChar char="•"/>
              <a:defRPr/>
            </a:pPr>
            <a:r>
              <a:rPr lang="en-US" altLang="en-US" dirty="0" smtClean="0">
                <a:latin typeface="Calibri" charset="0"/>
                <a:ea typeface="ＭＳ Ｐゴシック" charset="-128"/>
              </a:rPr>
              <a:t>Be sure to note observations about the pattern of student work in the space provided in Step 3.</a:t>
            </a:r>
          </a:p>
          <a:p>
            <a:pPr marL="171450" indent="-171450">
              <a:lnSpc>
                <a:spcPct val="100000"/>
              </a:lnSpc>
              <a:spcBef>
                <a:spcPts val="576"/>
              </a:spcBef>
              <a:buFont typeface="Arial" charset="0"/>
              <a:buChar char="•"/>
              <a:defRPr/>
            </a:pPr>
            <a:r>
              <a:rPr lang="en-US" altLang="en-US" dirty="0" smtClean="0">
                <a:latin typeface="Calibri" charset="0"/>
                <a:ea typeface="ＭＳ Ｐゴシック" charset="-128"/>
              </a:rPr>
              <a:t>Whole group share-out for 5 minutes on their findings.</a:t>
            </a:r>
          </a:p>
          <a:p>
            <a:pPr>
              <a:defRPr/>
            </a:pPr>
            <a:endParaRPr lang="en-US" b="1" dirty="0">
              <a:latin typeface="Times New Roman" charset="0"/>
              <a:ea typeface="ＭＳ Ｐゴシック" charset="0"/>
              <a:cs typeface="ＭＳ Ｐゴシック" charset="0"/>
            </a:endParaRPr>
          </a:p>
          <a:p>
            <a:pPr>
              <a:spcBef>
                <a:spcPts val="1775"/>
              </a:spcBef>
              <a:spcAft>
                <a:spcPts val="1200"/>
              </a:spcAft>
              <a:defRPr/>
            </a:pPr>
            <a:endParaRPr lang="en-US" dirty="0">
              <a:latin typeface="Times New Roman" charset="0"/>
              <a:ea typeface="MS PGothic" charset="0"/>
            </a:endParaRPr>
          </a:p>
          <a:p>
            <a:pPr>
              <a:spcBef>
                <a:spcPts val="1775"/>
              </a:spcBef>
              <a:spcAft>
                <a:spcPts val="1200"/>
              </a:spcAft>
              <a:defRPr/>
            </a:pPr>
            <a:endParaRPr lang="en-US" dirty="0">
              <a:latin typeface="Times New Roman" charset="0"/>
              <a:ea typeface="MS PGothic" charset="0"/>
            </a:endParaRPr>
          </a:p>
          <a:p>
            <a:pPr>
              <a:spcBef>
                <a:spcPts val="1775"/>
              </a:spcBef>
              <a:spcAft>
                <a:spcPts val="1200"/>
              </a:spcAft>
              <a:buFontTx/>
              <a:buChar char="•"/>
              <a:defRPr/>
            </a:pPr>
            <a:endParaRPr lang="en-US" dirty="0">
              <a:latin typeface="Times New Roman" charset="0"/>
              <a:ea typeface="MS PGothic"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51202" name="Notes Placeholder 2"/>
          <p:cNvSpPr>
            <a:spLocks noGrp="1"/>
          </p:cNvSpPr>
          <p:nvPr>
            <p:ph type="body" idx="1"/>
          </p:nvPr>
        </p:nvSpPr>
        <p:spPr>
          <a:ln w="9525"/>
          <a:extLst>
            <a:ext uri="{909E8E84-426E-40dd-AFC4-6F175D3DCCD1}"/>
            <a:ext uri="{91240B29-F687-4f45-9708-019B960494DF}"/>
          </a:extLst>
        </p:spPr>
        <p:txBody>
          <a:bodyPr/>
          <a:lstStyle/>
          <a:p>
            <a:pPr>
              <a:defRPr/>
            </a:pPr>
            <a:r>
              <a:rPr lang="en-US" b="1" dirty="0" smtClean="0">
                <a:latin typeface="+mj-lt"/>
                <a:ea typeface="ＭＳ Ｐゴシック" charset="0"/>
                <a:cs typeface="ＭＳ Ｐゴシック" charset="0"/>
              </a:rPr>
              <a:t>Big Idea: </a:t>
            </a:r>
            <a:r>
              <a:rPr lang="en-US" dirty="0" smtClean="0">
                <a:latin typeface="+mj-lt"/>
                <a:ea typeface="ＭＳ Ｐゴシック" charset="0"/>
                <a:cs typeface="ＭＳ Ｐゴシック" charset="0"/>
              </a:rPr>
              <a:t>The group members now use the evidence gathered and discussion to collectively revise the assignment. </a:t>
            </a:r>
          </a:p>
          <a:p>
            <a:pPr>
              <a:defRPr/>
            </a:pPr>
            <a:endParaRPr lang="en-US" dirty="0" smtClean="0">
              <a:latin typeface="+mj-lt"/>
              <a:ea typeface="ＭＳ Ｐゴシック" charset="0"/>
              <a:cs typeface="ＭＳ Ｐゴシック" charset="0"/>
            </a:endParaRPr>
          </a:p>
          <a:p>
            <a:pPr>
              <a:defRPr/>
            </a:pPr>
            <a:r>
              <a:rPr lang="en-US" b="1" dirty="0" smtClean="0">
                <a:latin typeface="+mj-lt"/>
                <a:ea typeface="ＭＳ Ｐゴシック" charset="0"/>
                <a:cs typeface="ＭＳ Ｐゴシック" charset="0"/>
              </a:rPr>
              <a:t>Facilitator Notes:</a:t>
            </a:r>
          </a:p>
          <a:p>
            <a:pPr marL="171450" indent="-171450">
              <a:buFont typeface="Arial"/>
              <a:buChar char="•"/>
              <a:defRPr/>
            </a:pPr>
            <a:r>
              <a:rPr lang="en-US" dirty="0" smtClean="0">
                <a:latin typeface="+mj-lt"/>
                <a:ea typeface="ＭＳ Ｐゴシック" charset="0"/>
                <a:cs typeface="ＭＳ Ｐゴシック" charset="0"/>
              </a:rPr>
              <a:t>Review the listed bullets to remind participants of the steps and considerations of an assignment revision. </a:t>
            </a:r>
          </a:p>
          <a:p>
            <a:pPr marL="171450" indent="-171450">
              <a:buFont typeface="Arial"/>
              <a:buChar char="•"/>
              <a:defRPr/>
            </a:pPr>
            <a:r>
              <a:rPr lang="en-US" dirty="0">
                <a:latin typeface="+mj-lt"/>
                <a:ea typeface="ＭＳ Ｐゴシック" charset="0"/>
                <a:cs typeface="ＭＳ Ｐゴシック" charset="0"/>
              </a:rPr>
              <a:t>Group needs to decide what to keep, delete, or add to the assignment so that it better aligns with the </a:t>
            </a:r>
            <a:r>
              <a:rPr lang="en-US" dirty="0" smtClean="0">
                <a:latin typeface="+mj-lt"/>
                <a:ea typeface="ＭＳ Ｐゴシック" charset="0"/>
                <a:cs typeface="ＭＳ Ｐゴシック" charset="0"/>
              </a:rPr>
              <a:t>CCR standards.</a:t>
            </a:r>
            <a:endParaRPr lang="en-US" dirty="0">
              <a:latin typeface="+mj-lt"/>
              <a:ea typeface="ＭＳ Ｐゴシック" charset="0"/>
              <a:cs typeface="ＭＳ Ｐゴシック" charset="0"/>
            </a:endParaRPr>
          </a:p>
          <a:p>
            <a:pPr marL="171450" indent="-171450">
              <a:buFont typeface="Arial"/>
              <a:buChar char="•"/>
              <a:defRPr/>
            </a:pPr>
            <a:r>
              <a:rPr lang="en-US" dirty="0">
                <a:latin typeface="+mj-lt"/>
                <a:ea typeface="ＭＳ Ｐゴシック" charset="0"/>
                <a:cs typeface="ＭＳ Ｐゴシック" charset="0"/>
              </a:rPr>
              <a:t>One member of the group should fill out the Redesigned Assignment form</a:t>
            </a:r>
            <a:r>
              <a:rPr lang="en-US" dirty="0" smtClean="0">
                <a:latin typeface="+mj-lt"/>
                <a:ea typeface="ＭＳ Ｐゴシック" charset="0"/>
                <a:cs typeface="ＭＳ Ｐゴシック" charset="0"/>
              </a:rPr>
              <a:t>.</a:t>
            </a:r>
            <a:endParaRPr lang="en-US" dirty="0">
              <a:latin typeface="+mj-lt"/>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933450" y="4408488"/>
            <a:ext cx="5461000" cy="4176712"/>
          </a:xfrm>
        </p:spPr>
        <p:txBody>
          <a:bodyPr/>
          <a:lstStyle/>
          <a:p>
            <a:pPr>
              <a:defRPr/>
            </a:pPr>
            <a:r>
              <a:rPr lang="en-US" altLang="en-US" b="1" dirty="0">
                <a:latin typeface="Calibri" charset="0"/>
                <a:ea typeface="MS PGothic" charset="-128"/>
              </a:rPr>
              <a:t>Big Idea: </a:t>
            </a:r>
            <a:r>
              <a:rPr lang="en-US" altLang="en-US" dirty="0">
                <a:latin typeface="Calibri" charset="0"/>
                <a:ea typeface="ＭＳ Ｐゴシック" charset="-128"/>
              </a:rPr>
              <a:t>Provide some tips for successful application of Step 4. </a:t>
            </a:r>
            <a:r>
              <a:rPr lang="en-US" altLang="en-US" dirty="0">
                <a:latin typeface="Calibri" charset="0"/>
                <a:ea typeface="MS PGothic" charset="-128"/>
              </a:rPr>
              <a:t>Based on the original assignment CCR-alignment rating, what can be done to strengthen the assignment?</a:t>
            </a:r>
          </a:p>
          <a:p>
            <a:pPr>
              <a:defRPr/>
            </a:pPr>
            <a:endParaRPr lang="en-US" altLang="en-US" b="1" dirty="0">
              <a:latin typeface="Calibri" charset="0"/>
              <a:ea typeface="MS PGothic" charset="-128"/>
            </a:endParaRPr>
          </a:p>
          <a:p>
            <a:pPr>
              <a:defRPr/>
            </a:pPr>
            <a:r>
              <a:rPr lang="en-US" altLang="en-US" b="1" dirty="0">
                <a:latin typeface="Calibri" charset="0"/>
                <a:ea typeface="MS PGothic" charset="-128"/>
              </a:rPr>
              <a:t>Facilitator Talking Points:</a:t>
            </a:r>
          </a:p>
          <a:p>
            <a:pPr marL="171450" indent="-171450">
              <a:buFont typeface="Arial" charset="0"/>
              <a:buChar char="•"/>
              <a:defRPr/>
            </a:pPr>
            <a:r>
              <a:rPr lang="en-US" altLang="en-US" dirty="0">
                <a:latin typeface="Calibri" charset="0"/>
                <a:ea typeface="MS PGothic" charset="-128"/>
              </a:rPr>
              <a:t>The review of the assignment and student work now are considered together to make changes to the assignment.</a:t>
            </a:r>
          </a:p>
          <a:p>
            <a:pPr marL="171450" indent="-171450">
              <a:buFont typeface="Arial" charset="0"/>
              <a:buChar char="•"/>
              <a:defRPr/>
            </a:pPr>
            <a:r>
              <a:rPr lang="en-US" altLang="en-US" dirty="0">
                <a:latin typeface="Calibri" charset="0"/>
                <a:ea typeface="MS PGothic" charset="-128"/>
              </a:rPr>
              <a:t>If the assignment is weakly aligned with the identified CCR standards (score of 1), then how can the assignment be strengthened? Use the content of the selected standards more than the specifics of the original assignment to guide the redesign.</a:t>
            </a:r>
          </a:p>
          <a:p>
            <a:pPr marL="171450" indent="-171450">
              <a:buFont typeface="Arial" charset="0"/>
              <a:buChar char="•"/>
              <a:defRPr/>
            </a:pPr>
            <a:r>
              <a:rPr lang="en-US" altLang="en-US" dirty="0">
                <a:latin typeface="Calibri" charset="0"/>
                <a:ea typeface="MS PGothic" charset="-128"/>
              </a:rPr>
              <a:t>If only one standard aligns with the original assignment, which standards could be added to enrich the </a:t>
            </a:r>
            <a:r>
              <a:rPr lang="en-US" altLang="en-US" dirty="0" smtClean="0">
                <a:latin typeface="Calibri" charset="0"/>
                <a:ea typeface="MS PGothic" charset="-128"/>
              </a:rPr>
              <a:t>assignment?</a:t>
            </a:r>
            <a:endParaRPr lang="en-US" altLang="en-US" dirty="0">
              <a:latin typeface="Calibri" charset="0"/>
              <a:ea typeface="MS PGothic" charset="-128"/>
            </a:endParaRPr>
          </a:p>
          <a:p>
            <a:pPr marL="171450" indent="-171450">
              <a:buFont typeface="Arial" charset="0"/>
              <a:buChar char="•"/>
              <a:defRPr/>
            </a:pPr>
            <a:r>
              <a:rPr lang="en-US" altLang="en-US" dirty="0">
                <a:latin typeface="Calibri" charset="0"/>
                <a:ea typeface="MS PGothic" charset="-128"/>
              </a:rPr>
              <a:t>If the assignment is already well aligned, </a:t>
            </a:r>
            <a:r>
              <a:rPr lang="en-US" altLang="en-US" i="1" dirty="0">
                <a:latin typeface="Calibri" charset="0"/>
                <a:ea typeface="MS PGothic" charset="-128"/>
              </a:rPr>
              <a:t>but</a:t>
            </a:r>
            <a:r>
              <a:rPr lang="en-US" altLang="en-US" dirty="0">
                <a:latin typeface="Calibri" charset="0"/>
                <a:ea typeface="MS PGothic" charset="-128"/>
              </a:rPr>
              <a:t> students did not perform well, what are some supportive instructional approaches that could help students reach the proficient level of performance the team identified for the assignment? (Consider how to reconfigure the assignment to address common errors and misconceptions.)</a:t>
            </a:r>
            <a:endParaRPr lang="en-US" altLang="en-US" b="1" dirty="0">
              <a:latin typeface="Calibri" charset="0"/>
              <a:ea typeface="MS PGothic" charset="-128"/>
            </a:endParaRPr>
          </a:p>
          <a:p>
            <a:pPr marL="171450" indent="-171450">
              <a:buFont typeface="Arial" charset="0"/>
              <a:buChar char="•"/>
              <a:defRPr/>
            </a:pPr>
            <a:r>
              <a:rPr lang="en-US" altLang="en-US" dirty="0">
                <a:latin typeface="Calibri" charset="0"/>
                <a:ea typeface="MS PGothic" charset="-128"/>
              </a:rPr>
              <a:t>Redesign based on evidence gathered with a focus on the CCR standards. </a:t>
            </a:r>
          </a:p>
          <a:p>
            <a:pPr marL="171450" indent="-171450">
              <a:buFont typeface="Arial" charset="0"/>
              <a:buChar char="•"/>
              <a:defRPr/>
            </a:pPr>
            <a:r>
              <a:rPr lang="en-US" altLang="en-US" dirty="0">
                <a:latin typeface="Calibri" charset="0"/>
                <a:ea typeface="MS PGothic" charset="-128"/>
              </a:rPr>
              <a:t>Be sure to note changes in the protocol section under Step 4.</a:t>
            </a:r>
          </a:p>
          <a:p>
            <a:pPr>
              <a:defRPr/>
            </a:pPr>
            <a:endParaRPr lang="en-US" altLang="en-US" dirty="0">
              <a:latin typeface="Calibri" charset="0"/>
              <a:ea typeface="MS PGothic"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a:ln/>
        </p:spPr>
      </p:sp>
      <p:sp>
        <p:nvSpPr>
          <p:cNvPr id="72706" name="Notes Placeholder 2"/>
          <p:cNvSpPr>
            <a:spLocks noGrp="1"/>
          </p:cNvSpPr>
          <p:nvPr>
            <p:ph type="body" idx="1"/>
          </p:nvPr>
        </p:nvSpPr>
        <p:spPr>
          <a:ln w="9525"/>
          <a:extLst>
            <a:ext uri="{909E8E84-426E-40dd-AFC4-6F175D3DCCD1}"/>
            <a:ext uri="{91240B29-F687-4f45-9708-019B960494DF}"/>
          </a:extLst>
        </p:spPr>
        <p:txBody>
          <a:bodyPr/>
          <a:lstStyle/>
          <a:p>
            <a:pPr>
              <a:defRPr/>
            </a:pPr>
            <a:r>
              <a:rPr lang="en-US" altLang="en-US" b="1" dirty="0">
                <a:latin typeface="Calibri" charset="0"/>
                <a:ea typeface="ＭＳ Ｐゴシック" charset="-128"/>
              </a:rPr>
              <a:t>Big Idea: </a:t>
            </a:r>
            <a:r>
              <a:rPr lang="en-US" altLang="en-US" dirty="0">
                <a:latin typeface="Calibri" charset="0"/>
                <a:ea typeface="ＭＳ Ｐゴシック" charset="-128"/>
              </a:rPr>
              <a:t>Formalize the assignment’s improvements so that they can be used by other group members and teachers. </a:t>
            </a:r>
          </a:p>
          <a:p>
            <a:pPr>
              <a:defRPr/>
            </a:pPr>
            <a:endParaRPr lang="en-US" altLang="en-US" dirty="0">
              <a:latin typeface="Calibri" charset="0"/>
              <a:ea typeface="ＭＳ Ｐゴシック" charset="-128"/>
            </a:endParaRPr>
          </a:p>
          <a:p>
            <a:pPr>
              <a:defRPr/>
            </a:pPr>
            <a:r>
              <a:rPr lang="en-US" altLang="en-US" b="1" dirty="0" smtClean="0">
                <a:latin typeface="Calibri" charset="0"/>
                <a:ea typeface="ＭＳ Ｐゴシック" charset="-128"/>
              </a:rPr>
              <a:t>Facilitator Notes</a:t>
            </a:r>
            <a:r>
              <a:rPr lang="en-US" altLang="en-US" b="1" dirty="0">
                <a:latin typeface="Calibri" charset="0"/>
                <a:ea typeface="ＭＳ Ｐゴシック" charset="-128"/>
              </a:rPr>
              <a:t>:</a:t>
            </a:r>
          </a:p>
          <a:p>
            <a:pPr marL="171450" indent="-171450">
              <a:buFont typeface="Arial" charset="0"/>
              <a:buChar char="•"/>
              <a:defRPr/>
            </a:pPr>
            <a:r>
              <a:rPr lang="en-US" altLang="en-US" dirty="0">
                <a:latin typeface="Calibri" charset="0"/>
                <a:ea typeface="ＭＳ Ｐゴシック" charset="-128"/>
              </a:rPr>
              <a:t>Have participants bring out the form they see on the screen.</a:t>
            </a:r>
          </a:p>
          <a:p>
            <a:pPr marL="171450" indent="-171450">
              <a:buFont typeface="Arial" charset="0"/>
              <a:buChar char="•"/>
              <a:defRPr/>
            </a:pPr>
            <a:r>
              <a:rPr lang="en-US" altLang="en-US" dirty="0">
                <a:latin typeface="Calibri" charset="0"/>
                <a:ea typeface="ＭＳ Ｐゴシック" charset="-128"/>
              </a:rPr>
              <a:t>Then have them take about 10 minutes to write suggestions for improving the CCR-aligned assignment on the form. (This could include revisions to the prompts or directions, adjustments to the way questions are asked, or changes to scoring guidelines.)</a:t>
            </a:r>
          </a:p>
          <a:p>
            <a:pPr marL="171450" indent="-171450">
              <a:buFont typeface="Arial" charset="0"/>
              <a:buChar char="•"/>
              <a:defRPr/>
            </a:pPr>
            <a:r>
              <a:rPr lang="en-US" altLang="en-US" dirty="0">
                <a:latin typeface="Calibri" charset="0"/>
                <a:ea typeface="ＭＳ Ｐゴシック" charset="-128"/>
              </a:rPr>
              <a:t>Summarize the instructional approaches recommended for this assignment, including the prerequisite content that students need in order to complete the assignment and how the assignment connects to future learning.</a:t>
            </a:r>
          </a:p>
          <a:p>
            <a:pPr marL="171450" indent="-171450">
              <a:buFont typeface="Arial" charset="0"/>
              <a:buChar char="•"/>
              <a:defRPr/>
            </a:pPr>
            <a:r>
              <a:rPr lang="en-US" altLang="en-US" dirty="0">
                <a:latin typeface="Calibri" charset="0"/>
                <a:ea typeface="ＭＳ Ｐゴシック" charset="-128"/>
              </a:rPr>
              <a:t>Then take another 10 minutes or so to ask each table to report one or two highlights of their discussion to the </a:t>
            </a:r>
            <a:r>
              <a:rPr lang="en-US" altLang="en-US" dirty="0" smtClean="0">
                <a:latin typeface="Calibri" charset="0"/>
                <a:ea typeface="ＭＳ Ｐゴシック" charset="-128"/>
              </a:rPr>
              <a:t>group.</a:t>
            </a:r>
            <a:endParaRPr lang="en-US" altLang="en-US" dirty="0">
              <a:latin typeface="Calibri" charset="0"/>
              <a:ea typeface="ＭＳ Ｐゴシック" charset="-128"/>
            </a:endParaRPr>
          </a:p>
          <a:p>
            <a:pPr>
              <a:defRPr/>
            </a:pPr>
            <a:endParaRPr lang="en-US" altLang="en-US" dirty="0">
              <a:latin typeface="Calibri" charset="0"/>
              <a:ea typeface="ＭＳ Ｐゴシック" charset="-128"/>
            </a:endParaRPr>
          </a:p>
          <a:p>
            <a:pPr>
              <a:defRPr/>
            </a:pPr>
            <a:r>
              <a:rPr lang="en-US" altLang="en-US" dirty="0">
                <a:latin typeface="Times New Roman" charset="0"/>
                <a:ea typeface="ＭＳ Ｐゴシック" charset="-128"/>
              </a:rPr>
              <a:t> </a:t>
            </a:r>
          </a:p>
          <a:p>
            <a:pPr>
              <a:defRPr/>
            </a:pPr>
            <a:endParaRPr lang="en-US" altLang="en-US" dirty="0">
              <a:latin typeface="Times New Roman" charset="0"/>
              <a:ea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
        <p:nvSpPr>
          <p:cNvPr id="41986" name="Notes Placeholder 2"/>
          <p:cNvSpPr>
            <a:spLocks noGrp="1"/>
          </p:cNvSpPr>
          <p:nvPr>
            <p:ph type="body" idx="1"/>
          </p:nvPr>
        </p:nvSpPr>
        <p:spPr>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a:lstStyle/>
          <a:p>
            <a:pPr>
              <a:defRPr/>
            </a:pPr>
            <a:r>
              <a:rPr lang="en-US" altLang="en-US" b="1" dirty="0">
                <a:latin typeface="+mn-lt"/>
                <a:ea typeface="MS PGothic" charset="-128"/>
              </a:rPr>
              <a:t>Big Idea: </a:t>
            </a:r>
            <a:r>
              <a:rPr lang="en-US" altLang="en-US" dirty="0">
                <a:latin typeface="+mn-lt"/>
                <a:ea typeface="MS PGothic" charset="-128"/>
              </a:rPr>
              <a:t>Decide if the lesson needs to be strengthened.</a:t>
            </a:r>
          </a:p>
          <a:p>
            <a:pPr>
              <a:defRPr/>
            </a:pPr>
            <a:endParaRPr lang="en-US" altLang="en-US" dirty="0">
              <a:latin typeface="+mn-lt"/>
              <a:ea typeface="MS PGothic" charset="-128"/>
            </a:endParaRPr>
          </a:p>
          <a:p>
            <a:pPr>
              <a:defRPr/>
            </a:pPr>
            <a:r>
              <a:rPr lang="en-US" altLang="en-US" b="1" dirty="0">
                <a:latin typeface="+mn-lt"/>
                <a:ea typeface="MS PGothic" charset="-128"/>
              </a:rPr>
              <a:t>Facilitator </a:t>
            </a:r>
            <a:r>
              <a:rPr lang="en-US" altLang="en-US" b="1" dirty="0" smtClean="0">
                <a:latin typeface="+mn-lt"/>
                <a:ea typeface="MS PGothic" charset="-128"/>
              </a:rPr>
              <a:t>Note:</a:t>
            </a:r>
            <a:endParaRPr lang="en-US" altLang="en-US" b="1" dirty="0">
              <a:latin typeface="+mn-lt"/>
              <a:ea typeface="MS PGothic" charset="-128"/>
            </a:endParaRPr>
          </a:p>
          <a:p>
            <a:pPr marL="171450" indent="-171450">
              <a:buFont typeface="Arial" charset="0"/>
              <a:buChar char="•"/>
              <a:defRPr/>
            </a:pPr>
            <a:r>
              <a:rPr lang="en-US" dirty="0" smtClean="0">
                <a:latin typeface="+mj-lt"/>
              </a:rPr>
              <a:t>If the student work indicates errors and misunderstanding significant enough to require re-teaching, instructors can choose to conduct a follow-up Lesson Study to hone the lesson.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Rot="1" noChangeAspect="1" noChangeArrowheads="1" noTextEdit="1"/>
          </p:cNvSpPr>
          <p:nvPr>
            <p:ph type="sldImg"/>
          </p:nvPr>
        </p:nvSpPr>
        <p:spPr>
          <a:ln/>
        </p:spPr>
      </p:sp>
      <p:sp>
        <p:nvSpPr>
          <p:cNvPr id="436227" name="Rectangle 3"/>
          <p:cNvSpPr>
            <a:spLocks noGrp="1" noChangeArrowheads="1"/>
          </p:cNvSpPr>
          <p:nvPr>
            <p:ph type="body" idx="1"/>
          </p:nvPr>
        </p:nvSpPr>
        <p:spPr>
          <a:xfrm>
            <a:off x="933450" y="4259263"/>
            <a:ext cx="5156200" cy="4325937"/>
          </a:xfrm>
        </p:spPr>
        <p:txBody>
          <a:bodyPr/>
          <a:lstStyle/>
          <a:p>
            <a:pPr>
              <a:defRPr/>
            </a:pPr>
            <a:r>
              <a:rPr lang="en-US" altLang="en-US" b="1" dirty="0">
                <a:latin typeface="Calibri" charset="0"/>
                <a:ea typeface="ＭＳ Ｐゴシック" charset="-128"/>
              </a:rPr>
              <a:t>Big Idea: </a:t>
            </a:r>
            <a:r>
              <a:rPr lang="en-US" altLang="en-US" dirty="0">
                <a:latin typeface="Calibri" charset="0"/>
                <a:ea typeface="MS PGothic" charset="-128"/>
              </a:rPr>
              <a:t>Provide an inspirational starting place for this work by reading the quote from The Education Trust’s, Kati Haycock.</a:t>
            </a:r>
          </a:p>
          <a:p>
            <a:pPr>
              <a:defRPr/>
            </a:pPr>
            <a:endParaRPr lang="en-US" altLang="en-US" sz="900" dirty="0">
              <a:latin typeface="Calibri" charset="0"/>
              <a:ea typeface="ＭＳ Ｐゴシック" charset="-128"/>
            </a:endParaRPr>
          </a:p>
          <a:p>
            <a:pPr>
              <a:defRPr/>
            </a:pPr>
            <a:r>
              <a:rPr lang="en-US" altLang="en-US" b="1" dirty="0">
                <a:latin typeface="Calibri" charset="0"/>
                <a:ea typeface="ＭＳ Ｐゴシック" charset="-128"/>
              </a:rPr>
              <a:t>Facilitator Talking Points:</a:t>
            </a:r>
          </a:p>
          <a:p>
            <a:pPr marL="171450" indent="-171450">
              <a:buFont typeface="Arial" charset="0"/>
              <a:buChar char="•"/>
              <a:defRPr/>
            </a:pPr>
            <a:r>
              <a:rPr lang="en-US" altLang="en-US" dirty="0">
                <a:latin typeface="Calibri" charset="0"/>
                <a:ea typeface="MS PGothic" charset="-128"/>
              </a:rPr>
              <a:t>Using actual classroom assignments and student work created in response to those assignments is instrumental to our work.  </a:t>
            </a:r>
          </a:p>
          <a:p>
            <a:pPr marL="171450" indent="-171450">
              <a:buFont typeface="Arial" charset="0"/>
              <a:buChar char="•"/>
              <a:defRPr/>
            </a:pPr>
            <a:r>
              <a:rPr lang="en-US" altLang="en-US" dirty="0">
                <a:latin typeface="Calibri" charset="0"/>
                <a:ea typeface="MS PGothic" charset="-128"/>
              </a:rPr>
              <a:t>Nothing more accurately confirms what happens in the classroom than instructor assignments and the student work produced in response to those assignments.  Together they verify what students are being taught and what they have learned.</a:t>
            </a:r>
          </a:p>
          <a:p>
            <a:pPr marL="171450" indent="-171450">
              <a:buFont typeface="Arial" charset="0"/>
              <a:buChar char="•"/>
              <a:defRPr/>
            </a:pPr>
            <a:r>
              <a:rPr lang="en-US" altLang="en-US" dirty="0">
                <a:latin typeface="Calibri" charset="0"/>
                <a:ea typeface="MS PGothic" charset="-128"/>
              </a:rPr>
              <a:t>For the purposes of these discussions we need to make sure we have a common understanding of what constitutes an “assignment” as opposed to a lesson. </a:t>
            </a:r>
            <a:r>
              <a:rPr lang="en-US" altLang="en-US" dirty="0" smtClean="0">
                <a:latin typeface="Calibri" charset="0"/>
                <a:ea typeface="MS PGothic" charset="-128"/>
              </a:rPr>
              <a:t>(Click </a:t>
            </a:r>
            <a:r>
              <a:rPr lang="en-US" altLang="en-US" dirty="0">
                <a:latin typeface="Calibri" charset="0"/>
                <a:ea typeface="MS PGothic" charset="-128"/>
              </a:rPr>
              <a:t>through the slide and ask for questions before continuing</a:t>
            </a:r>
            <a:r>
              <a:rPr lang="en-US" altLang="en-US" dirty="0" smtClean="0">
                <a:latin typeface="Calibri" charset="0"/>
                <a:ea typeface="MS PGothic" charset="-128"/>
              </a:rPr>
              <a:t>.)</a:t>
            </a:r>
            <a:endParaRPr lang="en-US" altLang="en-US" dirty="0">
              <a:latin typeface="Calibri" charset="0"/>
              <a:ea typeface="MS PGothic" charset="-128"/>
            </a:endParaRPr>
          </a:p>
          <a:p>
            <a:pPr marL="171450" indent="-171450">
              <a:buFont typeface="Arial" charset="0"/>
              <a:buChar char="•"/>
              <a:defRPr/>
            </a:pPr>
            <a:r>
              <a:rPr lang="en-US" altLang="en-US" dirty="0">
                <a:latin typeface="Calibri" charset="0"/>
                <a:ea typeface="MS PGothic" charset="-128"/>
              </a:rPr>
              <a:t>An assignment is what students produce as the result of a lesson, and may, or may not, come with accompanying scoring guidelines, answer keys, targeted standards identified, or other teacher support information. </a:t>
            </a:r>
          </a:p>
          <a:p>
            <a:pPr marL="171450" indent="-171450">
              <a:buFont typeface="Arial" charset="0"/>
              <a:buChar char="•"/>
              <a:defRPr/>
            </a:pPr>
            <a:r>
              <a:rPr lang="en-US" altLang="en-US" dirty="0" smtClean="0">
                <a:latin typeface="Calibri" charset="0"/>
                <a:ea typeface="MS PGothic" charset="-128"/>
              </a:rPr>
              <a:t>An assignment is not a lesson </a:t>
            </a:r>
            <a:r>
              <a:rPr lang="en-US" altLang="en-US" dirty="0">
                <a:latin typeface="Calibri" charset="0"/>
                <a:ea typeface="MS PGothic" charset="-128"/>
              </a:rPr>
              <a:t>with full teacher instructions, scripts, examples, questions, investigations, etc., intended to be experienced by the student in a full class period, over several class periods, or other segment of time.</a:t>
            </a:r>
          </a:p>
          <a:p>
            <a:pPr>
              <a:defRPr/>
            </a:pPr>
            <a:endParaRPr lang="en-US" altLang="en-US" sz="800" dirty="0">
              <a:latin typeface="Calibri" charset="0"/>
              <a:ea typeface="ＭＳ Ｐゴシック" charset="-128"/>
            </a:endParaRPr>
          </a:p>
          <a:p>
            <a:pPr>
              <a:defRPr/>
            </a:pPr>
            <a:r>
              <a:rPr lang="en-US" altLang="en-US" b="1" dirty="0">
                <a:latin typeface="Calibri" charset="0"/>
                <a:ea typeface="ＭＳ Ｐゴシック" charset="-128"/>
              </a:rPr>
              <a:t>Facilitator </a:t>
            </a:r>
            <a:r>
              <a:rPr lang="en-US" altLang="en-US" b="1" dirty="0" smtClean="0">
                <a:latin typeface="Calibri" charset="0"/>
                <a:ea typeface="ＭＳ Ｐゴシック" charset="-128"/>
              </a:rPr>
              <a:t>Note:</a:t>
            </a:r>
            <a:endParaRPr lang="en-US" altLang="en-US" b="1" dirty="0">
              <a:latin typeface="Calibri" charset="0"/>
              <a:ea typeface="ＭＳ Ｐゴシック" charset="-128"/>
            </a:endParaRPr>
          </a:p>
          <a:p>
            <a:pPr marL="171450" indent="-171450">
              <a:buFont typeface="Arial" charset="0"/>
              <a:buChar char="•"/>
              <a:defRPr/>
            </a:pPr>
            <a:r>
              <a:rPr lang="en-US" altLang="en-US" dirty="0">
                <a:latin typeface="Calibri" charset="0"/>
                <a:ea typeface="ＭＳ Ｐゴシック" charset="-128"/>
              </a:rPr>
              <a:t>Using student work to guide CCR implementation and sustainability evaluates the work at the critical level of the learner.</a:t>
            </a:r>
          </a:p>
          <a:p>
            <a:pPr>
              <a:defRPr/>
            </a:pPr>
            <a:endParaRPr lang="en-US" altLang="en-US" dirty="0">
              <a:latin typeface="Times New Roman" charset="0"/>
              <a:ea typeface="MS PGothic"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59394" name="Notes Placeholder 2"/>
          <p:cNvSpPr>
            <a:spLocks noGrp="1"/>
          </p:cNvSpPr>
          <p:nvPr>
            <p:ph type="body" idx="1"/>
          </p:nvPr>
        </p:nvSpPr>
        <p:spPr>
          <a:ln w="9525"/>
          <a:extLst>
            <a:ext uri="{909E8E84-426E-40dd-AFC4-6F175D3DCCD1}"/>
            <a:ext uri="{91240B29-F687-4f45-9708-019B960494DF}"/>
          </a:extLst>
        </p:spPr>
        <p:txBody>
          <a:bodyPr/>
          <a:lstStyle/>
          <a:p>
            <a:pPr>
              <a:defRPr/>
            </a:pPr>
            <a:r>
              <a:rPr lang="en-US" b="1" dirty="0" smtClean="0">
                <a:latin typeface="+mj-lt"/>
                <a:ea typeface="ＭＳ Ｐゴシック" charset="0"/>
                <a:cs typeface="ＭＳ Ｐゴシック" charset="0"/>
              </a:rPr>
              <a:t>Big </a:t>
            </a:r>
            <a:r>
              <a:rPr lang="en-US" b="1" dirty="0">
                <a:latin typeface="+mj-lt"/>
                <a:ea typeface="ＭＳ Ｐゴシック" charset="0"/>
                <a:cs typeface="ＭＳ Ｐゴシック" charset="0"/>
              </a:rPr>
              <a:t>Idea: </a:t>
            </a:r>
            <a:r>
              <a:rPr lang="en-US" dirty="0">
                <a:latin typeface="+mj-lt"/>
                <a:ea typeface="ＭＳ Ｐゴシック" charset="0"/>
                <a:cs typeface="ＭＳ Ｐゴシック" charset="0"/>
              </a:rPr>
              <a:t>Introduce the second sample assignment. Participants will now engage in the Student Work Protocol in their table groups. </a:t>
            </a:r>
          </a:p>
          <a:p>
            <a:pPr>
              <a:defRPr/>
            </a:pPr>
            <a:endParaRPr lang="en-US" b="1" dirty="0">
              <a:latin typeface="+mj-lt"/>
              <a:ea typeface="ＭＳ Ｐゴシック" charset="0"/>
              <a:cs typeface="ＭＳ Ｐゴシック" charset="0"/>
            </a:endParaRPr>
          </a:p>
          <a:p>
            <a:pPr>
              <a:defRPr/>
            </a:pPr>
            <a:r>
              <a:rPr lang="en-US" b="1" dirty="0" smtClean="0">
                <a:latin typeface="+mj-lt"/>
                <a:ea typeface="ＭＳ Ｐゴシック" charset="0"/>
                <a:cs typeface="ＭＳ Ｐゴシック" charset="0"/>
              </a:rPr>
              <a:t>Facilitator Notes</a:t>
            </a:r>
            <a:r>
              <a:rPr lang="en-US" b="1" dirty="0">
                <a:latin typeface="+mj-lt"/>
                <a:ea typeface="ＭＳ Ｐゴシック" charset="0"/>
                <a:cs typeface="ＭＳ Ｐゴシック" charset="0"/>
              </a:rPr>
              <a:t>: </a:t>
            </a:r>
          </a:p>
          <a:p>
            <a:pPr marL="171450" indent="-171450">
              <a:buFont typeface="Arial"/>
              <a:buChar char="•"/>
              <a:defRPr/>
            </a:pPr>
            <a:r>
              <a:rPr lang="en-US" dirty="0">
                <a:latin typeface="+mj-lt"/>
                <a:ea typeface="ＭＳ Ｐゴシック" charset="0"/>
                <a:cs typeface="ＭＳ Ｐゴシック" charset="0"/>
              </a:rPr>
              <a:t>Give participants time to find the materials for the sample assignment #2. </a:t>
            </a:r>
          </a:p>
          <a:p>
            <a:pPr marL="171450" indent="-171450">
              <a:buFont typeface="Arial"/>
              <a:buChar char="•"/>
              <a:defRPr/>
            </a:pPr>
            <a:r>
              <a:rPr lang="en-US" dirty="0">
                <a:latin typeface="+mj-lt"/>
                <a:ea typeface="ＭＳ Ｐゴシック" charset="0"/>
                <a:cs typeface="ＭＳ Ｐゴシック" charset="0"/>
              </a:rPr>
              <a:t>Remind participants that they should not look at student work or supporting materials until after their first encounter with the task. </a:t>
            </a:r>
          </a:p>
          <a:p>
            <a:pPr marL="171450" indent="-171450">
              <a:buFont typeface="Arial"/>
              <a:buChar char="•"/>
              <a:defRPr/>
            </a:pPr>
            <a:r>
              <a:rPr lang="en-US" dirty="0">
                <a:latin typeface="+mj-lt"/>
                <a:ea typeface="ＭＳ Ｐゴシック" charset="0"/>
                <a:cs typeface="ＭＳ Ｐゴシック" charset="0"/>
              </a:rPr>
              <a:t>Participants should take the assignment at face value and only give purpose or demands that the materials provide evidence for. </a:t>
            </a:r>
            <a:endParaRPr lang="en-US" dirty="0" smtClean="0">
              <a:latin typeface="+mj-lt"/>
              <a:ea typeface="ＭＳ Ｐゴシック" charset="0"/>
              <a:cs typeface="ＭＳ Ｐゴシック" charset="0"/>
            </a:endParaRPr>
          </a:p>
          <a:p>
            <a:pPr marL="171450" indent="-171450">
              <a:buFont typeface="Arial"/>
              <a:buChar char="•"/>
              <a:defRPr/>
            </a:pPr>
            <a:r>
              <a:rPr lang="en-US" dirty="0">
                <a:latin typeface="+mj-lt"/>
                <a:ea typeface="ＭＳ Ｐゴシック" charset="0"/>
                <a:cs typeface="ＭＳ Ｐゴシック" charset="0"/>
              </a:rPr>
              <a:t>For the last 5 minutes bring the group together to share their thinking on the task. </a:t>
            </a:r>
          </a:p>
          <a:p>
            <a:pPr>
              <a:defRPr/>
            </a:pPr>
            <a:endParaRPr lang="en-US" dirty="0">
              <a:latin typeface="+mj-lt"/>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63490" name="Notes Placeholder 2"/>
          <p:cNvSpPr>
            <a:spLocks noGrp="1"/>
          </p:cNvSpPr>
          <p:nvPr>
            <p:ph type="body" idx="1"/>
          </p:nvPr>
        </p:nvSpPr>
        <p:spPr>
          <a:ln w="9525"/>
          <a:extLst>
            <a:ext uri="{909E8E84-426E-40dd-AFC4-6F175D3DCCD1}"/>
            <a:ext uri="{91240B29-F687-4f45-9708-019B960494DF}"/>
          </a:extLst>
        </p:spPr>
        <p:txBody>
          <a:bodyPr/>
          <a:lstStyle/>
          <a:p>
            <a:pPr>
              <a:defRPr/>
            </a:pPr>
            <a:r>
              <a:rPr lang="en-US" b="1" dirty="0" smtClean="0">
                <a:latin typeface="+mj-lt"/>
                <a:ea typeface="ＭＳ Ｐゴシック" charset="0"/>
                <a:cs typeface="ＭＳ Ｐゴシック" charset="0"/>
              </a:rPr>
              <a:t>Big Idea: </a:t>
            </a:r>
            <a:r>
              <a:rPr lang="en-US" dirty="0" smtClean="0">
                <a:latin typeface="+mj-lt"/>
                <a:ea typeface="ＭＳ Ｐゴシック" charset="0"/>
                <a:cs typeface="ＭＳ Ｐゴシック" charset="0"/>
              </a:rPr>
              <a:t>Remind participants of the steps of the protocol.</a:t>
            </a:r>
          </a:p>
          <a:p>
            <a:pPr>
              <a:defRPr/>
            </a:pPr>
            <a:endParaRPr lang="en-US" b="1" i="1" dirty="0" smtClean="0">
              <a:latin typeface="+mj-lt"/>
              <a:ea typeface="ＭＳ Ｐゴシック" charset="0"/>
              <a:cs typeface="ＭＳ Ｐゴシック" charset="0"/>
            </a:endParaRPr>
          </a:p>
          <a:p>
            <a:pPr>
              <a:defRPr/>
            </a:pPr>
            <a:r>
              <a:rPr lang="en-US" b="1" dirty="0" smtClean="0">
                <a:latin typeface="+mj-lt"/>
                <a:ea typeface="ＭＳ Ｐゴシック" charset="0"/>
                <a:cs typeface="ＭＳ Ｐゴシック" charset="0"/>
              </a:rPr>
              <a:t>Facilitator Notes:</a:t>
            </a:r>
          </a:p>
          <a:p>
            <a:pPr marL="171450" indent="-171450">
              <a:buFont typeface="Arial"/>
              <a:buChar char="•"/>
              <a:defRPr/>
            </a:pPr>
            <a:r>
              <a:rPr lang="en-US" dirty="0" smtClean="0">
                <a:latin typeface="+mj-lt"/>
                <a:ea typeface="ＭＳ Ｐゴシック" charset="0"/>
                <a:cs typeface="ＭＳ Ｐゴシック" charset="0"/>
              </a:rPr>
              <a:t>Participants will have about 1.5 hours to engage in all 4 steps of the protocol.</a:t>
            </a:r>
          </a:p>
          <a:p>
            <a:pPr marL="565150" indent="-228600">
              <a:buFont typeface="+mj-lt"/>
              <a:buAutoNum type="arabicPeriod"/>
              <a:defRPr/>
            </a:pPr>
            <a:r>
              <a:rPr lang="en-US" b="1" i="1" dirty="0" smtClean="0">
                <a:latin typeface="+mj-lt"/>
                <a:ea typeface="ＭＳ Ｐゴシック" charset="0"/>
                <a:cs typeface="ＭＳ Ｐゴシック" charset="0"/>
              </a:rPr>
              <a:t> Analyze </a:t>
            </a:r>
            <a:r>
              <a:rPr lang="en-US" b="1" i="1" dirty="0">
                <a:latin typeface="+mj-lt"/>
                <a:ea typeface="ＭＳ Ｐゴシック" charset="0"/>
                <a:cs typeface="ＭＳ Ｐゴシック" charset="0"/>
              </a:rPr>
              <a:t>the purpose and demands of the assignment </a:t>
            </a:r>
            <a:r>
              <a:rPr lang="en-US" i="1" dirty="0">
                <a:latin typeface="+mj-lt"/>
                <a:ea typeface="ＭＳ Ｐゴシック" charset="0"/>
                <a:cs typeface="ＭＳ Ｐゴシック" charset="0"/>
              </a:rPr>
              <a:t>(without consulting the student work or standards)</a:t>
            </a:r>
            <a:r>
              <a:rPr lang="en-US" dirty="0">
                <a:latin typeface="+mj-lt"/>
                <a:ea typeface="ＭＳ Ｐゴシック" charset="0"/>
                <a:cs typeface="ＭＳ Ｐゴシック" charset="0"/>
              </a:rPr>
              <a:t>: What are students expected to learn from the assignment?</a:t>
            </a:r>
            <a:r>
              <a:rPr lang="en-US" i="1" dirty="0">
                <a:latin typeface="+mj-lt"/>
                <a:ea typeface="ＭＳ Ｐゴシック" charset="0"/>
                <a:cs typeface="ＭＳ Ｐゴシック" charset="0"/>
              </a:rPr>
              <a:t> </a:t>
            </a:r>
            <a:r>
              <a:rPr lang="en-US" dirty="0">
                <a:latin typeface="+mj-lt"/>
                <a:ea typeface="ＭＳ Ｐゴシック" charset="0"/>
                <a:cs typeface="ＭＳ Ｐゴシック" charset="0"/>
              </a:rPr>
              <a:t>What skills and knowledge must students exhibit to complete the assignment successfully</a:t>
            </a:r>
            <a:r>
              <a:rPr lang="en-US" dirty="0" smtClean="0">
                <a:latin typeface="+mj-lt"/>
                <a:ea typeface="ＭＳ Ｐゴシック" charset="0"/>
                <a:cs typeface="ＭＳ Ｐゴシック" charset="0"/>
              </a:rPr>
              <a:t>?</a:t>
            </a:r>
            <a:endParaRPr lang="en-US" dirty="0">
              <a:latin typeface="+mj-lt"/>
              <a:ea typeface="ＭＳ Ｐゴシック" charset="0"/>
              <a:cs typeface="ＭＳ Ｐゴシック" charset="0"/>
            </a:endParaRPr>
          </a:p>
          <a:p>
            <a:pPr marL="565150" indent="-228600">
              <a:buFont typeface="+mj-lt"/>
              <a:buAutoNum type="arabicPeriod"/>
              <a:defRPr/>
            </a:pPr>
            <a:r>
              <a:rPr lang="en-US" b="1" i="1" dirty="0" smtClean="0">
                <a:latin typeface="+mj-lt"/>
                <a:ea typeface="ＭＳ Ｐゴシック" charset="0"/>
                <a:cs typeface="ＭＳ Ｐゴシック" charset="0"/>
              </a:rPr>
              <a:t>Select </a:t>
            </a:r>
            <a:r>
              <a:rPr lang="en-US" b="1" i="1" dirty="0">
                <a:latin typeface="+mj-lt"/>
                <a:ea typeface="ＭＳ Ｐゴシック" charset="0"/>
                <a:cs typeface="ＭＳ Ｐゴシック" charset="0"/>
              </a:rPr>
              <a:t>CCR standards that best fit the demands of the assignment</a:t>
            </a:r>
            <a:r>
              <a:rPr lang="en-US" b="1" dirty="0">
                <a:latin typeface="+mj-lt"/>
                <a:ea typeface="ＭＳ Ｐゴシック" charset="0"/>
                <a:cs typeface="ＭＳ Ｐゴシック" charset="0"/>
              </a:rPr>
              <a:t>: </a:t>
            </a:r>
            <a:r>
              <a:rPr lang="en-US" dirty="0">
                <a:latin typeface="+mj-lt"/>
                <a:ea typeface="ＭＳ Ｐゴシック" charset="0"/>
                <a:cs typeface="ＭＳ Ｐゴシック" charset="0"/>
              </a:rPr>
              <a:t>How closely aligned is the assignment with one or more level-specific CCR content standards</a:t>
            </a:r>
            <a:r>
              <a:rPr lang="en-US" dirty="0" smtClean="0">
                <a:latin typeface="+mj-lt"/>
                <a:ea typeface="ＭＳ Ｐゴシック" charset="0"/>
                <a:cs typeface="ＭＳ Ｐゴシック" charset="0"/>
              </a:rPr>
              <a:t>? Is one or more of the Key Advances evident in the assignment?</a:t>
            </a:r>
            <a:endParaRPr lang="en-US" dirty="0">
              <a:latin typeface="+mj-lt"/>
              <a:ea typeface="ＭＳ Ｐゴシック" charset="0"/>
              <a:cs typeface="ＭＳ Ｐゴシック" charset="0"/>
            </a:endParaRPr>
          </a:p>
          <a:p>
            <a:pPr marL="565150" indent="-228600">
              <a:buFont typeface="+mj-lt"/>
              <a:buAutoNum type="arabicPeriod"/>
              <a:defRPr/>
            </a:pPr>
            <a:r>
              <a:rPr lang="en-US" b="1" i="1" dirty="0" smtClean="0">
                <a:latin typeface="+mj-lt"/>
                <a:ea typeface="ＭＳ Ｐゴシック" charset="0"/>
                <a:cs typeface="ＭＳ Ｐゴシック" charset="0"/>
              </a:rPr>
              <a:t> Analyze </a:t>
            </a:r>
            <a:r>
              <a:rPr lang="en-US" b="1" i="1" dirty="0">
                <a:latin typeface="+mj-lt"/>
                <a:ea typeface="ＭＳ Ｐゴシック" charset="0"/>
                <a:cs typeface="ＭＳ Ｐゴシック" charset="0"/>
              </a:rPr>
              <a:t>student work</a:t>
            </a:r>
            <a:r>
              <a:rPr lang="en-US" dirty="0">
                <a:latin typeface="+mj-lt"/>
                <a:ea typeface="ＭＳ Ｐゴシック" charset="0"/>
                <a:cs typeface="ＭＳ Ｐゴシック" charset="0"/>
              </a:rPr>
              <a:t>: What does the student work reveal about the skills and knowledge students have learned and still need to learn? </a:t>
            </a:r>
          </a:p>
          <a:p>
            <a:pPr marL="565150" indent="-228600">
              <a:buFont typeface="+mj-lt"/>
              <a:buAutoNum type="arabicPeriod"/>
              <a:defRPr/>
            </a:pPr>
            <a:r>
              <a:rPr lang="en-US" b="1" i="1" dirty="0" smtClean="0">
                <a:latin typeface="+mj-lt"/>
                <a:ea typeface="ＭＳ Ｐゴシック" charset="0"/>
                <a:cs typeface="ＭＳ Ｐゴシック" charset="0"/>
              </a:rPr>
              <a:t> Redesign </a:t>
            </a:r>
            <a:r>
              <a:rPr lang="en-US" b="1" i="1" dirty="0">
                <a:latin typeface="+mj-lt"/>
                <a:ea typeface="ＭＳ Ｐゴシック" charset="0"/>
                <a:cs typeface="ＭＳ Ｐゴシック" charset="0"/>
              </a:rPr>
              <a:t>and strengthen the assignment</a:t>
            </a:r>
            <a:r>
              <a:rPr lang="en-US" b="1" dirty="0">
                <a:latin typeface="+mj-lt"/>
                <a:ea typeface="ＭＳ Ｐゴシック" charset="0"/>
                <a:cs typeface="ＭＳ Ｐゴシック" charset="0"/>
              </a:rPr>
              <a:t>: </a:t>
            </a:r>
            <a:r>
              <a:rPr lang="en-US" dirty="0">
                <a:latin typeface="+mj-lt"/>
                <a:ea typeface="ＭＳ Ｐゴシック" charset="0"/>
                <a:cs typeface="ＭＳ Ｐゴシック" charset="0"/>
              </a:rPr>
              <a:t>What does the student work suggest about how the assignment, or the supporting instruction, might be re-envisioned? How can the assignment be enhanced to add greater rigor and encourage higher student achievement?</a:t>
            </a:r>
          </a:p>
          <a:p>
            <a:pPr marL="228600" indent="-228600">
              <a:buFont typeface="+mj-lt"/>
              <a:buAutoNum type="arabicPeriod"/>
              <a:defRPr/>
            </a:pPr>
            <a:endParaRPr lang="en-US" dirty="0">
              <a:latin typeface="+mj-lt"/>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ln/>
        </p:spPr>
      </p:sp>
      <p:sp>
        <p:nvSpPr>
          <p:cNvPr id="72706" name="Notes Placeholder 2"/>
          <p:cNvSpPr>
            <a:spLocks noGrp="1"/>
          </p:cNvSpPr>
          <p:nvPr>
            <p:ph type="body" idx="1"/>
          </p:nvPr>
        </p:nvSpPr>
        <p:spPr>
          <a:ln w="9525"/>
          <a:extLst>
            <a:ext uri="{909E8E84-426E-40dd-AFC4-6F175D3DCCD1}"/>
            <a:ext uri="{91240B29-F687-4f45-9708-019B960494DF}"/>
          </a:extLst>
        </p:spPr>
        <p:txBody>
          <a:bodyPr/>
          <a:lstStyle/>
          <a:p>
            <a:pPr>
              <a:defRPr/>
            </a:pPr>
            <a:r>
              <a:rPr lang="en-US" altLang="en-US" b="1" dirty="0">
                <a:latin typeface="Calibri" charset="0"/>
                <a:ea typeface="ＭＳ Ｐゴシック" charset="-128"/>
              </a:rPr>
              <a:t>Big Idea: </a:t>
            </a:r>
            <a:r>
              <a:rPr lang="en-US" altLang="en-US" dirty="0">
                <a:latin typeface="Calibri" charset="0"/>
                <a:ea typeface="ＭＳ Ｐゴシック" charset="-128"/>
              </a:rPr>
              <a:t>Formalize the assignment’s improvements so that they can be used by other group members and teachers. </a:t>
            </a:r>
          </a:p>
          <a:p>
            <a:pPr>
              <a:defRPr/>
            </a:pPr>
            <a:endParaRPr lang="en-US" altLang="en-US" dirty="0">
              <a:latin typeface="Calibri" charset="0"/>
              <a:ea typeface="ＭＳ Ｐゴシック" charset="-128"/>
            </a:endParaRPr>
          </a:p>
          <a:p>
            <a:pPr>
              <a:defRPr/>
            </a:pPr>
            <a:r>
              <a:rPr lang="en-US" altLang="en-US" b="1" dirty="0">
                <a:latin typeface="Calibri" charset="0"/>
                <a:ea typeface="ＭＳ Ｐゴシック" charset="-128"/>
              </a:rPr>
              <a:t>Facilitator Talking Points:</a:t>
            </a:r>
          </a:p>
          <a:p>
            <a:pPr marL="171450" indent="-171450">
              <a:buFont typeface="Arial" charset="0"/>
              <a:buChar char="•"/>
              <a:defRPr/>
            </a:pPr>
            <a:r>
              <a:rPr lang="en-US" altLang="en-US" dirty="0">
                <a:latin typeface="Calibri" charset="0"/>
                <a:ea typeface="ＭＳ Ｐゴシック" charset="-128"/>
              </a:rPr>
              <a:t>Write suggestions for improving the CCR-aligned assignment. (This could include revisions to the prompts or directions, adjustments to the way questions are asked, or changes to scoring guidelines.)</a:t>
            </a:r>
          </a:p>
          <a:p>
            <a:pPr marL="171450" indent="-171450">
              <a:buFont typeface="Arial" charset="0"/>
              <a:buChar char="•"/>
              <a:defRPr/>
            </a:pPr>
            <a:r>
              <a:rPr lang="en-US" altLang="en-US" dirty="0">
                <a:latin typeface="Calibri" charset="0"/>
                <a:ea typeface="ＭＳ Ｐゴシック" charset="-128"/>
              </a:rPr>
              <a:t>Summarize the instructional approaches recommended for this assignment, including the prerequisite content that students need in order to complete the assignment and how the assignment connects to future learning.</a:t>
            </a:r>
          </a:p>
          <a:p>
            <a:pPr>
              <a:defRPr/>
            </a:pPr>
            <a:endParaRPr lang="en-US" altLang="en-US" dirty="0">
              <a:latin typeface="Calibri" charset="0"/>
              <a:ea typeface="ＭＳ Ｐゴシック" charset="-128"/>
            </a:endParaRPr>
          </a:p>
          <a:p>
            <a:pPr>
              <a:defRPr/>
            </a:pPr>
            <a:r>
              <a:rPr lang="en-US" altLang="en-US" b="1" dirty="0">
                <a:latin typeface="Calibri" charset="0"/>
                <a:ea typeface="ＭＳ Ｐゴシック" charset="-128"/>
              </a:rPr>
              <a:t>Facilitator Note:</a:t>
            </a:r>
          </a:p>
          <a:p>
            <a:pPr marL="171450" indent="-171450">
              <a:buFont typeface="Arial" charset="0"/>
              <a:buChar char="•"/>
              <a:defRPr/>
            </a:pPr>
            <a:r>
              <a:rPr lang="en-US" altLang="en-US" dirty="0">
                <a:latin typeface="Calibri" charset="0"/>
                <a:ea typeface="ＭＳ Ｐゴシック" charset="-128"/>
              </a:rPr>
              <a:t>Ask a couple of participants to report out.</a:t>
            </a:r>
          </a:p>
          <a:p>
            <a:pPr>
              <a:defRPr/>
            </a:pPr>
            <a:endParaRPr lang="en-US" altLang="en-US" dirty="0">
              <a:latin typeface="Calibri" charset="0"/>
              <a:ea typeface="ＭＳ Ｐゴシック" charset="-128"/>
            </a:endParaRPr>
          </a:p>
          <a:p>
            <a:pPr>
              <a:defRPr/>
            </a:pPr>
            <a:r>
              <a:rPr lang="en-US" altLang="en-US" dirty="0">
                <a:latin typeface="Times New Roman" charset="0"/>
                <a:ea typeface="ＭＳ Ｐゴシック" charset="-128"/>
              </a:rPr>
              <a:t> </a:t>
            </a:r>
          </a:p>
          <a:p>
            <a:pPr>
              <a:defRPr/>
            </a:pPr>
            <a:endParaRPr lang="en-US" altLang="en-US" dirty="0">
              <a:latin typeface="Times New Roman" charset="0"/>
              <a:ea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xfrm>
            <a:off x="984250" y="-617538"/>
            <a:ext cx="4632325" cy="3473451"/>
          </a:xfrm>
          <a:ln/>
        </p:spPr>
      </p:sp>
      <p:sp>
        <p:nvSpPr>
          <p:cNvPr id="52226" name="Notes Placeholder 2"/>
          <p:cNvSpPr>
            <a:spLocks noGrp="1"/>
          </p:cNvSpPr>
          <p:nvPr>
            <p:ph type="body" idx="1"/>
          </p:nvPr>
        </p:nvSpPr>
        <p:spPr>
          <a:xfrm>
            <a:off x="933450" y="2963863"/>
            <a:ext cx="5130800" cy="562133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Calibri" charset="0"/>
                <a:ea typeface="ＭＳ Ｐゴシック" charset="-128"/>
              </a:rPr>
              <a:t>Big Idea: </a:t>
            </a:r>
            <a:r>
              <a:rPr lang="en-US" altLang="en-US">
                <a:latin typeface="Calibri" charset="0"/>
                <a:ea typeface="ＭＳ Ｐゴシック" charset="-128"/>
              </a:rPr>
              <a:t>In what ways did you redesign the assignment? How did the standards, assignment materials, and student work guide your group’s redesign? </a:t>
            </a:r>
          </a:p>
          <a:p>
            <a:endParaRPr lang="en-US" altLang="en-US">
              <a:latin typeface="Calibri" charset="0"/>
              <a:ea typeface="ＭＳ Ｐゴシック" charset="-128"/>
            </a:endParaRPr>
          </a:p>
          <a:p>
            <a:r>
              <a:rPr lang="en-US" altLang="en-US" b="1">
                <a:latin typeface="Calibri" charset="0"/>
                <a:ea typeface="ＭＳ Ｐゴシック" charset="-128"/>
              </a:rPr>
              <a:t>Facilitator Notes:</a:t>
            </a:r>
          </a:p>
          <a:p>
            <a:pPr marL="171450" lvl="1" indent="-171450">
              <a:buFontTx/>
              <a:buChar char="•"/>
            </a:pPr>
            <a:r>
              <a:rPr lang="en-US" altLang="en-US">
                <a:latin typeface="Calibri" charset="0"/>
                <a:ea typeface="ＭＳ Ｐゴシック" charset="-128"/>
              </a:rPr>
              <a:t>Have a couple of tables share their overall changes and insights, with remaining tables contributing if they have more to add or if they have different opinions or perspectives. </a:t>
            </a:r>
            <a:r>
              <a:rPr lang="en-US" altLang="en-US">
                <a:latin typeface="Times New Roman" charset="0"/>
                <a:ea typeface="MS PGothic" charset="-128"/>
              </a:rPr>
              <a:t>Work toward some agreement as to the actual alignment of the assignment.</a:t>
            </a:r>
            <a:endParaRPr lang="en-US" altLang="en-US">
              <a:latin typeface="Calibri" charset="0"/>
              <a:ea typeface="ＭＳ Ｐゴシック" charset="-128"/>
            </a:endParaRPr>
          </a:p>
          <a:p>
            <a:pPr marL="171450" lvl="1" indent="-171450">
              <a:buFontTx/>
              <a:buChar char="•"/>
            </a:pPr>
            <a:r>
              <a:rPr lang="en-US" altLang="en-US">
                <a:latin typeface="Calibri" charset="0"/>
                <a:ea typeface="ＭＳ Ｐゴシック" charset="-128"/>
              </a:rPr>
              <a:t>How might this protocol support educators in engaging in evaluating alignment of assignments to the CCR standards and in sustaining CCR standards implementation?</a:t>
            </a:r>
          </a:p>
          <a:p>
            <a:pPr marL="171450" lvl="1" indent="-171450">
              <a:buFontTx/>
              <a:buChar char="•"/>
            </a:pPr>
            <a:r>
              <a:rPr lang="en-US" altLang="en-US">
                <a:latin typeface="Calibri" charset="0"/>
                <a:ea typeface="MS PGothic" charset="-128"/>
              </a:rPr>
              <a:t>Ask some members from each table group to report out to the whole group about whether they think the lesson needs to be strengthened. </a:t>
            </a:r>
            <a:endParaRPr lang="en-US" altLang="en-US">
              <a:latin typeface="Calibri" charset="0"/>
              <a:ea typeface="ＭＳ Ｐゴシック" charset="-128"/>
            </a:endParaRPr>
          </a:p>
          <a:p>
            <a:pPr>
              <a:buFontTx/>
              <a:buChar char="•"/>
            </a:pPr>
            <a:endParaRPr lang="en-US" altLang="en-US">
              <a:latin typeface="Times New Roman" charset="0"/>
              <a:ea typeface="ＭＳ Ｐゴシック"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a:ln/>
        </p:spPr>
      </p:sp>
      <p:sp>
        <p:nvSpPr>
          <p:cNvPr id="74754" name="Notes Placeholder 2"/>
          <p:cNvSpPr>
            <a:spLocks noGrp="1"/>
          </p:cNvSpPr>
          <p:nvPr>
            <p:ph type="body" idx="1"/>
          </p:nvPr>
        </p:nvSpPr>
        <p:spPr>
          <a:ln w="9525"/>
          <a:extLst>
            <a:ext uri="{909E8E84-426E-40dd-AFC4-6F175D3DCCD1}"/>
            <a:ext uri="{91240B29-F687-4f45-9708-019B960494DF}"/>
          </a:extLst>
        </p:spPr>
        <p:txBody>
          <a:bodyPr/>
          <a:lstStyle/>
          <a:p>
            <a:pPr>
              <a:defRPr/>
            </a:pPr>
            <a:r>
              <a:rPr lang="en-US" altLang="en-US" b="1" dirty="0">
                <a:latin typeface="Calibri" charset="0"/>
                <a:ea typeface="ＭＳ Ｐゴシック" charset="-128"/>
              </a:rPr>
              <a:t>Big Idea: </a:t>
            </a:r>
            <a:r>
              <a:rPr lang="en-US" altLang="en-US" dirty="0">
                <a:latin typeface="Calibri" charset="0"/>
                <a:ea typeface="ＭＳ Ｐゴシック" charset="-128"/>
              </a:rPr>
              <a:t>Each member reflects on his or her own feedback and collaboration.</a:t>
            </a:r>
          </a:p>
          <a:p>
            <a:pPr>
              <a:defRPr/>
            </a:pPr>
            <a:endParaRPr lang="en-US" altLang="en-US" dirty="0">
              <a:latin typeface="Calibri" charset="0"/>
              <a:ea typeface="ＭＳ Ｐゴシック" charset="-128"/>
            </a:endParaRPr>
          </a:p>
          <a:p>
            <a:pPr>
              <a:defRPr/>
            </a:pPr>
            <a:r>
              <a:rPr lang="en-US" altLang="en-US" b="1" dirty="0">
                <a:latin typeface="Calibri" charset="0"/>
                <a:ea typeface="ＭＳ Ｐゴシック" charset="-128"/>
              </a:rPr>
              <a:t>Facilitator Notes:</a:t>
            </a:r>
          </a:p>
          <a:p>
            <a:pPr marL="171450" indent="-171450">
              <a:buFont typeface="Arial" charset="0"/>
              <a:buChar char="•"/>
              <a:defRPr/>
            </a:pPr>
            <a:r>
              <a:rPr lang="en-US" altLang="en-US" dirty="0">
                <a:latin typeface="Calibri" charset="0"/>
                <a:ea typeface="ＭＳ Ｐゴシック" charset="-128"/>
              </a:rPr>
              <a:t>Spend some time reviewing and reflecting on what constitutes effective, respectful feedback for fruitful discussions. Start by reviewing the feedback checklist.</a:t>
            </a:r>
          </a:p>
          <a:p>
            <a:pPr marL="171450" indent="-171450">
              <a:buFont typeface="Arial" charset="0"/>
              <a:buChar char="•"/>
              <a:defRPr/>
            </a:pPr>
            <a:r>
              <a:rPr lang="en-US" altLang="en-US" dirty="0">
                <a:latin typeface="Calibri" charset="0"/>
                <a:ea typeface="ＭＳ Ｐゴシック" charset="-128"/>
              </a:rPr>
              <a:t>For at least the first few meetings, ask each team member—including the presenting instructor—to fill out the feedback checklist before and after the sessions. This will firmly establish the ground rules with team members and serve as a reminder to self-assess the quality of their feedback.</a:t>
            </a:r>
          </a:p>
          <a:p>
            <a:pPr marL="171450" indent="-171450">
              <a:buFont typeface="Arial" charset="0"/>
              <a:buChar char="•"/>
              <a:defRPr/>
            </a:pPr>
            <a:r>
              <a:rPr lang="en-US" altLang="en-US" dirty="0">
                <a:latin typeface="Calibri" charset="0"/>
                <a:ea typeface="ＭＳ Ｐゴシック" charset="-128"/>
              </a:rPr>
              <a:t>As the team gains experience, </a:t>
            </a:r>
            <a:r>
              <a:rPr lang="en-US" altLang="en-US" dirty="0" smtClean="0">
                <a:latin typeface="Calibri" charset="0"/>
                <a:ea typeface="ＭＳ Ｐゴシック" charset="-128"/>
              </a:rPr>
              <a:t>they </a:t>
            </a:r>
            <a:r>
              <a:rPr lang="en-US" altLang="en-US" dirty="0">
                <a:latin typeface="Calibri" charset="0"/>
                <a:ea typeface="ＭＳ Ｐゴシック" charset="-128"/>
              </a:rPr>
              <a:t>may want to use the checklist intermittently, as a refresher. </a:t>
            </a:r>
          </a:p>
          <a:p>
            <a:pPr marL="171450" indent="-171450">
              <a:buFont typeface="Arial" charset="0"/>
              <a:buChar char="•"/>
              <a:defRPr/>
            </a:pPr>
            <a:r>
              <a:rPr lang="en-US" altLang="en-US" dirty="0">
                <a:latin typeface="Calibri" charset="0"/>
                <a:ea typeface="ＭＳ Ｐゴシック" charset="-128"/>
              </a:rPr>
              <a:t>Have participants review and discuss their alignment today to this feedback checklist.</a:t>
            </a:r>
          </a:p>
          <a:p>
            <a:pPr>
              <a:defRPr/>
            </a:pPr>
            <a:endParaRPr lang="en-US" altLang="en-US" dirty="0">
              <a:latin typeface="Calibri" charset="0"/>
              <a:ea typeface="ＭＳ Ｐゴシック"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a:ln/>
        </p:spPr>
      </p:sp>
      <p:sp>
        <p:nvSpPr>
          <p:cNvPr id="56322"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a:ln/>
        </p:spPr>
      </p:sp>
      <p:sp>
        <p:nvSpPr>
          <p:cNvPr id="58370"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x-none" b="1">
                <a:latin typeface="Times New Roman" charset="0"/>
                <a:ea typeface="MS PGothic" charset="-128"/>
              </a:rPr>
              <a:t>Big Idea: </a:t>
            </a:r>
            <a:r>
              <a:rPr lang="en-US" altLang="x-none">
                <a:latin typeface="Times New Roman" charset="0"/>
                <a:ea typeface="MS PGothic" charset="-128"/>
              </a:rPr>
              <a:t>Plan ahead by scheduling several meetings.</a:t>
            </a:r>
            <a:endParaRPr lang="x-none" altLang="x-none">
              <a:latin typeface="Times New Roman" charset="0"/>
              <a:ea typeface="MS PGothic"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a:ln/>
        </p:spPr>
      </p:sp>
      <p:sp>
        <p:nvSpPr>
          <p:cNvPr id="60418" name="Notes Placeholder 2"/>
          <p:cNvSpPr>
            <a:spLocks noGrp="1"/>
          </p:cNvSpPr>
          <p:nvPr>
            <p:ph type="body" idx="1"/>
          </p:nvPr>
        </p:nvSpPr>
        <p:spPr>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a:lstStyle/>
          <a:p>
            <a:pPr>
              <a:defRPr/>
            </a:pPr>
            <a:r>
              <a:rPr lang="en-US" altLang="x-none" b="1" dirty="0">
                <a:latin typeface="+mj-lt"/>
                <a:ea typeface="MS PGothic" charset="-128"/>
              </a:rPr>
              <a:t>Big Idea: </a:t>
            </a:r>
            <a:r>
              <a:rPr lang="en-US" altLang="x-none" dirty="0">
                <a:latin typeface="+mj-lt"/>
                <a:ea typeface="MS PGothic" charset="-128"/>
              </a:rPr>
              <a:t>Facilitating the first several meetings of a workgroup will ensure the process runs smoothly.</a:t>
            </a:r>
            <a:endParaRPr lang="x-none" altLang="x-none" dirty="0">
              <a:latin typeface="+mj-lt"/>
              <a:ea typeface="MS PGothic" charset="-128"/>
            </a:endParaRPr>
          </a:p>
          <a:p>
            <a:pPr>
              <a:defRPr/>
            </a:pPr>
            <a:endParaRPr lang="en-US" altLang="en-US" dirty="0">
              <a:latin typeface="Times New Roman" charset="0"/>
              <a:ea typeface="MS PGothic"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a:ln/>
        </p:spPr>
      </p:sp>
      <p:sp>
        <p:nvSpPr>
          <p:cNvPr id="62466" name="Notes Placeholder 2"/>
          <p:cNvSpPr>
            <a:spLocks noGrp="1"/>
          </p:cNvSpPr>
          <p:nvPr>
            <p:ph type="body" idx="1"/>
          </p:nvPr>
        </p:nvSpPr>
        <p:spPr>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a:lstStyle/>
          <a:p>
            <a:pPr>
              <a:defRPr/>
            </a:pPr>
            <a:r>
              <a:rPr lang="en-US" altLang="x-none" b="1" dirty="0">
                <a:latin typeface="+mj-lt"/>
                <a:ea typeface="MS PGothic" charset="-128"/>
              </a:rPr>
              <a:t>Big Idea: </a:t>
            </a:r>
            <a:r>
              <a:rPr lang="en-US" altLang="x-none" dirty="0">
                <a:latin typeface="+mj-lt"/>
                <a:ea typeface="MS PGothic" charset="-128"/>
              </a:rPr>
              <a:t>Make preparations prior to the workgroup meeting.</a:t>
            </a:r>
            <a:endParaRPr lang="x-none" altLang="x-none" dirty="0">
              <a:latin typeface="+mj-lt"/>
              <a:ea typeface="MS PGothic" charset="-128"/>
            </a:endParaRPr>
          </a:p>
          <a:p>
            <a:pPr>
              <a:defRPr/>
            </a:pPr>
            <a:endParaRPr lang="en-US" altLang="en-US" dirty="0">
              <a:latin typeface="Times New Roman" charset="0"/>
              <a:ea typeface="MS PGothic"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a:ln/>
        </p:spPr>
      </p:sp>
      <p:sp>
        <p:nvSpPr>
          <p:cNvPr id="80898" name="Notes Placeholder 2"/>
          <p:cNvSpPr>
            <a:spLocks noGrp="1"/>
          </p:cNvSpPr>
          <p:nvPr>
            <p:ph type="body" idx="1"/>
          </p:nvPr>
        </p:nvSpPr>
        <p:spPr>
          <a:ln w="9525"/>
          <a:extLst>
            <a:ext uri="{909E8E84-426E-40dd-AFC4-6F175D3DCCD1}"/>
            <a:ext uri="{91240B29-F687-4f45-9708-019B960494DF}"/>
          </a:extLst>
        </p:spPr>
        <p:txBody>
          <a:bodyPr/>
          <a:lstStyle/>
          <a:p>
            <a:pPr>
              <a:defRPr/>
            </a:pPr>
            <a:r>
              <a:rPr lang="en-US" b="1" dirty="0" smtClean="0">
                <a:latin typeface="+mj-lt"/>
                <a:ea typeface="ＭＳ Ｐゴシック" charset="0"/>
                <a:cs typeface="ＭＳ Ｐゴシック" charset="0"/>
              </a:rPr>
              <a:t>Big Idea: </a:t>
            </a:r>
            <a:r>
              <a:rPr lang="en-US" dirty="0" smtClean="0">
                <a:latin typeface="+mj-lt"/>
                <a:ea typeface="ＭＳ Ｐゴシック" charset="0"/>
                <a:cs typeface="ＭＳ Ｐゴシック" charset="0"/>
              </a:rPr>
              <a:t>Review next steps in the process for implementing the improved assignment.</a:t>
            </a:r>
          </a:p>
          <a:p>
            <a:pPr>
              <a:defRPr/>
            </a:pPr>
            <a:endParaRPr lang="en-US" dirty="0" smtClean="0">
              <a:latin typeface="+mj-lt"/>
              <a:ea typeface="ＭＳ Ｐゴシック" charset="0"/>
              <a:cs typeface="ＭＳ Ｐゴシック" charset="0"/>
            </a:endParaRPr>
          </a:p>
          <a:p>
            <a:pPr>
              <a:defRPr/>
            </a:pPr>
            <a:r>
              <a:rPr lang="en-US" b="1" dirty="0" smtClean="0">
                <a:latin typeface="+mj-lt"/>
                <a:ea typeface="ＭＳ Ｐゴシック" charset="0"/>
                <a:cs typeface="ＭＳ Ｐゴシック" charset="0"/>
              </a:rPr>
              <a:t>Facilitator Note:</a:t>
            </a:r>
          </a:p>
          <a:p>
            <a:pPr marL="171450" indent="-171450">
              <a:buFont typeface="Arial"/>
              <a:buChar char="•"/>
              <a:defRPr/>
            </a:pPr>
            <a:r>
              <a:rPr lang="en-US" dirty="0" smtClean="0">
                <a:latin typeface="+mj-lt"/>
                <a:ea typeface="ＭＳ Ｐゴシック" charset="0"/>
                <a:cs typeface="ＭＳ Ｐゴシック" charset="0"/>
              </a:rPr>
              <a:t>Review the steps with participants that they will use in their programs.</a:t>
            </a:r>
          </a:p>
          <a:p>
            <a:pPr>
              <a:buFont typeface="Arial"/>
              <a:buNone/>
              <a:defRPr/>
            </a:pPr>
            <a:endParaRPr lang="en-US" dirty="0">
              <a:latin typeface="+mj-lt"/>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Rot="1" noChangeAspect="1" noChangeArrowheads="1" noTextEdit="1"/>
          </p:cNvSpPr>
          <p:nvPr>
            <p:ph type="sldImg"/>
          </p:nvPr>
        </p:nvSpPr>
        <p:spPr>
          <a:solidFill>
            <a:srgbClr val="FFFFFF"/>
          </a:solidFill>
          <a:ln/>
        </p:spPr>
      </p:sp>
      <p:sp>
        <p:nvSpPr>
          <p:cNvPr id="387075" name="Rectangle 3"/>
          <p:cNvSpPr>
            <a:spLocks noGrp="1" noChangeArrowheads="1"/>
          </p:cNvSpPr>
          <p:nvPr>
            <p:ph type="body" idx="1"/>
          </p:nvPr>
        </p:nvSpPr>
        <p:spPr>
          <a:xfrm>
            <a:off x="908050" y="4411663"/>
            <a:ext cx="5130800" cy="4176712"/>
          </a:xfrm>
          <a:solidFill>
            <a:srgbClr val="FFFFFF"/>
          </a:solidFill>
          <a:ln>
            <a:solidFill>
              <a:srgbClr val="000000"/>
            </a:solidFill>
          </a:ln>
        </p:spPr>
        <p:txBody>
          <a:bodyPr/>
          <a:lstStyle/>
          <a:p>
            <a:pPr>
              <a:defRPr/>
            </a:pPr>
            <a:r>
              <a:rPr lang="en-US" b="1" dirty="0" smtClean="0">
                <a:latin typeface="+mj-lt"/>
                <a:ea typeface="ＭＳ Ｐゴシック" charset="0"/>
                <a:cs typeface="ＭＳ Ｐゴシック" charset="0"/>
              </a:rPr>
              <a:t>Big Idea: </a:t>
            </a:r>
            <a:r>
              <a:rPr lang="en-US" dirty="0" smtClean="0">
                <a:latin typeface="+mj-lt"/>
                <a:cs typeface="+mn-cs"/>
              </a:rPr>
              <a:t>Introduce the purpose of the student work protocol.</a:t>
            </a:r>
          </a:p>
          <a:p>
            <a:pPr>
              <a:defRPr/>
            </a:pPr>
            <a:endParaRPr lang="en-US" dirty="0" smtClean="0">
              <a:latin typeface="+mj-lt"/>
              <a:cs typeface="+mn-cs"/>
            </a:endParaRPr>
          </a:p>
          <a:p>
            <a:pPr>
              <a:defRPr/>
            </a:pPr>
            <a:r>
              <a:rPr lang="en-US" b="1" dirty="0" smtClean="0">
                <a:latin typeface="+mj-lt"/>
                <a:ea typeface="ＭＳ Ｐゴシック" charset="0"/>
                <a:cs typeface="ＭＳ Ｐゴシック" charset="0"/>
              </a:rPr>
              <a:t>Facilitator Talking Point:</a:t>
            </a:r>
          </a:p>
          <a:p>
            <a:pPr marL="171450" indent="-171450">
              <a:buFont typeface="Arial"/>
              <a:buChar char="•"/>
              <a:defRPr/>
            </a:pPr>
            <a:r>
              <a:rPr lang="en-US" dirty="0">
                <a:latin typeface="+mj-lt"/>
                <a:ea typeface="ＭＳ Ｐゴシック" charset="0"/>
                <a:cs typeface="ＭＳ Ｐゴシック" charset="0"/>
              </a:rPr>
              <a:t>Our work in this session will focus on important connections between classroom assignments, student work in response to those assignments, and the expectations defined in the CCR standards.</a:t>
            </a:r>
          </a:p>
          <a:p>
            <a:pPr marL="171450" indent="-171450">
              <a:buFont typeface="Arial"/>
              <a:buChar char="•"/>
              <a:defRPr/>
            </a:pPr>
            <a:endParaRPr lang="en-US" b="1" dirty="0">
              <a:latin typeface="+mj-lt"/>
              <a:ea typeface="ＭＳ Ｐゴシック" charset="0"/>
              <a:cs typeface="ＭＳ Ｐゴシック" charset="0"/>
            </a:endParaRPr>
          </a:p>
          <a:p>
            <a:pPr>
              <a:defRPr/>
            </a:pPr>
            <a:r>
              <a:rPr lang="en-US" b="1" dirty="0" smtClean="0">
                <a:latin typeface="+mj-lt"/>
                <a:ea typeface="ＭＳ Ｐゴシック" charset="0"/>
                <a:cs typeface="ＭＳ Ｐゴシック" charset="0"/>
              </a:rPr>
              <a:t>Facilitator Notes:</a:t>
            </a:r>
          </a:p>
          <a:p>
            <a:pPr marL="171450" indent="-171450">
              <a:buFont typeface="Arial"/>
              <a:buChar char="•"/>
              <a:defRPr/>
            </a:pPr>
            <a:r>
              <a:rPr lang="en-US" dirty="0" smtClean="0">
                <a:latin typeface="+mj-lt"/>
                <a:cs typeface="+mn-cs"/>
              </a:rPr>
              <a:t>Because student assignments and work is excellent evidence of CCR standards alignment, using a student work protocol supports educators as they work together to better align teacher and learning to the CCRS.</a:t>
            </a:r>
          </a:p>
          <a:p>
            <a:pPr marL="171450" indent="-171450">
              <a:buFont typeface="Arial"/>
              <a:buChar char="•"/>
              <a:defRPr/>
            </a:pPr>
            <a:r>
              <a:rPr lang="en-US" dirty="0" smtClean="0">
                <a:latin typeface="+mj-lt"/>
                <a:ea typeface="ＭＳ Ｐゴシック" charset="0"/>
                <a:cs typeface="ＭＳ Ｐゴシック" charset="0"/>
              </a:rPr>
              <a:t>This </a:t>
            </a:r>
            <a:r>
              <a:rPr lang="en-US" dirty="0">
                <a:latin typeface="+mj-lt"/>
                <a:ea typeface="ＭＳ Ｐゴシック" charset="0"/>
                <a:cs typeface="ＭＳ Ｐゴシック" charset="0"/>
              </a:rPr>
              <a:t>work also lays the foundation for structured, thoughtful and collegial conversations about instruction aligned to the </a:t>
            </a:r>
            <a:r>
              <a:rPr lang="en-US" dirty="0" smtClean="0">
                <a:latin typeface="+mj-lt"/>
                <a:ea typeface="ＭＳ Ｐゴシック" charset="0"/>
                <a:cs typeface="ＭＳ Ｐゴシック" charset="0"/>
              </a:rPr>
              <a:t>CCR standards.</a:t>
            </a:r>
            <a:endParaRPr lang="en-US" dirty="0">
              <a:latin typeface="+mj-lt"/>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a:ln/>
        </p:spPr>
      </p:sp>
      <p:sp>
        <p:nvSpPr>
          <p:cNvPr id="93186" name="Notes Placeholder 2"/>
          <p:cNvSpPr>
            <a:spLocks noGrp="1"/>
          </p:cNvSpPr>
          <p:nvPr>
            <p:ph type="body" idx="1"/>
          </p:nvPr>
        </p:nvSpPr>
        <p:spPr>
          <a:ln w="9525"/>
          <a:extLst>
            <a:ext uri="{FAA26D3D-D897-4be2-8F04-BA451C77F1D7}">
              <ma14:placeholderFlag xmlns:ma14="http://schemas.microsoft.com/office/mac/drawingml/2011/main" val="1"/>
            </a:ext>
            <a:ext uri="{909E8E84-426E-40dd-AFC4-6F175D3DCCD1}"/>
            <a:ext uri="{91240B29-F687-4f45-9708-019B960494DF}"/>
          </a:extLst>
        </p:spPr>
        <p:txBody>
          <a:bodyPr/>
          <a:lstStyle/>
          <a:p>
            <a:pPr>
              <a:defRPr/>
            </a:pPr>
            <a:endParaRPr lang="en-US" dirty="0">
              <a:latin typeface="+mj-lt"/>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a:xfrm>
            <a:off x="1136650" y="830263"/>
            <a:ext cx="4632325" cy="3473450"/>
          </a:xfrm>
          <a:ln/>
        </p:spPr>
      </p:sp>
      <p:sp>
        <p:nvSpPr>
          <p:cNvPr id="22530" name="Notes Placeholder 2"/>
          <p:cNvSpPr>
            <a:spLocks noGrp="1"/>
          </p:cNvSpPr>
          <p:nvPr>
            <p:ph type="body" idx="1"/>
          </p:nvPr>
        </p:nvSpPr>
        <p:spPr>
          <a:ln w="9525"/>
          <a:extLst>
            <a:ext uri="{909E8E84-426E-40dd-AFC4-6F175D3DCCD1}"/>
            <a:ext uri="{91240B29-F687-4f45-9708-019B960494DF}"/>
          </a:extLst>
        </p:spPr>
        <p:txBody>
          <a:bodyPr/>
          <a:lstStyle/>
          <a:p>
            <a:pPr>
              <a:defRPr/>
            </a:pPr>
            <a:r>
              <a:rPr lang="en-US" altLang="en-US" b="1" dirty="0">
                <a:latin typeface="Calibri" charset="0"/>
                <a:ea typeface="ＭＳ Ｐゴシック" charset="-128"/>
              </a:rPr>
              <a:t>Big Idea: </a:t>
            </a:r>
            <a:r>
              <a:rPr lang="en-US" altLang="en-US" dirty="0">
                <a:latin typeface="Calibri" charset="0"/>
                <a:ea typeface="ＭＳ Ｐゴシック" charset="-128"/>
              </a:rPr>
              <a:t>Introduce the Feedback Checklist for Team Members.</a:t>
            </a:r>
          </a:p>
          <a:p>
            <a:pPr>
              <a:defRPr/>
            </a:pPr>
            <a:endParaRPr lang="en-US" altLang="en-US" b="1" dirty="0">
              <a:latin typeface="Calibri" charset="0"/>
              <a:ea typeface="ＭＳ Ｐゴシック" charset="-128"/>
            </a:endParaRPr>
          </a:p>
          <a:p>
            <a:pPr>
              <a:defRPr/>
            </a:pPr>
            <a:r>
              <a:rPr lang="en-US" altLang="en-US" b="1" dirty="0">
                <a:latin typeface="Calibri" charset="0"/>
                <a:ea typeface="ＭＳ Ｐゴシック" charset="-128"/>
              </a:rPr>
              <a:t>Facilitator Talking </a:t>
            </a:r>
            <a:r>
              <a:rPr lang="en-US" altLang="en-US" b="1" dirty="0" smtClean="0">
                <a:latin typeface="Calibri" charset="0"/>
                <a:ea typeface="ＭＳ Ｐゴシック" charset="-128"/>
              </a:rPr>
              <a:t>Point:</a:t>
            </a:r>
            <a:endParaRPr lang="en-US" altLang="en-US" b="1" dirty="0">
              <a:latin typeface="Calibri" charset="0"/>
              <a:ea typeface="ＭＳ Ｐゴシック" charset="-128"/>
            </a:endParaRPr>
          </a:p>
          <a:p>
            <a:pPr marL="171450" indent="-171450">
              <a:buFont typeface="Arial" charset="0"/>
              <a:buChar char="•"/>
              <a:defRPr/>
            </a:pPr>
            <a:r>
              <a:rPr lang="en-US" altLang="en-US" dirty="0">
                <a:latin typeface="Calibri" charset="0"/>
                <a:ea typeface="ＭＳ Ｐゴシック" charset="-128"/>
              </a:rPr>
              <a:t>The materials provided also includes a similar checklist for the presenting instructor. However since we will all be acting as “team members” in this training, we will not use that form yet. </a:t>
            </a:r>
            <a:endParaRPr lang="en-US" altLang="en-US" b="1" dirty="0">
              <a:latin typeface="Calibri" charset="0"/>
              <a:ea typeface="ＭＳ Ｐゴシック" charset="-128"/>
            </a:endParaRPr>
          </a:p>
          <a:p>
            <a:pPr>
              <a:defRPr/>
            </a:pPr>
            <a:endParaRPr lang="en-US" altLang="en-US" b="1" dirty="0" smtClean="0">
              <a:latin typeface="Calibri" charset="0"/>
              <a:ea typeface="ＭＳ Ｐゴシック" charset="-128"/>
            </a:endParaRPr>
          </a:p>
          <a:p>
            <a:pPr>
              <a:defRPr/>
            </a:pPr>
            <a:r>
              <a:rPr lang="en-US" altLang="en-US" b="1" dirty="0" smtClean="0">
                <a:latin typeface="Calibri" charset="0"/>
                <a:ea typeface="ＭＳ Ｐゴシック" charset="-128"/>
              </a:rPr>
              <a:t>Facilitator </a:t>
            </a:r>
            <a:r>
              <a:rPr lang="en-US" altLang="en-US" b="1" dirty="0">
                <a:latin typeface="Calibri" charset="0"/>
                <a:ea typeface="ＭＳ Ｐゴシック" charset="-128"/>
              </a:rPr>
              <a:t>Notes: </a:t>
            </a:r>
          </a:p>
          <a:p>
            <a:pPr marL="171450" indent="-171450">
              <a:buFont typeface="Arial" charset="0"/>
              <a:buChar char="•"/>
              <a:defRPr/>
            </a:pPr>
            <a:r>
              <a:rPr lang="en-US" altLang="en-US" dirty="0">
                <a:latin typeface="Calibri" charset="0"/>
                <a:ea typeface="ＭＳ Ｐゴシック" charset="-128"/>
              </a:rPr>
              <a:t>Have participants locate the Feedback Checklist for Presenting Instructor in their materials and briefly read through it. </a:t>
            </a:r>
          </a:p>
          <a:p>
            <a:pPr marL="171450" indent="-171450">
              <a:buFont typeface="Arial" charset="0"/>
              <a:buChar char="•"/>
              <a:defRPr/>
            </a:pPr>
            <a:r>
              <a:rPr lang="en-US" altLang="en-US" dirty="0" smtClean="0">
                <a:latin typeface="Calibri" charset="0"/>
                <a:ea typeface="ＭＳ Ｐゴシック" charset="-128"/>
              </a:rPr>
              <a:t>Use </a:t>
            </a:r>
            <a:r>
              <a:rPr lang="en-US" altLang="en-US" dirty="0">
                <a:latin typeface="Calibri" charset="0"/>
                <a:ea typeface="ＭＳ Ｐゴシック" charset="-128"/>
              </a:rPr>
              <a:t>this slide to prepare participants, who will act as team members, for the kind and quality of feedback they will need to provide. Spend some time reviewing and reflecting on what constitutes effective, respectful feedback for fruitful discussions. Start by reviewing the feedback checklist. Make sure the team thinks the checklist adequately reflects their desired group norms, refining it as necessary. </a:t>
            </a:r>
          </a:p>
          <a:p>
            <a:pPr marL="171450" indent="-171450">
              <a:buFont typeface="Arial" charset="0"/>
              <a:buChar char="•"/>
              <a:defRPr/>
            </a:pPr>
            <a:r>
              <a:rPr lang="en-US" altLang="en-US" dirty="0">
                <a:latin typeface="Calibri" charset="0"/>
                <a:ea typeface="ＭＳ Ｐゴシック" charset="-128"/>
              </a:rPr>
              <a:t>For at least the first few times through this process, a facilitator will want to ask each team member—including the presenting instructor—to fill out the feedback checklist before and after the sessions. This will firmly establish the ground rules with team members and serve as a reminder to self-assess the quality of their feedback. As the team gains experience, you may want to use the checklist only intermittently, as a refresher. </a:t>
            </a:r>
          </a:p>
          <a:p>
            <a:pPr>
              <a:defRPr/>
            </a:pPr>
            <a:endParaRPr lang="en-US" altLang="en-US" dirty="0">
              <a:latin typeface="Times New Roman" charset="0"/>
              <a:ea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26626" name="Notes Placeholder 2"/>
          <p:cNvSpPr>
            <a:spLocks noGrp="1"/>
          </p:cNvSpPr>
          <p:nvPr>
            <p:ph type="body" idx="1"/>
          </p:nvPr>
        </p:nvSpPr>
        <p:spPr>
          <a:xfrm>
            <a:off x="984250" y="4487863"/>
            <a:ext cx="5130800" cy="4176712"/>
          </a:xfrm>
          <a:ln w="9525"/>
          <a:extLst>
            <a:ext uri="{909E8E84-426E-40dd-AFC4-6F175D3DCCD1}"/>
            <a:ext uri="{91240B29-F687-4f45-9708-019B960494DF}"/>
          </a:extLst>
        </p:spPr>
        <p:txBody>
          <a:bodyPr/>
          <a:lstStyle/>
          <a:p>
            <a:pPr>
              <a:defRPr/>
            </a:pPr>
            <a:r>
              <a:rPr lang="en-US" b="1" dirty="0" smtClean="0">
                <a:latin typeface="+mj-lt"/>
                <a:ea typeface="ＭＳ Ｐゴシック" charset="0"/>
                <a:cs typeface="ＭＳ Ｐゴシック" charset="0"/>
              </a:rPr>
              <a:t>Big Idea: </a:t>
            </a:r>
            <a:r>
              <a:rPr lang="en-US" dirty="0" smtClean="0">
                <a:latin typeface="+mj-lt"/>
                <a:ea typeface="ＭＳ Ｐゴシック" charset="0"/>
                <a:cs typeface="ＭＳ Ｐゴシック" charset="0"/>
              </a:rPr>
              <a:t>Introduce the steps of the process for engaging in the student work protocol.</a:t>
            </a:r>
          </a:p>
          <a:p>
            <a:pPr>
              <a:defRPr/>
            </a:pPr>
            <a:endParaRPr lang="en-US" dirty="0" smtClean="0">
              <a:latin typeface="+mj-lt"/>
              <a:ea typeface="ＭＳ Ｐゴシック" charset="0"/>
              <a:cs typeface="ＭＳ Ｐゴシック" charset="0"/>
            </a:endParaRPr>
          </a:p>
          <a:p>
            <a:pPr>
              <a:defRPr/>
            </a:pPr>
            <a:r>
              <a:rPr lang="en-US" b="1" dirty="0" smtClean="0">
                <a:latin typeface="+mj-lt"/>
                <a:ea typeface="ＭＳ Ｐゴシック" charset="0"/>
                <a:cs typeface="ＭＳ Ｐゴシック" charset="0"/>
              </a:rPr>
              <a:t>Facilitator Notes: </a:t>
            </a:r>
          </a:p>
          <a:p>
            <a:pPr marL="171450" indent="-171450">
              <a:buFont typeface="Arial"/>
              <a:buChar char="•"/>
              <a:defRPr/>
            </a:pPr>
            <a:r>
              <a:rPr lang="en-US" dirty="0" smtClean="0">
                <a:latin typeface="+mj-lt"/>
                <a:ea typeface="ＭＳ Ｐゴシック" charset="0"/>
                <a:cs typeface="ＭＳ Ｐゴシック" charset="0"/>
              </a:rPr>
              <a:t>Use </a:t>
            </a:r>
            <a:r>
              <a:rPr lang="en-US" dirty="0">
                <a:latin typeface="+mj-lt"/>
                <a:ea typeface="ＭＳ Ｐゴシック" charset="0"/>
                <a:cs typeface="ＭＳ Ｐゴシック" charset="0"/>
              </a:rPr>
              <a:t>the slide to read the four steps in the process we will be using to evaluate the quality of an assignment based on student work</a:t>
            </a:r>
            <a:r>
              <a:rPr lang="en-US" dirty="0" smtClean="0">
                <a:latin typeface="+mj-lt"/>
                <a:ea typeface="ＭＳ Ｐゴシック" charset="0"/>
                <a:cs typeface="ＭＳ Ｐゴシック" charset="0"/>
              </a:rPr>
              <a:t>.</a:t>
            </a:r>
          </a:p>
          <a:p>
            <a:pPr marL="171450" indent="-171450">
              <a:buFont typeface="Arial"/>
              <a:buChar char="•"/>
              <a:defRPr/>
            </a:pPr>
            <a:r>
              <a:rPr lang="en-US" dirty="0" smtClean="0">
                <a:latin typeface="+mj-lt"/>
                <a:ea typeface="ＭＳ Ｐゴシック" charset="0"/>
                <a:cs typeface="ＭＳ Ｐゴシック" charset="0"/>
              </a:rPr>
              <a:t>Pause to ask for clarifying questions on the student work protocol, Critical </a:t>
            </a:r>
            <a:r>
              <a:rPr lang="en-US" dirty="0">
                <a:latin typeface="+mj-lt"/>
                <a:ea typeface="ＭＳ Ｐゴシック" charset="0"/>
                <a:cs typeface="ＭＳ Ｐゴシック" charset="0"/>
              </a:rPr>
              <a:t>F</a:t>
            </a:r>
            <a:r>
              <a:rPr lang="en-US" dirty="0" smtClean="0">
                <a:latin typeface="+mj-lt"/>
                <a:ea typeface="ＭＳ Ｐゴシック" charset="0"/>
                <a:cs typeface="ＭＳ Ｐゴシック" charset="0"/>
              </a:rPr>
              <a:t>riends </a:t>
            </a:r>
            <a:r>
              <a:rPr lang="en-US" dirty="0">
                <a:latin typeface="+mj-lt"/>
                <a:ea typeface="ＭＳ Ｐゴシック" charset="0"/>
                <a:cs typeface="ＭＳ Ｐゴシック" charset="0"/>
              </a:rPr>
              <a:t>M</a:t>
            </a:r>
            <a:r>
              <a:rPr lang="en-US" dirty="0" smtClean="0">
                <a:latin typeface="+mj-lt"/>
                <a:ea typeface="ＭＳ Ｐゴシック" charset="0"/>
                <a:cs typeface="ＭＳ Ｐゴシック" charset="0"/>
              </a:rPr>
              <a:t>odel, or participant feedback checklist. </a:t>
            </a:r>
          </a:p>
          <a:p>
            <a:pPr marL="171450" indent="-171450">
              <a:buFont typeface="Arial"/>
              <a:buChar char="•"/>
              <a:defRPr/>
            </a:pPr>
            <a:r>
              <a:rPr lang="en-US" dirty="0" smtClean="0">
                <a:latin typeface="+mj-lt"/>
                <a:ea typeface="ＭＳ Ｐゴシック" charset="0"/>
                <a:cs typeface="ＭＳ Ｐゴシック" charset="0"/>
              </a:rPr>
              <a:t>Participants will now engage in the protocol process, so that they might learn by doing. </a:t>
            </a:r>
            <a:endParaRPr lang="en-US" dirty="0">
              <a:latin typeface="+mj-lt"/>
              <a:ea typeface="ＭＳ Ｐゴシック" charset="0"/>
              <a:cs typeface="ＭＳ Ｐゴシック" charset="0"/>
            </a:endParaRPr>
          </a:p>
          <a:p>
            <a:pPr>
              <a:defRPr/>
            </a:pPr>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435203" name="Rectangle 3"/>
          <p:cNvSpPr>
            <a:spLocks noGrp="1" noChangeArrowheads="1"/>
          </p:cNvSpPr>
          <p:nvPr>
            <p:ph type="body" idx="1"/>
          </p:nvPr>
        </p:nvSpPr>
        <p:spPr/>
        <p:txBody>
          <a:bodyPr/>
          <a:lstStyle/>
          <a:p>
            <a:pPr>
              <a:defRPr/>
            </a:pPr>
            <a:r>
              <a:rPr lang="en-US" b="1" dirty="0" smtClean="0">
                <a:latin typeface="+mj-lt"/>
              </a:rPr>
              <a:t>Big Idea: </a:t>
            </a:r>
            <a:r>
              <a:rPr lang="en-US" dirty="0" smtClean="0">
                <a:latin typeface="+mj-lt"/>
              </a:rPr>
              <a:t>The giving and receiving of feedback is an essential part of the student work protocol, and is designed to provide a focus on improving the CCR-alignment of any submitted assignment and accompanying lesson.</a:t>
            </a:r>
          </a:p>
          <a:p>
            <a:pPr>
              <a:defRPr/>
            </a:pPr>
            <a:endParaRPr lang="en-US" dirty="0" smtClean="0">
              <a:latin typeface="+mj-lt"/>
            </a:endParaRPr>
          </a:p>
          <a:p>
            <a:pPr>
              <a:defRPr/>
            </a:pPr>
            <a:r>
              <a:rPr lang="en-US" b="1" dirty="0" smtClean="0">
                <a:latin typeface="+mj-lt"/>
              </a:rPr>
              <a:t>Facilitator Notes: </a:t>
            </a:r>
          </a:p>
          <a:p>
            <a:pPr marL="171450" indent="-171450">
              <a:buFont typeface="Arial"/>
              <a:buChar char="•"/>
              <a:defRPr/>
            </a:pPr>
            <a:r>
              <a:rPr lang="en-US" dirty="0" smtClean="0">
                <a:latin typeface="+mj-lt"/>
              </a:rPr>
              <a:t>Use </a:t>
            </a:r>
            <a:r>
              <a:rPr lang="en-US" dirty="0">
                <a:latin typeface="+mj-lt"/>
              </a:rPr>
              <a:t>the bullets on this slide to help prepare participants for this process and the work of the session</a:t>
            </a:r>
            <a:r>
              <a:rPr lang="en-US" dirty="0" smtClean="0">
                <a:latin typeface="+mj-lt"/>
              </a:rPr>
              <a:t>.</a:t>
            </a:r>
          </a:p>
          <a:p>
            <a:pPr marL="171450" indent="-171450">
              <a:buFont typeface="Arial"/>
              <a:buChar char="•"/>
              <a:defRPr/>
            </a:pPr>
            <a:r>
              <a:rPr lang="en-US" dirty="0" smtClean="0">
                <a:latin typeface="+mj-lt"/>
              </a:rPr>
              <a:t>It is important that participants in the student work protocol are ready to give and receive feedback on all submitted materials. </a:t>
            </a:r>
            <a:r>
              <a:rPr lang="en-US" dirty="0">
                <a:latin typeface="+mj-lt"/>
              </a:rPr>
              <a:t>Doing both of these things well will help improve the assignments </a:t>
            </a:r>
            <a:r>
              <a:rPr lang="en-US" dirty="0" smtClean="0">
                <a:latin typeface="+mj-lt"/>
              </a:rPr>
              <a:t>developed for adult </a:t>
            </a:r>
            <a:r>
              <a:rPr lang="en-US" dirty="0">
                <a:latin typeface="+mj-lt"/>
              </a:rPr>
              <a:t>learners</a:t>
            </a:r>
            <a:r>
              <a:rPr lang="en-US" dirty="0" smtClean="0">
                <a:latin typeface="+mj-lt"/>
              </a:rPr>
              <a:t>.</a:t>
            </a:r>
          </a:p>
          <a:p>
            <a:pPr marL="171450" indent="-171450">
              <a:buFont typeface="Arial"/>
              <a:buChar char="•"/>
              <a:defRPr/>
            </a:pPr>
            <a:r>
              <a:rPr lang="en-US" dirty="0" smtClean="0">
                <a:latin typeface="+mj-lt"/>
              </a:rPr>
              <a:t>The focus of the group should be on identifying and improving the alignment of submitted materials to CCR standards. </a:t>
            </a:r>
            <a:r>
              <a:rPr lang="en-US" dirty="0">
                <a:latin typeface="+mj-lt"/>
              </a:rPr>
              <a:t>The assignment is the center of the work, not the students or instructor. </a:t>
            </a:r>
          </a:p>
          <a:p>
            <a:pPr>
              <a:defRPr/>
            </a:pPr>
            <a:endParaRPr lang="en-US" dirty="0">
              <a:latin typeface="+mj-lt"/>
            </a:endParaRPr>
          </a:p>
          <a:p>
            <a:pPr>
              <a:defRPr/>
            </a:pPr>
            <a:endParaRPr lang="en-US" dirty="0" smtClean="0">
              <a:latin typeface="+mj-lt"/>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ln/>
        </p:spPr>
      </p:sp>
      <p:sp>
        <p:nvSpPr>
          <p:cNvPr id="30722" name="Notes Placeholder 2"/>
          <p:cNvSpPr>
            <a:spLocks noGrp="1"/>
          </p:cNvSpPr>
          <p:nvPr>
            <p:ph type="body" idx="1"/>
          </p:nvPr>
        </p:nvSpPr>
        <p:spPr>
          <a:ln w="9525"/>
          <a:extLst>
            <a:ext uri="{909E8E84-426E-40dd-AFC4-6F175D3DCCD1}"/>
            <a:ext uri="{91240B29-F687-4f45-9708-019B960494DF}"/>
          </a:extLst>
        </p:spPr>
        <p:txBody>
          <a:bodyPr/>
          <a:lstStyle/>
          <a:p>
            <a:pPr>
              <a:defRPr/>
            </a:pPr>
            <a:r>
              <a:rPr lang="en-US" altLang="en-US" b="1" dirty="0">
                <a:latin typeface="Calibri" charset="0"/>
                <a:ea typeface="ＭＳ Ｐゴシック" charset="-128"/>
              </a:rPr>
              <a:t>Big Idea: </a:t>
            </a:r>
            <a:r>
              <a:rPr lang="en-US" altLang="en-US" dirty="0">
                <a:latin typeface="Calibri" charset="0"/>
                <a:ea typeface="ＭＳ Ｐゴシック" charset="-128"/>
              </a:rPr>
              <a:t>Determine what the assignment materials require of the students. </a:t>
            </a:r>
          </a:p>
          <a:p>
            <a:pPr>
              <a:defRPr/>
            </a:pPr>
            <a:endParaRPr lang="en-US" altLang="en-US" dirty="0">
              <a:latin typeface="Calibri" charset="0"/>
              <a:ea typeface="ＭＳ Ｐゴシック" charset="-128"/>
            </a:endParaRPr>
          </a:p>
          <a:p>
            <a:pPr>
              <a:defRPr/>
            </a:pPr>
            <a:r>
              <a:rPr lang="en-US" altLang="en-US" b="1" dirty="0">
                <a:latin typeface="Calibri" charset="0"/>
                <a:ea typeface="ＭＳ Ｐゴシック" charset="-128"/>
              </a:rPr>
              <a:t>Facilitator Talking Points:</a:t>
            </a:r>
          </a:p>
          <a:p>
            <a:pPr marL="171450" indent="-171450">
              <a:buFont typeface="Arial" charset="0"/>
              <a:buChar char="•"/>
              <a:defRPr/>
            </a:pPr>
            <a:r>
              <a:rPr lang="en-US" altLang="en-US" dirty="0">
                <a:latin typeface="Calibri" charset="0"/>
                <a:ea typeface="ＭＳ Ｐゴシック" charset="-128"/>
              </a:rPr>
              <a:t>Start with looking ONLY at the assignment with its prompts and directions, including scoring guidelines and rubrics if supplied to the students. (No other supporting materials should be out yet.)</a:t>
            </a:r>
          </a:p>
          <a:p>
            <a:pPr marL="171450" indent="-171450">
              <a:buFont typeface="Arial" charset="0"/>
              <a:buChar char="•"/>
              <a:defRPr/>
            </a:pPr>
            <a:r>
              <a:rPr lang="en-US" altLang="en-US" dirty="0">
                <a:latin typeface="Calibri" charset="0"/>
                <a:ea typeface="ＭＳ Ｐゴシック" charset="-128"/>
              </a:rPr>
              <a:t>It is important to look at the assignment through the eyes of students.</a:t>
            </a:r>
          </a:p>
          <a:p>
            <a:pPr marL="171450" indent="-171450">
              <a:buFont typeface="Arial" charset="0"/>
              <a:buChar char="•"/>
              <a:defRPr/>
            </a:pPr>
            <a:r>
              <a:rPr lang="en-US" altLang="en-US" dirty="0">
                <a:latin typeface="Calibri" charset="0"/>
                <a:ea typeface="ＭＳ Ｐゴシック" charset="-128"/>
              </a:rPr>
              <a:t>No assumptions, presuppositions, or other inferences should be made from the materials – what is required of the students is only possible from what is evidenced by the assignment materials. </a:t>
            </a:r>
          </a:p>
          <a:p>
            <a:pPr marL="171450" indent="-171450">
              <a:buFont typeface="Arial" charset="0"/>
              <a:buChar char="•"/>
              <a:defRPr/>
            </a:pPr>
            <a:r>
              <a:rPr lang="en-US" altLang="en-US" dirty="0">
                <a:latin typeface="Calibri" charset="0"/>
                <a:ea typeface="ＭＳ Ｐゴシック" charset="-128"/>
              </a:rPr>
              <a:t>Make notes on any observations in the space provided under ‘Step 1’ of the protocol.</a:t>
            </a:r>
          </a:p>
          <a:p>
            <a:pPr>
              <a:defRPr/>
            </a:pPr>
            <a:r>
              <a:rPr lang="en-US" altLang="en-US" dirty="0">
                <a:latin typeface="Times New Roman" charset="0"/>
                <a:ea typeface="ＭＳ Ｐゴシック" charset="-128"/>
              </a:rPr>
              <a:t> </a:t>
            </a:r>
          </a:p>
          <a:p>
            <a:pPr>
              <a:defRPr/>
            </a:pPr>
            <a:endParaRPr lang="en-US" altLang="en-US" dirty="0">
              <a:latin typeface="Times New Roman" charset="0"/>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b="1" dirty="0" smtClean="0">
                <a:latin typeface="+mj-lt"/>
                <a:ea typeface="ＭＳ Ｐゴシック" charset="0"/>
                <a:cs typeface="ＭＳ Ｐゴシック" charset="0"/>
              </a:rPr>
              <a:t>Big Idea: </a:t>
            </a:r>
            <a:r>
              <a:rPr lang="en-US" dirty="0" smtClean="0">
                <a:latin typeface="+mj-lt"/>
                <a:ea typeface="ＭＳ Ｐゴシック" charset="0"/>
                <a:cs typeface="ＭＳ Ｐゴシック" charset="0"/>
              </a:rPr>
              <a:t>Introduce the Student Work Protocol.</a:t>
            </a:r>
            <a:endParaRPr lang="en-US" b="1" dirty="0" smtClean="0">
              <a:latin typeface="+mj-lt"/>
              <a:ea typeface="ＭＳ Ｐゴシック" charset="0"/>
              <a:cs typeface="ＭＳ Ｐゴシック" charset="0"/>
            </a:endParaRPr>
          </a:p>
          <a:p>
            <a:pPr>
              <a:defRPr/>
            </a:pPr>
            <a:endParaRPr lang="en-US" b="1" dirty="0" smtClean="0">
              <a:latin typeface="+mj-lt"/>
              <a:ea typeface="ＭＳ Ｐゴシック" charset="0"/>
              <a:cs typeface="ＭＳ Ｐゴシック" charset="0"/>
            </a:endParaRPr>
          </a:p>
          <a:p>
            <a:pPr>
              <a:defRPr/>
            </a:pPr>
            <a:r>
              <a:rPr lang="en-US" b="1" dirty="0" smtClean="0">
                <a:latin typeface="+mj-lt"/>
                <a:ea typeface="ＭＳ Ｐゴシック" charset="0"/>
                <a:cs typeface="ＭＳ Ｐゴシック" charset="0"/>
              </a:rPr>
              <a:t>Facilitator Note: </a:t>
            </a:r>
          </a:p>
          <a:p>
            <a:pPr marL="171450" indent="-171450">
              <a:buFont typeface="Arial"/>
              <a:buChar char="•"/>
              <a:defRPr/>
            </a:pPr>
            <a:r>
              <a:rPr lang="en-US" dirty="0" smtClean="0">
                <a:latin typeface="+mj-lt"/>
                <a:ea typeface="ＭＳ Ｐゴシック" charset="0"/>
                <a:cs typeface="ＭＳ Ｐゴシック" charset="0"/>
              </a:rPr>
              <a:t>Have participants get out their copy of the CCR Student Work Protocol and use this slide to point out the features of the document. This screenshot shows just Step 1 but each step has similar features.</a:t>
            </a:r>
            <a:endParaRPr lang="en-US" b="1" dirty="0" smtClean="0">
              <a:latin typeface="+mj-lt"/>
              <a:ea typeface="ＭＳ Ｐゴシック" charset="0"/>
              <a:cs typeface="ＭＳ Ｐゴシック" charset="0"/>
            </a:endParaRPr>
          </a:p>
          <a:p>
            <a:pPr>
              <a:defRPr/>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32770" name="Notes Placeholder 2"/>
          <p:cNvSpPr>
            <a:spLocks noGrp="1"/>
          </p:cNvSpPr>
          <p:nvPr>
            <p:ph type="body" idx="1"/>
          </p:nvPr>
        </p:nvSpPr>
        <p:spPr>
          <a:ln w="9525"/>
          <a:extLst>
            <a:ext uri="{909E8E84-426E-40dd-AFC4-6F175D3DCCD1}"/>
            <a:ext uri="{91240B29-F687-4f45-9708-019B960494DF}"/>
          </a:extLst>
        </p:spPr>
        <p:txBody>
          <a:bodyPr/>
          <a:lstStyle/>
          <a:p>
            <a:pPr>
              <a:defRPr/>
            </a:pPr>
            <a:r>
              <a:rPr lang="en-US" altLang="en-US" b="1" dirty="0">
                <a:latin typeface="Calibri" charset="0"/>
                <a:ea typeface="ＭＳ Ｐゴシック" charset="-128"/>
              </a:rPr>
              <a:t>Big Idea: </a:t>
            </a:r>
            <a:r>
              <a:rPr lang="en-US" altLang="en-US" dirty="0">
                <a:latin typeface="Calibri" charset="0"/>
                <a:ea typeface="ＭＳ Ｐゴシック" charset="-128"/>
              </a:rPr>
              <a:t>Provide tips and reminders for participants as they determine the purpose and demands of the assignment.</a:t>
            </a:r>
          </a:p>
          <a:p>
            <a:pPr>
              <a:defRPr/>
            </a:pPr>
            <a:endParaRPr lang="en-US" altLang="en-US" sz="800" dirty="0">
              <a:latin typeface="Calibri" charset="0"/>
              <a:ea typeface="ＭＳ Ｐゴシック" charset="-128"/>
            </a:endParaRPr>
          </a:p>
          <a:p>
            <a:pPr>
              <a:defRPr/>
            </a:pPr>
            <a:r>
              <a:rPr lang="en-US" altLang="en-US" b="1" dirty="0">
                <a:latin typeface="Calibri" charset="0"/>
                <a:ea typeface="ＭＳ Ｐゴシック" charset="-128"/>
              </a:rPr>
              <a:t>Facilitator Talking Points:</a:t>
            </a:r>
          </a:p>
          <a:p>
            <a:pPr marL="171450" indent="-171450">
              <a:buFont typeface="Arial" charset="0"/>
              <a:buChar char="•"/>
              <a:defRPr/>
            </a:pPr>
            <a:r>
              <a:rPr lang="en-US" altLang="en-US" dirty="0">
                <a:latin typeface="Calibri" charset="0"/>
                <a:ea typeface="MS PGothic" charset="-128"/>
              </a:rPr>
              <a:t>It is important to stay focused on the materials students were given (directions and scoring rubrics) – they are the most direct indication of what is being asked of them.</a:t>
            </a:r>
          </a:p>
          <a:p>
            <a:pPr marL="171450" indent="-171450">
              <a:buFont typeface="Arial" charset="0"/>
              <a:buChar char="•"/>
              <a:defRPr/>
            </a:pPr>
            <a:r>
              <a:rPr lang="en-US" altLang="en-US" dirty="0" smtClean="0">
                <a:latin typeface="Calibri" charset="0"/>
                <a:ea typeface="ＭＳ Ｐゴシック" charset="-128"/>
              </a:rPr>
              <a:t>At </a:t>
            </a:r>
            <a:r>
              <a:rPr lang="en-US" altLang="en-US" dirty="0">
                <a:latin typeface="Calibri" charset="0"/>
                <a:ea typeface="ＭＳ Ｐゴシック" charset="-128"/>
              </a:rPr>
              <a:t>your tables, discuss the assignment’s components and what learning might take place as result</a:t>
            </a:r>
            <a:r>
              <a:rPr lang="en-US" altLang="en-US" dirty="0" smtClean="0">
                <a:latin typeface="Calibri" charset="0"/>
                <a:ea typeface="ＭＳ Ｐゴシック" charset="-128"/>
              </a:rPr>
              <a:t>.</a:t>
            </a:r>
          </a:p>
          <a:p>
            <a:pPr marL="171450" indent="-171450">
              <a:buFont typeface="Arial" charset="0"/>
              <a:buChar char="•"/>
              <a:defRPr/>
            </a:pPr>
            <a:r>
              <a:rPr lang="en-US" altLang="en-US" dirty="0" smtClean="0">
                <a:latin typeface="Calibri" charset="0"/>
                <a:ea typeface="MS PGothic" charset="-128"/>
              </a:rPr>
              <a:t>Be sure to take notes in the space provided on protocol handout in box under ‘Step 1’.</a:t>
            </a:r>
            <a:endParaRPr lang="en-US" altLang="en-US" dirty="0">
              <a:latin typeface="Calibri" charset="0"/>
              <a:ea typeface="ＭＳ Ｐゴシック" charset="-128"/>
            </a:endParaRPr>
          </a:p>
          <a:p>
            <a:pPr>
              <a:defRPr/>
            </a:pPr>
            <a:endParaRPr lang="en-US" altLang="en-US" sz="800" dirty="0">
              <a:latin typeface="Calibri" charset="0"/>
              <a:ea typeface="ＭＳ Ｐゴシック" charset="-128"/>
            </a:endParaRPr>
          </a:p>
          <a:p>
            <a:pPr>
              <a:defRPr/>
            </a:pPr>
            <a:r>
              <a:rPr lang="en-US" altLang="en-US" b="1" dirty="0">
                <a:latin typeface="Calibri" charset="0"/>
                <a:ea typeface="ＭＳ Ｐゴシック" charset="-128"/>
              </a:rPr>
              <a:t>Facilitator Notes:</a:t>
            </a:r>
            <a:endParaRPr lang="en-US" altLang="en-US" dirty="0">
              <a:latin typeface="Calibri" charset="0"/>
              <a:ea typeface="ＭＳ Ｐゴシック" charset="-128"/>
            </a:endParaRPr>
          </a:p>
          <a:p>
            <a:pPr marL="171450" indent="-171450">
              <a:buFont typeface="Arial" charset="0"/>
              <a:buChar char="•"/>
              <a:defRPr/>
            </a:pPr>
            <a:r>
              <a:rPr lang="en-US" altLang="en-US" dirty="0">
                <a:latin typeface="Calibri" charset="0"/>
                <a:ea typeface="ＭＳ Ｐゴシック" charset="-128"/>
              </a:rPr>
              <a:t>To better inform clarity of instructions and potential student learning, participants should actually work through the task and make notes about strategies the students might use and what they might learn from doing the work. This includes reading through any passages that are part of the assignment.</a:t>
            </a:r>
          </a:p>
          <a:p>
            <a:pPr marL="171450" indent="-171450">
              <a:buFont typeface="Arial" charset="0"/>
              <a:buChar char="•"/>
              <a:defRPr/>
            </a:pPr>
            <a:r>
              <a:rPr lang="en-US" altLang="en-US" dirty="0" smtClean="0">
                <a:latin typeface="Calibri" charset="0"/>
                <a:ea typeface="MS PGothic" charset="-128"/>
              </a:rPr>
              <a:t>While it may be difficult, remind participants that the presenting teacher should remain quiet during this time, not offering any context, background, or inferences. </a:t>
            </a:r>
            <a:endParaRPr lang="en-US" altLang="en-US" dirty="0">
              <a:latin typeface="Calibri" charset="0"/>
              <a:ea typeface="MS PGothic" charset="-128"/>
            </a:endParaRPr>
          </a:p>
          <a:p>
            <a:pPr marL="171450" indent="-171450">
              <a:buFont typeface="Arial" charset="0"/>
              <a:buChar char="•"/>
              <a:defRPr/>
            </a:pPr>
            <a:r>
              <a:rPr lang="en-US" altLang="en-US" dirty="0">
                <a:latin typeface="Calibri" charset="0"/>
                <a:ea typeface="MS PGothic" charset="-128"/>
              </a:rPr>
              <a:t>Participants should now spend 10-15 minutes engaging in Step 1.</a:t>
            </a:r>
          </a:p>
          <a:p>
            <a:pPr marL="171450" indent="-171450">
              <a:buFont typeface="Arial" charset="0"/>
              <a:buChar char="•"/>
              <a:defRPr/>
            </a:pPr>
            <a:r>
              <a:rPr lang="en-US" altLang="en-US" dirty="0">
                <a:latin typeface="Calibri" charset="0"/>
                <a:ea typeface="MS PGothic" charset="-128"/>
              </a:rPr>
              <a:t>Ask a couple of participants to share their ideas with the whole group.</a:t>
            </a:r>
          </a:p>
          <a:p>
            <a:pPr>
              <a:buFontTx/>
              <a:buChar char="•"/>
              <a:defRPr/>
            </a:pPr>
            <a:endParaRPr lang="en-US" altLang="en-US" dirty="0">
              <a:latin typeface="Times New Roman" charset="0"/>
              <a:ea typeface="ＭＳ Ｐゴシック" charset="-128"/>
            </a:endParaRPr>
          </a:p>
          <a:p>
            <a:pPr>
              <a:buFontTx/>
              <a:buChar char="•"/>
              <a:defRPr/>
            </a:pPr>
            <a:endParaRPr lang="en-US" altLang="en-US" dirty="0">
              <a:latin typeface="Times New Roman" charset="0"/>
              <a:ea typeface="ＭＳ Ｐゴシック" charset="-128"/>
            </a:endParaRPr>
          </a:p>
          <a:p>
            <a:pPr>
              <a:defRPr/>
            </a:pPr>
            <a:endParaRPr lang="en-US" altLang="en-US" dirty="0">
              <a:latin typeface="Times New Roman" charset="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alpha val="90979"/>
          </a:schemeClr>
        </a:solidFill>
        <a:effectLst/>
      </p:bgPr>
    </p:bg>
    <p:spTree>
      <p:nvGrpSpPr>
        <p:cNvPr id="1" name=""/>
        <p:cNvGrpSpPr/>
        <p:nvPr/>
      </p:nvGrpSpPr>
      <p:grpSpPr>
        <a:xfrm>
          <a:off x="0" y="0"/>
          <a:ext cx="0" cy="0"/>
          <a:chOff x="0" y="0"/>
          <a:chExt cx="0" cy="0"/>
        </a:xfrm>
      </p:grpSpPr>
      <p:sp>
        <p:nvSpPr>
          <p:cNvPr id="3" name="Rectangle 10"/>
          <p:cNvSpPr>
            <a:spLocks noChangeArrowheads="1"/>
          </p:cNvSpPr>
          <p:nvPr/>
        </p:nvSpPr>
        <p:spPr bwMode="white">
          <a:xfrm>
            <a:off x="0" y="0"/>
            <a:ext cx="9144000" cy="27432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200" b="1">
                <a:solidFill>
                  <a:schemeClr val="tx1"/>
                </a:solidFill>
                <a:latin typeface="Times New Roman" charset="0"/>
                <a:ea typeface="MS PGothic" charset="-128"/>
              </a:defRPr>
            </a:lvl1pPr>
            <a:lvl2pPr marL="742950" indent="-285750">
              <a:defRPr sz="2200" b="1">
                <a:solidFill>
                  <a:schemeClr val="tx1"/>
                </a:solidFill>
                <a:latin typeface="Times New Roman" charset="0"/>
                <a:ea typeface="MS PGothic" charset="-128"/>
              </a:defRPr>
            </a:lvl2pPr>
            <a:lvl3pPr marL="1143000" indent="-228600">
              <a:defRPr sz="2200" b="1">
                <a:solidFill>
                  <a:schemeClr val="tx1"/>
                </a:solidFill>
                <a:latin typeface="Times New Roman" charset="0"/>
                <a:ea typeface="MS PGothic" charset="-128"/>
              </a:defRPr>
            </a:lvl3pPr>
            <a:lvl4pPr marL="1600200" indent="-228600">
              <a:defRPr sz="2200" b="1">
                <a:solidFill>
                  <a:schemeClr val="tx1"/>
                </a:solidFill>
                <a:latin typeface="Times New Roman" charset="0"/>
                <a:ea typeface="MS PGothic" charset="-128"/>
              </a:defRPr>
            </a:lvl4pPr>
            <a:lvl5pPr marL="2057400" indent="-228600">
              <a:defRPr sz="2200" b="1">
                <a:solidFill>
                  <a:schemeClr val="tx1"/>
                </a:solidFill>
                <a:latin typeface="Times New Roman" charset="0"/>
                <a:ea typeface="MS PGothic" charset="-128"/>
              </a:defRPr>
            </a:lvl5pPr>
            <a:lvl6pPr marL="2514600" indent="-228600" eaLnBrk="0" fontAlgn="base" hangingPunct="0">
              <a:spcBef>
                <a:spcPct val="0"/>
              </a:spcBef>
              <a:spcAft>
                <a:spcPct val="0"/>
              </a:spcAft>
              <a:defRPr sz="2200" b="1">
                <a:solidFill>
                  <a:schemeClr val="tx1"/>
                </a:solidFill>
                <a:latin typeface="Times New Roman" charset="0"/>
                <a:ea typeface="MS PGothic" charset="-128"/>
              </a:defRPr>
            </a:lvl6pPr>
            <a:lvl7pPr marL="2971800" indent="-228600" eaLnBrk="0" fontAlgn="base" hangingPunct="0">
              <a:spcBef>
                <a:spcPct val="0"/>
              </a:spcBef>
              <a:spcAft>
                <a:spcPct val="0"/>
              </a:spcAft>
              <a:defRPr sz="2200" b="1">
                <a:solidFill>
                  <a:schemeClr val="tx1"/>
                </a:solidFill>
                <a:latin typeface="Times New Roman" charset="0"/>
                <a:ea typeface="MS PGothic" charset="-128"/>
              </a:defRPr>
            </a:lvl7pPr>
            <a:lvl8pPr marL="3429000" indent="-228600" eaLnBrk="0" fontAlgn="base" hangingPunct="0">
              <a:spcBef>
                <a:spcPct val="0"/>
              </a:spcBef>
              <a:spcAft>
                <a:spcPct val="0"/>
              </a:spcAft>
              <a:defRPr sz="2200" b="1">
                <a:solidFill>
                  <a:schemeClr val="tx1"/>
                </a:solidFill>
                <a:latin typeface="Times New Roman" charset="0"/>
                <a:ea typeface="MS PGothic" charset="-128"/>
              </a:defRPr>
            </a:lvl8pPr>
            <a:lvl9pPr marL="3886200" indent="-228600" eaLnBrk="0" fontAlgn="base" hangingPunct="0">
              <a:spcBef>
                <a:spcPct val="0"/>
              </a:spcBef>
              <a:spcAft>
                <a:spcPct val="0"/>
              </a:spcAft>
              <a:defRPr sz="2200" b="1">
                <a:solidFill>
                  <a:schemeClr val="tx1"/>
                </a:solidFill>
                <a:latin typeface="Times New Roman" charset="0"/>
                <a:ea typeface="MS PGothic" charset="-128"/>
              </a:defRPr>
            </a:lvl9pPr>
          </a:lstStyle>
          <a:p>
            <a:pPr algn="r" eaLnBrk="1" hangingPunct="1">
              <a:defRPr/>
            </a:pPr>
            <a:endParaRPr lang="en-US" altLang="en-US" smtClean="0"/>
          </a:p>
        </p:txBody>
      </p:sp>
      <p:pic>
        <p:nvPicPr>
          <p:cNvPr id="4" name="Picture 1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1066800"/>
            <a:ext cx="80391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6"/>
          <p:cNvCxnSpPr>
            <a:cxnSpLocks noChangeShapeType="1"/>
          </p:cNvCxnSpPr>
          <p:nvPr userDrawn="1"/>
        </p:nvCxnSpPr>
        <p:spPr bwMode="auto">
          <a:xfrm>
            <a:off x="0" y="2743200"/>
            <a:ext cx="9144000" cy="0"/>
          </a:xfrm>
          <a:prstGeom prst="line">
            <a:avLst/>
          </a:prstGeom>
          <a:noFill/>
          <a:ln w="76200">
            <a:solidFill>
              <a:srgbClr val="C1272D"/>
            </a:solidFill>
            <a:round/>
            <a:headEnd/>
            <a:tailEnd/>
          </a:ln>
          <a:extLst>
            <a:ext uri="{909E8E84-426E-40DD-AFC4-6F175D3DCCD1}">
              <a14:hiddenFill xmlns:a14="http://schemas.microsoft.com/office/drawing/2010/main">
                <a:noFill/>
              </a14:hiddenFill>
            </a:ext>
          </a:extLst>
        </p:spPr>
      </p:cxnSp>
      <p:sp>
        <p:nvSpPr>
          <p:cNvPr id="8" name="Title 7"/>
          <p:cNvSpPr>
            <a:spLocks noGrp="1"/>
          </p:cNvSpPr>
          <p:nvPr>
            <p:ph type="title"/>
          </p:nvPr>
        </p:nvSpPr>
        <p:spPr>
          <a:xfrm>
            <a:off x="990600" y="3200400"/>
            <a:ext cx="7086600" cy="914400"/>
          </a:xfrm>
        </p:spPr>
        <p:txBody>
          <a:bodyPr anchor="t"/>
          <a:lstStyle>
            <a:lvl1pPr algn="ctr">
              <a:defRPr sz="28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1828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998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1600200"/>
            <a:ext cx="1828800" cy="4572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600200"/>
            <a:ext cx="5791200" cy="457200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23970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88145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4" name="Straight Connector 4"/>
          <p:cNvCxnSpPr>
            <a:cxnSpLocks noChangeShapeType="1"/>
          </p:cNvCxnSpPr>
          <p:nvPr userDrawn="1"/>
        </p:nvCxnSpPr>
        <p:spPr bwMode="auto">
          <a:xfrm>
            <a:off x="685800" y="3733800"/>
            <a:ext cx="7848600" cy="0"/>
          </a:xfrm>
          <a:prstGeom prst="line">
            <a:avLst/>
          </a:prstGeom>
          <a:noFill/>
          <a:ln w="76200">
            <a:solidFill>
              <a:srgbClr val="C1272D"/>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722313" y="38735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20181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828800"/>
            <a:ext cx="3886200" cy="3951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886200" cy="3951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2947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8119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447800"/>
            <a:ext cx="4041775"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8119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
          <p:cNvSpPr>
            <a:spLocks noGrp="1"/>
          </p:cNvSpPr>
          <p:nvPr>
            <p:ph type="title"/>
          </p:nvPr>
        </p:nvSpPr>
        <p:spPr>
          <a:xfrm>
            <a:off x="1295400" y="304800"/>
            <a:ext cx="7086600" cy="914400"/>
          </a:xfrm>
        </p:spPr>
        <p:txBody>
          <a:bodyPr/>
          <a:lstStyle/>
          <a:p>
            <a:r>
              <a:rPr lang="en-US" smtClean="0"/>
              <a:t>Click to edit Master title style</a:t>
            </a:r>
            <a:endParaRPr lang="en-US"/>
          </a:p>
        </p:txBody>
      </p:sp>
    </p:spTree>
    <p:extLst>
      <p:ext uri="{BB962C8B-B14F-4D97-AF65-F5344CB8AC3E}">
        <p14:creationId xmlns:p14="http://schemas.microsoft.com/office/powerpoint/2010/main" val="1200238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96690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6899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29516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87184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1295400" y="304800"/>
            <a:ext cx="708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614" tIns="44513" rIns="90614" bIns="44513" numCol="1" anchor="b" anchorCtr="0" compatLnSpc="1">
            <a:prstTxWarp prst="textNoShape">
              <a:avLst/>
            </a:prstTxWarp>
          </a:bodyPr>
          <a:lstStyle/>
          <a:p>
            <a:pPr lvl="0"/>
            <a:r>
              <a:rPr lang="en-US" altLang="en-US"/>
              <a:t>Click to edit Master title style</a:t>
            </a:r>
          </a:p>
        </p:txBody>
      </p:sp>
      <p:sp>
        <p:nvSpPr>
          <p:cNvPr id="1027" name="Rectangle 5"/>
          <p:cNvSpPr>
            <a:spLocks noGrp="1" noChangeArrowheads="1"/>
          </p:cNvSpPr>
          <p:nvPr>
            <p:ph type="body" idx="1"/>
          </p:nvPr>
        </p:nvSpPr>
        <p:spPr bwMode="auto">
          <a:xfrm>
            <a:off x="609600" y="1828800"/>
            <a:ext cx="7924800"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614" tIns="44513" rIns="90614" bIns="4451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4831" name="Text Box 31"/>
          <p:cNvSpPr txBox="1">
            <a:spLocks noChangeArrowheads="1"/>
          </p:cNvSpPr>
          <p:nvPr/>
        </p:nvSpPr>
        <p:spPr bwMode="auto">
          <a:xfrm>
            <a:off x="8686800" y="6553200"/>
            <a:ext cx="338138" cy="230188"/>
          </a:xfrm>
          <a:prstGeom prst="rect">
            <a:avLst/>
          </a:prstGeom>
          <a:noFill/>
          <a:ln w="12700">
            <a:noFill/>
            <a:miter lim="800000"/>
            <a:headEnd/>
            <a:tailEnd/>
          </a:ln>
          <a:effectLst/>
        </p:spPr>
        <p:txBody>
          <a:bodyPr wrap="none" anchor="ctr">
            <a:spAutoFit/>
          </a:bodyPr>
          <a:lstStyle>
            <a:lvl1pPr>
              <a:defRPr sz="2200" b="1">
                <a:solidFill>
                  <a:schemeClr val="tx1"/>
                </a:solidFill>
                <a:latin typeface="Times New Roman" charset="0"/>
                <a:ea typeface="MS PGothic" charset="-128"/>
              </a:defRPr>
            </a:lvl1pPr>
            <a:lvl2pPr marL="742950" indent="-285750">
              <a:defRPr sz="2200" b="1">
                <a:solidFill>
                  <a:schemeClr val="tx1"/>
                </a:solidFill>
                <a:latin typeface="Times New Roman" charset="0"/>
                <a:ea typeface="MS PGothic" charset="-128"/>
              </a:defRPr>
            </a:lvl2pPr>
            <a:lvl3pPr marL="1143000" indent="-228600">
              <a:defRPr sz="2200" b="1">
                <a:solidFill>
                  <a:schemeClr val="tx1"/>
                </a:solidFill>
                <a:latin typeface="Times New Roman" charset="0"/>
                <a:ea typeface="MS PGothic" charset="-128"/>
              </a:defRPr>
            </a:lvl3pPr>
            <a:lvl4pPr marL="1600200" indent="-228600">
              <a:defRPr sz="2200" b="1">
                <a:solidFill>
                  <a:schemeClr val="tx1"/>
                </a:solidFill>
                <a:latin typeface="Times New Roman" charset="0"/>
                <a:ea typeface="MS PGothic" charset="-128"/>
              </a:defRPr>
            </a:lvl4pPr>
            <a:lvl5pPr marL="2057400" indent="-228600">
              <a:defRPr sz="2200" b="1">
                <a:solidFill>
                  <a:schemeClr val="tx1"/>
                </a:solidFill>
                <a:latin typeface="Times New Roman" charset="0"/>
                <a:ea typeface="MS PGothic" charset="-128"/>
              </a:defRPr>
            </a:lvl5pPr>
            <a:lvl6pPr marL="2514600" indent="-228600" eaLnBrk="0" fontAlgn="base" hangingPunct="0">
              <a:spcBef>
                <a:spcPct val="0"/>
              </a:spcBef>
              <a:spcAft>
                <a:spcPct val="0"/>
              </a:spcAft>
              <a:defRPr sz="2200" b="1">
                <a:solidFill>
                  <a:schemeClr val="tx1"/>
                </a:solidFill>
                <a:latin typeface="Times New Roman" charset="0"/>
                <a:ea typeface="MS PGothic" charset="-128"/>
              </a:defRPr>
            </a:lvl6pPr>
            <a:lvl7pPr marL="2971800" indent="-228600" eaLnBrk="0" fontAlgn="base" hangingPunct="0">
              <a:spcBef>
                <a:spcPct val="0"/>
              </a:spcBef>
              <a:spcAft>
                <a:spcPct val="0"/>
              </a:spcAft>
              <a:defRPr sz="2200" b="1">
                <a:solidFill>
                  <a:schemeClr val="tx1"/>
                </a:solidFill>
                <a:latin typeface="Times New Roman" charset="0"/>
                <a:ea typeface="MS PGothic" charset="-128"/>
              </a:defRPr>
            </a:lvl7pPr>
            <a:lvl8pPr marL="3429000" indent="-228600" eaLnBrk="0" fontAlgn="base" hangingPunct="0">
              <a:spcBef>
                <a:spcPct val="0"/>
              </a:spcBef>
              <a:spcAft>
                <a:spcPct val="0"/>
              </a:spcAft>
              <a:defRPr sz="2200" b="1">
                <a:solidFill>
                  <a:schemeClr val="tx1"/>
                </a:solidFill>
                <a:latin typeface="Times New Roman" charset="0"/>
                <a:ea typeface="MS PGothic" charset="-128"/>
              </a:defRPr>
            </a:lvl8pPr>
            <a:lvl9pPr marL="3886200" indent="-228600" eaLnBrk="0" fontAlgn="base" hangingPunct="0">
              <a:spcBef>
                <a:spcPct val="0"/>
              </a:spcBef>
              <a:spcAft>
                <a:spcPct val="0"/>
              </a:spcAft>
              <a:defRPr sz="2200" b="1">
                <a:solidFill>
                  <a:schemeClr val="tx1"/>
                </a:solidFill>
                <a:latin typeface="Times New Roman" charset="0"/>
                <a:ea typeface="MS PGothic" charset="-128"/>
              </a:defRPr>
            </a:lvl9pPr>
          </a:lstStyle>
          <a:p>
            <a:pPr algn="r" eaLnBrk="1" hangingPunct="1">
              <a:defRPr/>
            </a:pPr>
            <a:fld id="{7BC75764-7669-4D4D-83A5-F31BE564F3BF}" type="slidenum">
              <a:rPr lang="en-US" altLang="en-US" sz="900" smtClean="0">
                <a:solidFill>
                  <a:schemeClr val="bg1"/>
                </a:solidFill>
                <a:latin typeface="Trebuchet MS" charset="0"/>
              </a:rPr>
              <a:pPr algn="r" eaLnBrk="1" hangingPunct="1">
                <a:defRPr/>
              </a:pPr>
              <a:t>‹#›</a:t>
            </a:fld>
            <a:endParaRPr lang="en-US" altLang="en-US" sz="900" smtClean="0">
              <a:solidFill>
                <a:schemeClr val="bg1"/>
              </a:solidFill>
              <a:latin typeface="Trebuchet MS" charset="0"/>
            </a:endParaRPr>
          </a:p>
        </p:txBody>
      </p:sp>
    </p:spTree>
  </p:cSld>
  <p:clrMap bg1="lt1" tx1="dk1" bg2="lt2" tx2="dk2" accent1="accent1" accent2="accent2" accent3="accent3" accent4="accent4" accent5="accent5" accent6="accent6" hlink="hlink" folHlink="folHlink"/>
  <p:sldLayoutIdLst>
    <p:sldLayoutId id="2147484619" r:id="rId1"/>
    <p:sldLayoutId id="2147484613" r:id="rId2"/>
    <p:sldLayoutId id="2147484620" r:id="rId3"/>
    <p:sldLayoutId id="2147484614" r:id="rId4"/>
    <p:sldLayoutId id="2147484615" r:id="rId5"/>
    <p:sldLayoutId id="2147484616" r:id="rId6"/>
    <p:sldLayoutId id="2147484621" r:id="rId7"/>
    <p:sldLayoutId id="2147484622" r:id="rId8"/>
    <p:sldLayoutId id="2147484623" r:id="rId9"/>
    <p:sldLayoutId id="2147484617" r:id="rId10"/>
    <p:sldLayoutId id="2147484618" r:id="rId11"/>
  </p:sldLayoutIdLst>
  <p:txStyles>
    <p:titleStyle>
      <a:lvl1pPr algn="l" defTabSz="915988" rtl="0" eaLnBrk="0" fontAlgn="base" hangingPunct="0">
        <a:lnSpc>
          <a:spcPct val="90000"/>
        </a:lnSpc>
        <a:spcBef>
          <a:spcPct val="0"/>
        </a:spcBef>
        <a:spcAft>
          <a:spcPct val="0"/>
        </a:spcAft>
        <a:defRPr sz="3400">
          <a:solidFill>
            <a:schemeClr val="tx1"/>
          </a:solidFill>
          <a:latin typeface="+mj-lt"/>
          <a:ea typeface="MS PGothic" panose="020B0600070205080204" pitchFamily="34" charset="-128"/>
          <a:cs typeface="MS PGothic" charset="0"/>
        </a:defRPr>
      </a:lvl1pPr>
      <a:lvl2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2pPr>
      <a:lvl3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3pPr>
      <a:lvl4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4pPr>
      <a:lvl5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5pPr>
      <a:lvl6pPr marL="457200" algn="l" defTabSz="915988" rtl="0" eaLnBrk="0" fontAlgn="base" hangingPunct="0">
        <a:lnSpc>
          <a:spcPct val="90000"/>
        </a:lnSpc>
        <a:spcBef>
          <a:spcPct val="0"/>
        </a:spcBef>
        <a:spcAft>
          <a:spcPct val="0"/>
        </a:spcAft>
        <a:defRPr sz="3400">
          <a:solidFill>
            <a:schemeClr val="tx1"/>
          </a:solidFill>
          <a:latin typeface="Arial" pitchFamily="-109" charset="0"/>
        </a:defRPr>
      </a:lvl6pPr>
      <a:lvl7pPr marL="914400" algn="l" defTabSz="915988" rtl="0" eaLnBrk="0" fontAlgn="base" hangingPunct="0">
        <a:lnSpc>
          <a:spcPct val="90000"/>
        </a:lnSpc>
        <a:spcBef>
          <a:spcPct val="0"/>
        </a:spcBef>
        <a:spcAft>
          <a:spcPct val="0"/>
        </a:spcAft>
        <a:defRPr sz="3400">
          <a:solidFill>
            <a:schemeClr val="tx1"/>
          </a:solidFill>
          <a:latin typeface="Arial" pitchFamily="-109" charset="0"/>
        </a:defRPr>
      </a:lvl7pPr>
      <a:lvl8pPr marL="1371600" algn="l" defTabSz="915988" rtl="0" eaLnBrk="0" fontAlgn="base" hangingPunct="0">
        <a:lnSpc>
          <a:spcPct val="90000"/>
        </a:lnSpc>
        <a:spcBef>
          <a:spcPct val="0"/>
        </a:spcBef>
        <a:spcAft>
          <a:spcPct val="0"/>
        </a:spcAft>
        <a:defRPr sz="3400">
          <a:solidFill>
            <a:schemeClr val="tx1"/>
          </a:solidFill>
          <a:latin typeface="Arial" pitchFamily="-109" charset="0"/>
        </a:defRPr>
      </a:lvl8pPr>
      <a:lvl9pPr marL="1828800" algn="l" defTabSz="915988" rtl="0" eaLnBrk="0" fontAlgn="base" hangingPunct="0">
        <a:lnSpc>
          <a:spcPct val="90000"/>
        </a:lnSpc>
        <a:spcBef>
          <a:spcPct val="0"/>
        </a:spcBef>
        <a:spcAft>
          <a:spcPct val="0"/>
        </a:spcAft>
        <a:defRPr sz="3400">
          <a:solidFill>
            <a:schemeClr val="tx1"/>
          </a:solidFill>
          <a:latin typeface="Arial" pitchFamily="-109" charset="0"/>
        </a:defRPr>
      </a:lvl9pPr>
    </p:titleStyle>
    <p:bodyStyle>
      <a:lvl1pPr marL="231775" indent="-231775" algn="l" defTabSz="915988" rtl="0" eaLnBrk="0" fontAlgn="base" hangingPunct="0">
        <a:spcBef>
          <a:spcPct val="75000"/>
        </a:spcBef>
        <a:spcAft>
          <a:spcPct val="0"/>
        </a:spcAft>
        <a:buClr>
          <a:schemeClr val="tx2"/>
        </a:buClr>
        <a:buFont typeface="Wingdings" charset="2"/>
        <a:buChar char="§"/>
        <a:defRPr sz="2200">
          <a:solidFill>
            <a:schemeClr val="tx1"/>
          </a:solidFill>
          <a:latin typeface="+mn-lt"/>
          <a:ea typeface="MS PGothic" panose="020B0600070205080204" pitchFamily="34" charset="-128"/>
          <a:cs typeface="MS PGothic" panose="020B0600070205080204" pitchFamily="34" charset="-128"/>
        </a:defRPr>
      </a:lvl1pPr>
      <a:lvl2pPr marL="568325" indent="-222250" algn="l" defTabSz="915988" rtl="0" eaLnBrk="0" fontAlgn="base" hangingPunct="0">
        <a:spcBef>
          <a:spcPct val="20000"/>
        </a:spcBef>
        <a:spcAft>
          <a:spcPct val="0"/>
        </a:spcAft>
        <a:buClr>
          <a:schemeClr val="tx2"/>
        </a:buClr>
        <a:buFont typeface="Wingdings" charset="2"/>
        <a:buChar char="§"/>
        <a:defRPr sz="2000">
          <a:solidFill>
            <a:schemeClr val="tx1"/>
          </a:solidFill>
          <a:latin typeface="+mn-lt"/>
          <a:ea typeface="MS PGothic" panose="020B0600070205080204" pitchFamily="34" charset="-128"/>
        </a:defRPr>
      </a:lvl2pPr>
      <a:lvl3pPr marL="854075" indent="-171450" algn="l" defTabSz="915988" rtl="0" eaLnBrk="0" fontAlgn="base" hangingPunct="0">
        <a:spcBef>
          <a:spcPct val="20000"/>
        </a:spcBef>
        <a:spcAft>
          <a:spcPct val="0"/>
        </a:spcAft>
        <a:buChar char="•"/>
        <a:defRPr sz="2000">
          <a:solidFill>
            <a:schemeClr val="tx1"/>
          </a:solidFill>
          <a:latin typeface="+mn-lt"/>
          <a:ea typeface="MS PGothic" panose="020B0600070205080204" pitchFamily="34" charset="-128"/>
        </a:defRPr>
      </a:lvl3pPr>
      <a:lvl4pPr marL="1719263" indent="-174625" algn="l" defTabSz="915988" rtl="0" eaLnBrk="0" fontAlgn="base" hangingPunct="0">
        <a:spcBef>
          <a:spcPct val="20000"/>
        </a:spcBef>
        <a:spcAft>
          <a:spcPct val="0"/>
        </a:spcAft>
        <a:buChar char="–"/>
        <a:defRPr sz="2000">
          <a:solidFill>
            <a:schemeClr val="tx1"/>
          </a:solidFill>
          <a:latin typeface="Arial"/>
          <a:ea typeface="Geneva" charset="0"/>
          <a:cs typeface="Arial"/>
        </a:defRPr>
      </a:lvl4pPr>
      <a:lvl5pPr marL="2005013" indent="-171450" algn="l" defTabSz="915988" rtl="0" eaLnBrk="0" fontAlgn="base" hangingPunct="0">
        <a:spcBef>
          <a:spcPct val="20000"/>
        </a:spcBef>
        <a:spcAft>
          <a:spcPct val="0"/>
        </a:spcAft>
        <a:buChar char="»"/>
        <a:defRPr sz="2000">
          <a:solidFill>
            <a:schemeClr val="tx1"/>
          </a:solidFill>
          <a:latin typeface="Arial"/>
          <a:ea typeface="Arial" charset="0"/>
          <a:cs typeface="Arial"/>
        </a:defRPr>
      </a:lvl5pPr>
      <a:lvl6pPr marL="24622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6pPr>
      <a:lvl7pPr marL="29194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7pPr>
      <a:lvl8pPr marL="33766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8pPr>
      <a:lvl9pPr marL="38338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0"/>
            <a:ext cx="7086600" cy="3505200"/>
          </a:xfrm>
        </p:spPr>
        <p:txBody>
          <a:bodyPr/>
          <a:lstStyle/>
          <a:p>
            <a:pPr rtl="0" eaLnBrk="1" fontAlgn="base" hangingPunct="1">
              <a:lnSpc>
                <a:spcPct val="100000"/>
              </a:lnSpc>
              <a:spcBef>
                <a:spcPts val="2400"/>
              </a:spcBef>
              <a:spcAft>
                <a:spcPts val="0"/>
              </a:spcAft>
            </a:pPr>
            <a:r>
              <a:rPr lang="en-US" sz="3200" b="0" kern="1200" dirty="0" smtClean="0">
                <a:solidFill>
                  <a:srgbClr val="FFFFFF"/>
                </a:solidFill>
                <a:effectLst/>
                <a:latin typeface="Arial" charset="0"/>
                <a:ea typeface="MS PGothic" charset="-128"/>
              </a:rPr>
              <a:t>Focusing on Assignments and </a:t>
            </a:r>
            <a:r>
              <a:rPr lang="en-US" sz="2800" b="0" kern="0" baseline="0" dirty="0" smtClean="0">
                <a:solidFill>
                  <a:schemeClr val="bg1"/>
                </a:solidFill>
                <a:effectLst/>
                <a:latin typeface="+mj-lt"/>
                <a:ea typeface="MS PGothic" panose="020B0600070205080204" pitchFamily="34" charset="-128"/>
              </a:rPr>
              <a:t> </a:t>
            </a:r>
            <a:r>
              <a:rPr lang="en-US" sz="3200" b="0" kern="1200" dirty="0" smtClean="0">
                <a:solidFill>
                  <a:srgbClr val="FFFFFF"/>
                </a:solidFill>
                <a:effectLst/>
                <a:latin typeface="Arial" charset="0"/>
                <a:ea typeface="MS PGothic" charset="-128"/>
              </a:rPr>
              <a:t>Student Work in Mathematics</a:t>
            </a:r>
            <a:r>
              <a:rPr lang="en-US" sz="2800" b="0" kern="0" baseline="0" dirty="0" smtClean="0">
                <a:solidFill>
                  <a:schemeClr val="bg1"/>
                </a:solidFill>
                <a:effectLst/>
                <a:latin typeface="+mj-lt"/>
                <a:ea typeface="MS PGothic" panose="020B0600070205080204" pitchFamily="34" charset="-128"/>
              </a:rPr>
              <a:t> </a:t>
            </a:r>
            <a:r>
              <a:rPr lang="en-US" sz="2800" b="0" kern="1200" dirty="0" smtClean="0">
                <a:solidFill>
                  <a:srgbClr val="FFFFFF"/>
                </a:solidFill>
                <a:effectLst/>
                <a:latin typeface="Arial" charset="0"/>
                <a:ea typeface="MS PGothic" charset="-128"/>
              </a:rPr>
              <a:t>Advanced Unit 2</a:t>
            </a:r>
            <a:br>
              <a:rPr lang="en-US" sz="2800" b="0" kern="1200" dirty="0" smtClean="0">
                <a:solidFill>
                  <a:srgbClr val="FFFFFF"/>
                </a:solidFill>
                <a:effectLst/>
                <a:latin typeface="Arial" charset="0"/>
                <a:ea typeface="MS PGothic" charset="-128"/>
              </a:rPr>
            </a:br>
            <a:r>
              <a:rPr lang="en-US" sz="2800" b="0" kern="1200" dirty="0" smtClean="0">
                <a:solidFill>
                  <a:srgbClr val="FFFFFF"/>
                </a:solidFill>
                <a:effectLst/>
                <a:latin typeface="Arial" charset="0"/>
                <a:ea typeface="MS PGothic" charset="-128"/>
              </a:rPr>
              <a:t/>
            </a:r>
            <a:br>
              <a:rPr lang="en-US" sz="2800" b="0" kern="1200" dirty="0" smtClean="0">
                <a:solidFill>
                  <a:srgbClr val="FFFFFF"/>
                </a:solidFill>
                <a:effectLst/>
                <a:latin typeface="Arial" charset="0"/>
                <a:ea typeface="MS PGothic" charset="-128"/>
              </a:rPr>
            </a:br>
            <a:r>
              <a:rPr lang="en-US" sz="1700" b="0" i="1" kern="1200" dirty="0" smtClean="0">
                <a:solidFill>
                  <a:srgbClr val="FFFFFF"/>
                </a:solidFill>
                <a:effectLst/>
                <a:latin typeface="Arial" charset="0"/>
                <a:ea typeface="MS PGothic" charset="-128"/>
              </a:rPr>
              <a:t>Produced Under U.S. Department of Education</a:t>
            </a:r>
            <a:br>
              <a:rPr lang="en-US" sz="1700" b="0" i="1" kern="1200" dirty="0" smtClean="0">
                <a:solidFill>
                  <a:srgbClr val="FFFFFF"/>
                </a:solidFill>
                <a:effectLst/>
                <a:latin typeface="Arial" charset="0"/>
                <a:ea typeface="MS PGothic" charset="-128"/>
              </a:rPr>
            </a:br>
            <a:r>
              <a:rPr lang="en-US" sz="1700" b="0" i="1" kern="1200" dirty="0" smtClean="0">
                <a:solidFill>
                  <a:srgbClr val="FFFFFF"/>
                </a:solidFill>
                <a:effectLst/>
                <a:latin typeface="Arial" charset="0"/>
                <a:ea typeface="MS PGothic" charset="-128"/>
              </a:rPr>
              <a:t>Contract No. ED-VAE-13-C-0066, With </a:t>
            </a:r>
            <a:r>
              <a:rPr lang="en-US" sz="1700" b="0" i="1" kern="1200" dirty="0" err="1" smtClean="0">
                <a:solidFill>
                  <a:srgbClr val="FFFFFF"/>
                </a:solidFill>
                <a:effectLst/>
                <a:latin typeface="Arial" charset="0"/>
                <a:ea typeface="MS PGothic" charset="-128"/>
              </a:rPr>
              <a:t>StandardsWork</a:t>
            </a:r>
            <a:r>
              <a:rPr lang="en-US" sz="1700" b="0" i="1" kern="1200" dirty="0" smtClean="0">
                <a:solidFill>
                  <a:srgbClr val="FFFFFF"/>
                </a:solidFill>
                <a:effectLst/>
                <a:latin typeface="Arial" charset="0"/>
                <a:ea typeface="MS PGothic" charset="-128"/>
              </a:rPr>
              <a:t>, Inc. </a:t>
            </a:r>
            <a:r>
              <a:rPr lang="en-US" sz="1700" i="1" kern="1200" dirty="0">
                <a:solidFill>
                  <a:srgbClr val="FFFFFF"/>
                </a:solidFill>
                <a:latin typeface="Arial" charset="0"/>
                <a:ea typeface="MS PGothic" charset="-128"/>
              </a:rPr>
              <a:t/>
            </a:r>
            <a:br>
              <a:rPr lang="en-US" sz="1700" i="1" kern="1200" dirty="0">
                <a:solidFill>
                  <a:srgbClr val="FFFFFF"/>
                </a:solidFill>
                <a:latin typeface="Arial" charset="0"/>
                <a:ea typeface="MS PGothic" charset="-128"/>
              </a:rPr>
            </a:br>
            <a:r>
              <a:rPr lang="en-US" sz="1700" i="1" kern="1200" dirty="0" smtClean="0">
                <a:solidFill>
                  <a:srgbClr val="FFFFFF"/>
                </a:solidFill>
                <a:latin typeface="Arial" charset="0"/>
                <a:ea typeface="MS PGothic" charset="-128"/>
              </a:rPr>
              <a:t/>
            </a:r>
            <a:br>
              <a:rPr lang="en-US" sz="1700" i="1" kern="1200" dirty="0" smtClean="0">
                <a:solidFill>
                  <a:srgbClr val="FFFFFF"/>
                </a:solidFill>
                <a:latin typeface="Arial" charset="0"/>
                <a:ea typeface="MS PGothic" charset="-128"/>
              </a:rPr>
            </a:br>
            <a:r>
              <a:rPr lang="en-US" sz="1700" b="0" i="1" kern="1200" dirty="0" smtClean="0">
                <a:solidFill>
                  <a:srgbClr val="FFFFFF"/>
                </a:solidFill>
                <a:effectLst/>
                <a:latin typeface="Arial" charset="0"/>
                <a:ea typeface="MS PGothic" charset="-128"/>
              </a:rPr>
              <a:t>2016</a:t>
            </a:r>
            <a:endParaRPr lang="en-US" dirty="0" smtClean="0">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1219200" y="304800"/>
            <a:ext cx="7924800" cy="914400"/>
          </a:xfrm>
        </p:spPr>
        <p:txBody>
          <a:bodyPr/>
          <a:lstStyle/>
          <a:p>
            <a:pPr>
              <a:lnSpc>
                <a:spcPct val="100000"/>
              </a:lnSpc>
            </a:pPr>
            <a:r>
              <a:rPr lang="en-US" altLang="en-US" sz="3200" dirty="0">
                <a:ea typeface="MS PGothic" charset="-128"/>
              </a:rPr>
              <a:t>Step 2: Select the CCR Standards that Best Match the Assignment’s Demands</a:t>
            </a:r>
            <a:r>
              <a:rPr lang="en-US" altLang="en-US" sz="3200" i="1" dirty="0">
                <a:ea typeface="MS PGothic" charset="-128"/>
              </a:rPr>
              <a:t> </a:t>
            </a:r>
            <a:endParaRPr lang="en-US" altLang="en-US" sz="3200" dirty="0">
              <a:ea typeface="MS PGothic" charset="-128"/>
            </a:endParaRPr>
          </a:p>
        </p:txBody>
      </p:sp>
      <p:sp>
        <p:nvSpPr>
          <p:cNvPr id="395267" name="Rectangle 3"/>
          <p:cNvSpPr>
            <a:spLocks noGrp="1" noChangeArrowheads="1"/>
          </p:cNvSpPr>
          <p:nvPr>
            <p:ph type="body" idx="1"/>
          </p:nvPr>
        </p:nvSpPr>
        <p:spPr>
          <a:xfrm>
            <a:off x="609600" y="1524000"/>
            <a:ext cx="8305800" cy="5181600"/>
          </a:xfrm>
        </p:spPr>
        <p:txBody>
          <a:bodyPr/>
          <a:lstStyle/>
          <a:p>
            <a:pPr marL="287338" lvl="2" indent="-287338">
              <a:lnSpc>
                <a:spcPct val="120000"/>
              </a:lnSpc>
              <a:spcBef>
                <a:spcPts val="1200"/>
              </a:spcBef>
              <a:buClr>
                <a:srgbClr val="004080"/>
              </a:buClr>
              <a:buFont typeface="Wingdings" charset="2"/>
              <a:buChar char="§"/>
              <a:defRPr/>
            </a:pPr>
            <a:r>
              <a:rPr lang="en-US" altLang="en-US" sz="2200" dirty="0">
                <a:ea typeface="ＭＳ Ｐゴシック" charset="-128"/>
              </a:rPr>
              <a:t>Select CCR standard(s) that align to the assignment. </a:t>
            </a:r>
          </a:p>
          <a:p>
            <a:pPr marL="287338" lvl="2" indent="-287338">
              <a:lnSpc>
                <a:spcPct val="120000"/>
              </a:lnSpc>
              <a:spcBef>
                <a:spcPts val="1200"/>
              </a:spcBef>
              <a:buClr>
                <a:srgbClr val="004080"/>
              </a:buClr>
              <a:buFont typeface="Wingdings" charset="2"/>
              <a:buChar char="§"/>
              <a:defRPr/>
            </a:pPr>
            <a:r>
              <a:rPr lang="en-US" altLang="en-US" sz="2200" dirty="0">
                <a:ea typeface="ＭＳ Ｐゴシック" charset="-128"/>
              </a:rPr>
              <a:t>Check the skills and knowledge identified in the standards against those identified in the assignment in </a:t>
            </a:r>
            <a:r>
              <a:rPr lang="en-US" altLang="ja-JP" sz="2200" dirty="0">
                <a:ea typeface="ＭＳ Ｐゴシック" charset="-128"/>
              </a:rPr>
              <a:t>Step 1.  </a:t>
            </a:r>
            <a:endParaRPr lang="en-US" altLang="en-US" sz="2200" dirty="0">
              <a:ea typeface="ＭＳ Ｐゴシック" charset="-128"/>
            </a:endParaRPr>
          </a:p>
          <a:p>
            <a:pPr marL="287338" lvl="2" indent="-287338">
              <a:lnSpc>
                <a:spcPct val="120000"/>
              </a:lnSpc>
              <a:spcBef>
                <a:spcPts val="1200"/>
              </a:spcBef>
              <a:buClr>
                <a:srgbClr val="004080"/>
              </a:buClr>
              <a:buFont typeface="Wingdings" charset="2"/>
              <a:buChar char="§"/>
              <a:defRPr/>
            </a:pPr>
            <a:r>
              <a:rPr lang="en-US" altLang="en-US" sz="2200" dirty="0">
                <a:ea typeface="ＭＳ Ｐゴシック" charset="-128"/>
              </a:rPr>
              <a:t>Determine how rigorously aligned the assignment is to those standards.  </a:t>
            </a:r>
          </a:p>
          <a:p>
            <a:pPr marL="287338" lvl="2" indent="-287338">
              <a:lnSpc>
                <a:spcPct val="120000"/>
              </a:lnSpc>
              <a:spcBef>
                <a:spcPts val="1200"/>
              </a:spcBef>
              <a:buClr>
                <a:srgbClr val="004080"/>
              </a:buClr>
              <a:buFont typeface="Wingdings" charset="2"/>
              <a:buChar char="§"/>
              <a:defRPr/>
            </a:pPr>
            <a:r>
              <a:rPr lang="en-US" altLang="en-US" sz="2200" dirty="0">
                <a:ea typeface="ＭＳ Ｐゴシック" charset="-128"/>
              </a:rPr>
              <a:t>Make notes and observations.</a:t>
            </a:r>
          </a:p>
          <a:p>
            <a:pPr marL="287338" lvl="2" indent="-287338">
              <a:lnSpc>
                <a:spcPct val="120000"/>
              </a:lnSpc>
              <a:spcBef>
                <a:spcPts val="1200"/>
              </a:spcBef>
              <a:buClr>
                <a:srgbClr val="004080"/>
              </a:buClr>
              <a:buFont typeface="Wingdings" charset="2"/>
              <a:buChar char="§"/>
              <a:defRPr/>
            </a:pPr>
            <a:r>
              <a:rPr lang="en-US" altLang="en-US" sz="2200" dirty="0">
                <a:ea typeface="ＭＳ Ｐゴシック" charset="-128"/>
              </a:rPr>
              <a:t>If the assignment is clearly not meeting any level-specific CCR standards</a:t>
            </a:r>
            <a:r>
              <a:rPr lang="en-US" altLang="en-US" sz="2200" dirty="0">
                <a:ea typeface="ＭＳ Ｐゴシック" charset="-128"/>
                <a:cs typeface="Times New Roman" charset="0"/>
              </a:rPr>
              <a:t>—</a:t>
            </a:r>
            <a:r>
              <a:rPr lang="en-US" altLang="en-US" sz="2200" dirty="0">
                <a:ea typeface="ＭＳ Ｐゴシック" charset="-128"/>
              </a:rPr>
              <a:t> skip to Step </a:t>
            </a:r>
            <a:r>
              <a:rPr lang="en-US" altLang="en-US" sz="2200" dirty="0" smtClean="0">
                <a:ea typeface="ＭＳ Ｐゴシック" charset="-128"/>
              </a:rPr>
              <a:t>4.</a:t>
            </a:r>
            <a:endParaRPr lang="en-US" altLang="en-US" sz="2200" i="1" dirty="0">
              <a:ea typeface="MS PGothic"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600" dirty="0"/>
              <a:t>Step 2: Alignment Descriptors</a:t>
            </a:r>
          </a:p>
        </p:txBody>
      </p:sp>
      <p:pic>
        <p:nvPicPr>
          <p:cNvPr id="26626" name="Picture 2" descr="Alignment of the Assignment With the Identified CCR Standard(s) From the Targeted Level of Learning&#13;3&#9;Excellent&#9;The demands of the assignment are clearly consistent with all aspects of the content of the identified standard(s).&#13;2&#9;Strong&#9;The demands of the assignment are consistent with the most critical aspects of the identified standard(s). However, some of the less critical aspects of the standard(s) may not be addressed.&#13;1&#9;Weak&#9;The assignment demands do not address the most critical aspects of the identified standard(s). However, some of the less critical aspects of the standard(s) are addressed.&#13;0&#9;No Alignment&#9;No CCR standards match the demands of the assignment.&#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05000"/>
            <a:ext cx="8305800" cy="39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1219200" y="152400"/>
            <a:ext cx="7924800" cy="1066800"/>
          </a:xfrm>
        </p:spPr>
        <p:txBody>
          <a:bodyPr/>
          <a:lstStyle/>
          <a:p>
            <a:r>
              <a:rPr lang="en-US" altLang="en-US" sz="3200" dirty="0">
                <a:ea typeface="ＭＳ Ｐゴシック" charset="-128"/>
              </a:rPr>
              <a:t>Reminders for Step 2 </a:t>
            </a:r>
          </a:p>
        </p:txBody>
      </p:sp>
      <p:sp>
        <p:nvSpPr>
          <p:cNvPr id="28674" name="Content Placeholder 2"/>
          <p:cNvSpPr>
            <a:spLocks noGrp="1"/>
          </p:cNvSpPr>
          <p:nvPr>
            <p:ph idx="1"/>
          </p:nvPr>
        </p:nvSpPr>
        <p:spPr>
          <a:xfrm>
            <a:off x="533400" y="1524000"/>
            <a:ext cx="8153400" cy="5334000"/>
          </a:xfrm>
        </p:spPr>
        <p:txBody>
          <a:bodyPr/>
          <a:lstStyle/>
          <a:p>
            <a:pPr marL="236538" lvl="2" indent="-236538" defTabSz="571500">
              <a:lnSpc>
                <a:spcPct val="120000"/>
              </a:lnSpc>
              <a:spcBef>
                <a:spcPts val="1200"/>
              </a:spcBef>
              <a:buFont typeface="Wingdings" charset="2"/>
              <a:buChar char="§"/>
            </a:pPr>
            <a:r>
              <a:rPr lang="en-US" altLang="en-US" sz="2200" dirty="0">
                <a:ea typeface="MS PGothic" charset="-128"/>
              </a:rPr>
              <a:t>Do not assume skills and knowledge that are not obvious or readily apparent in the assignment, even if all agree that is probably what was meant. </a:t>
            </a:r>
          </a:p>
          <a:p>
            <a:pPr marL="236538" lvl="2" indent="-236538" defTabSz="571500">
              <a:lnSpc>
                <a:spcPct val="120000"/>
              </a:lnSpc>
              <a:spcBef>
                <a:spcPts val="1200"/>
              </a:spcBef>
              <a:buFont typeface="Wingdings" charset="2"/>
              <a:buChar char="§"/>
            </a:pPr>
            <a:r>
              <a:rPr lang="en-US" altLang="en-US" sz="2200" dirty="0">
                <a:ea typeface="MS PGothic" charset="-128"/>
              </a:rPr>
              <a:t>The presenting instructor should listen to team members’ thoughts on the assignment’s alignment with CCR standards before joining the discussion.  The workgroup will benefit from having team members, who are new to the assignment, speak first.</a:t>
            </a:r>
            <a:endParaRPr lang="en-US" altLang="en-US" dirty="0">
              <a:ea typeface="MS PGothic" charset="-128"/>
            </a:endParaRPr>
          </a:p>
        </p:txBody>
      </p:sp>
      <p:sp>
        <p:nvSpPr>
          <p:cNvPr id="28675" name="TextBox 3" descr="10-15 minutes"/>
          <p:cNvSpPr txBox="1">
            <a:spLocks noChangeArrowheads="1"/>
          </p:cNvSpPr>
          <p:nvPr/>
        </p:nvSpPr>
        <p:spPr bwMode="auto">
          <a:xfrm>
            <a:off x="5867400" y="5791200"/>
            <a:ext cx="2514600" cy="400050"/>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chemeClr val="tx1"/>
                </a:solidFill>
                <a:latin typeface="Times New Roman" charset="0"/>
                <a:ea typeface="MS PGothic" charset="-128"/>
              </a:defRPr>
            </a:lvl1pPr>
            <a:lvl2pPr marL="742950" indent="-285750">
              <a:defRPr sz="2200" b="1">
                <a:solidFill>
                  <a:schemeClr val="tx1"/>
                </a:solidFill>
                <a:latin typeface="Times New Roman" charset="0"/>
                <a:ea typeface="MS PGothic" charset="-128"/>
              </a:defRPr>
            </a:lvl2pPr>
            <a:lvl3pPr marL="1143000" indent="-228600">
              <a:defRPr sz="2200" b="1">
                <a:solidFill>
                  <a:schemeClr val="tx1"/>
                </a:solidFill>
                <a:latin typeface="Times New Roman" charset="0"/>
                <a:ea typeface="MS PGothic" charset="-128"/>
              </a:defRPr>
            </a:lvl3pPr>
            <a:lvl4pPr marL="1600200" indent="-228600">
              <a:defRPr sz="2200" b="1">
                <a:solidFill>
                  <a:schemeClr val="tx1"/>
                </a:solidFill>
                <a:latin typeface="Times New Roman" charset="0"/>
                <a:ea typeface="MS PGothic" charset="-128"/>
              </a:defRPr>
            </a:lvl4pPr>
            <a:lvl5pPr marL="2057400" indent="-228600">
              <a:defRPr sz="2200" b="1">
                <a:solidFill>
                  <a:schemeClr val="tx1"/>
                </a:solidFill>
                <a:latin typeface="Times New Roman" charset="0"/>
                <a:ea typeface="MS PGothic" charset="-128"/>
              </a:defRPr>
            </a:lvl5pPr>
            <a:lvl6pPr marL="2514600" indent="-228600" eaLnBrk="0" fontAlgn="base" hangingPunct="0">
              <a:spcBef>
                <a:spcPct val="0"/>
              </a:spcBef>
              <a:spcAft>
                <a:spcPct val="0"/>
              </a:spcAft>
              <a:defRPr sz="2200" b="1">
                <a:solidFill>
                  <a:schemeClr val="tx1"/>
                </a:solidFill>
                <a:latin typeface="Times New Roman" charset="0"/>
                <a:ea typeface="MS PGothic" charset="-128"/>
              </a:defRPr>
            </a:lvl6pPr>
            <a:lvl7pPr marL="2971800" indent="-228600" eaLnBrk="0" fontAlgn="base" hangingPunct="0">
              <a:spcBef>
                <a:spcPct val="0"/>
              </a:spcBef>
              <a:spcAft>
                <a:spcPct val="0"/>
              </a:spcAft>
              <a:defRPr sz="2200" b="1">
                <a:solidFill>
                  <a:schemeClr val="tx1"/>
                </a:solidFill>
                <a:latin typeface="Times New Roman" charset="0"/>
                <a:ea typeface="MS PGothic" charset="-128"/>
              </a:defRPr>
            </a:lvl7pPr>
            <a:lvl8pPr marL="3429000" indent="-228600" eaLnBrk="0" fontAlgn="base" hangingPunct="0">
              <a:spcBef>
                <a:spcPct val="0"/>
              </a:spcBef>
              <a:spcAft>
                <a:spcPct val="0"/>
              </a:spcAft>
              <a:defRPr sz="2200" b="1">
                <a:solidFill>
                  <a:schemeClr val="tx1"/>
                </a:solidFill>
                <a:latin typeface="Times New Roman" charset="0"/>
                <a:ea typeface="MS PGothic" charset="-128"/>
              </a:defRPr>
            </a:lvl8pPr>
            <a:lvl9pPr marL="3886200" indent="-228600" eaLnBrk="0" fontAlgn="base" hangingPunct="0">
              <a:spcBef>
                <a:spcPct val="0"/>
              </a:spcBef>
              <a:spcAft>
                <a:spcPct val="0"/>
              </a:spcAft>
              <a:defRPr sz="2200" b="1">
                <a:solidFill>
                  <a:schemeClr val="tx1"/>
                </a:solidFill>
                <a:latin typeface="Times New Roman" charset="0"/>
                <a:ea typeface="MS PGothic" charset="-128"/>
              </a:defRPr>
            </a:lvl9pPr>
          </a:lstStyle>
          <a:p>
            <a:pPr algn="ctr"/>
            <a:r>
              <a:rPr lang="en-US" altLang="en-US" sz="2000" b="0" dirty="0" smtClean="0">
                <a:solidFill>
                  <a:schemeClr val="bg1"/>
                </a:solidFill>
                <a:latin typeface="Arial" charset="0"/>
              </a:rPr>
              <a:t>10 –</a:t>
            </a:r>
            <a:r>
              <a:rPr lang="en-US" altLang="en-US" sz="2000" b="0" dirty="0">
                <a:solidFill>
                  <a:schemeClr val="bg1"/>
                </a:solidFill>
                <a:latin typeface="Arial" charset="0"/>
              </a:rPr>
              <a:t>15 minutes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1143000" y="152400"/>
            <a:ext cx="8001000" cy="1066800"/>
          </a:xfrm>
        </p:spPr>
        <p:txBody>
          <a:bodyPr/>
          <a:lstStyle/>
          <a:p>
            <a:r>
              <a:rPr lang="en-US" altLang="en-US" sz="3200" dirty="0">
                <a:ea typeface="ＭＳ Ｐゴシック" charset="-128"/>
              </a:rPr>
              <a:t>Step 3: Analyze Student Work</a:t>
            </a:r>
          </a:p>
        </p:txBody>
      </p:sp>
      <p:sp>
        <p:nvSpPr>
          <p:cNvPr id="3" name="Content Placeholder 2"/>
          <p:cNvSpPr>
            <a:spLocks noGrp="1"/>
          </p:cNvSpPr>
          <p:nvPr>
            <p:ph idx="1"/>
          </p:nvPr>
        </p:nvSpPr>
        <p:spPr>
          <a:xfrm>
            <a:off x="533400" y="1676400"/>
            <a:ext cx="8001000" cy="4103688"/>
          </a:xfrm>
        </p:spPr>
        <p:txBody>
          <a:bodyPr/>
          <a:lstStyle/>
          <a:p>
            <a:pPr>
              <a:lnSpc>
                <a:spcPct val="120000"/>
              </a:lnSpc>
              <a:spcBef>
                <a:spcPts val="1200"/>
              </a:spcBef>
              <a:buFont typeface="Wingdings" charset="0"/>
              <a:buChar char="§"/>
              <a:defRPr/>
            </a:pPr>
            <a:r>
              <a:rPr lang="en-US" dirty="0" smtClean="0"/>
              <a:t>Take time to consider each sample of student work individually and make notes in the chart.</a:t>
            </a:r>
          </a:p>
          <a:p>
            <a:pPr>
              <a:lnSpc>
                <a:spcPct val="120000"/>
              </a:lnSpc>
              <a:spcBef>
                <a:spcPts val="1200"/>
              </a:spcBef>
              <a:buFont typeface="Wingdings" charset="0"/>
              <a:buChar char="§"/>
              <a:defRPr/>
            </a:pPr>
            <a:r>
              <a:rPr lang="en-US" dirty="0"/>
              <a:t>W</a:t>
            </a:r>
            <a:r>
              <a:rPr lang="en-US" dirty="0" smtClean="0"/>
              <a:t>ork </a:t>
            </a:r>
            <a:r>
              <a:rPr lang="en-US" i="1" dirty="0"/>
              <a:t>collectively</a:t>
            </a:r>
            <a:r>
              <a:rPr lang="en-US" dirty="0"/>
              <a:t> to compare and </a:t>
            </a:r>
            <a:r>
              <a:rPr lang="en-US" dirty="0" smtClean="0"/>
              <a:t>reconcile </a:t>
            </a:r>
            <a:r>
              <a:rPr lang="en-US" dirty="0"/>
              <a:t>individual reflections and </a:t>
            </a:r>
            <a:r>
              <a:rPr lang="en-US" dirty="0" smtClean="0"/>
              <a:t>to identify </a:t>
            </a:r>
            <a:r>
              <a:rPr lang="en-US" dirty="0"/>
              <a:t>patterns across </a:t>
            </a:r>
            <a:r>
              <a:rPr lang="en-US" dirty="0" smtClean="0"/>
              <a:t>the </a:t>
            </a:r>
            <a:r>
              <a:rPr lang="en-US" dirty="0"/>
              <a:t>work samples. </a:t>
            </a: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altLang="en-US" sz="3200" dirty="0">
                <a:ea typeface="ＭＳ Ｐゴシック" charset="-128"/>
              </a:rPr>
              <a:t>Examining Student Work Samples</a:t>
            </a:r>
          </a:p>
        </p:txBody>
      </p:sp>
      <p:sp>
        <p:nvSpPr>
          <p:cNvPr id="2" name="Content Placeholder 1"/>
          <p:cNvSpPr>
            <a:spLocks noGrp="1"/>
          </p:cNvSpPr>
          <p:nvPr>
            <p:ph idx="1"/>
          </p:nvPr>
        </p:nvSpPr>
        <p:spPr>
          <a:xfrm>
            <a:off x="2057400" y="5835650"/>
            <a:ext cx="6553200" cy="946150"/>
          </a:xfrm>
        </p:spPr>
        <p:txBody>
          <a:bodyPr/>
          <a:lstStyle/>
          <a:p>
            <a:pPr marL="0" lvl="0" indent="0" defTabSz="914400">
              <a:spcBef>
                <a:spcPct val="0"/>
              </a:spcBef>
              <a:buClrTx/>
              <a:buNone/>
              <a:defRPr/>
            </a:pPr>
            <a:r>
              <a:rPr lang="en-US" sz="1800" kern="1200" dirty="0">
                <a:solidFill>
                  <a:srgbClr val="1F497D"/>
                </a:solidFill>
                <a:ea typeface="MS PGothic" charset="0"/>
                <a:cs typeface="MS PGothic" charset="0"/>
              </a:rPr>
              <a:t>Use the information you wrote in the columns to compare student responses and find patterns across the collection</a:t>
            </a:r>
            <a:r>
              <a:rPr lang="en-US" sz="1800" kern="1200" dirty="0" smtClean="0">
                <a:solidFill>
                  <a:srgbClr val="1F497D"/>
                </a:solidFill>
                <a:ea typeface="MS PGothic" charset="0"/>
                <a:cs typeface="MS PGothic" charset="0"/>
              </a:rPr>
              <a:t>.</a:t>
            </a:r>
            <a:endParaRPr lang="en-US" sz="1800" kern="1200" dirty="0">
              <a:solidFill>
                <a:srgbClr val="1F497D"/>
              </a:solidFill>
              <a:ea typeface="MS PGothic" charset="0"/>
              <a:cs typeface="MS PGothic" charset="0"/>
            </a:endParaRPr>
          </a:p>
        </p:txBody>
      </p:sp>
      <p:grpSp>
        <p:nvGrpSpPr>
          <p:cNvPr id="4" name="Group 3" descr="Big Idea: Student work provides robust evidence of learning – this chart will help record evidence of student work as reviewed by group members.&#13;&#13;Facilitator Talking Points:&#13;Click through the animation on the slide and then read and discuss the three Guiding Questions in the table:&#13;What does the student work demonstrate about the depth of his/her understanding of the content? &#13;What does the student work demonstrate about his/her proficiency with the demands of the targeted CCR standards, including the Standards for Mathematical Practices? &#13;According to the scoring guidelines and answer keys, what is the students’ proficiency regarding the targeted CCR standards? (If no scoring guidelines are provided, mark with N/A.) &#13;What does the pattern of student responses demonstrate about the clarity and alignment of the assignment?&#13;&#13;Facilitator Notes:&#13;Group members should be given time to consider the samples individually.&#13;Review the process for Step 3, participants will engage in the process in a moment.&#13;"/>
          <p:cNvGrpSpPr/>
          <p:nvPr/>
        </p:nvGrpSpPr>
        <p:grpSpPr>
          <a:xfrm>
            <a:off x="457200" y="1428750"/>
            <a:ext cx="7772400" cy="4457700"/>
            <a:chOff x="457200" y="1428750"/>
            <a:chExt cx="7772400" cy="4457700"/>
          </a:xfrm>
        </p:grpSpPr>
        <p:grpSp>
          <p:nvGrpSpPr>
            <p:cNvPr id="3" name="Group 2" descr="Arrows"/>
            <p:cNvGrpSpPr/>
            <p:nvPr/>
          </p:nvGrpSpPr>
          <p:grpSpPr>
            <a:xfrm>
              <a:off x="457200" y="2895600"/>
              <a:ext cx="6324600" cy="2990850"/>
              <a:chOff x="457200" y="2895600"/>
              <a:chExt cx="6324600" cy="2990850"/>
            </a:xfrm>
          </p:grpSpPr>
          <p:cxnSp>
            <p:nvCxnSpPr>
              <p:cNvPr id="11" name="Straight Arrow Connector 10"/>
              <p:cNvCxnSpPr>
                <a:cxnSpLocks noChangeShapeType="1"/>
              </p:cNvCxnSpPr>
              <p:nvPr/>
            </p:nvCxnSpPr>
            <p:spPr bwMode="auto">
              <a:xfrm>
                <a:off x="914400" y="3162300"/>
                <a:ext cx="990600" cy="0"/>
              </a:xfrm>
              <a:prstGeom prst="straightConnector1">
                <a:avLst/>
              </a:prstGeom>
              <a:noFill/>
              <a:ln w="12700">
                <a:solidFill>
                  <a:srgbClr val="800000"/>
                </a:solidFill>
                <a:round/>
                <a:headEnd/>
                <a:tailEnd type="arrow" w="med" len="med"/>
              </a:ln>
              <a:extLst>
                <a:ext uri="{909E8E84-426E-40DD-AFC4-6F175D3DCCD1}">
                  <a14:hiddenFill xmlns:a14="http://schemas.microsoft.com/office/drawing/2010/main">
                    <a:noFill/>
                  </a14:hiddenFill>
                </a:ext>
              </a:extLst>
            </p:spPr>
          </p:cxnSp>
          <p:cxnSp>
            <p:nvCxnSpPr>
              <p:cNvPr id="20" name="Straight Arrow Connector 19"/>
              <p:cNvCxnSpPr>
                <a:cxnSpLocks noChangeShapeType="1"/>
              </p:cNvCxnSpPr>
              <p:nvPr/>
            </p:nvCxnSpPr>
            <p:spPr bwMode="auto">
              <a:xfrm flipV="1">
                <a:off x="3276600" y="5410200"/>
                <a:ext cx="0" cy="457200"/>
              </a:xfrm>
              <a:prstGeom prst="straightConnector1">
                <a:avLst/>
              </a:prstGeom>
              <a:noFill/>
              <a:ln w="12700">
                <a:solidFill>
                  <a:srgbClr val="800000"/>
                </a:solidFill>
                <a:round/>
                <a:headEnd/>
                <a:tailEnd type="arrow" w="med" len="med"/>
              </a:ln>
              <a:extLst>
                <a:ext uri="{909E8E84-426E-40DD-AFC4-6F175D3DCCD1}">
                  <a14:hiddenFill xmlns:a14="http://schemas.microsoft.com/office/drawing/2010/main">
                    <a:noFill/>
                  </a14:hiddenFill>
                </a:ext>
              </a:extLst>
            </p:spPr>
          </p:cxnSp>
          <p:cxnSp>
            <p:nvCxnSpPr>
              <p:cNvPr id="21" name="Straight Arrow Connector 20"/>
              <p:cNvCxnSpPr>
                <a:cxnSpLocks noChangeShapeType="1"/>
              </p:cNvCxnSpPr>
              <p:nvPr/>
            </p:nvCxnSpPr>
            <p:spPr bwMode="auto">
              <a:xfrm flipV="1">
                <a:off x="5029200" y="5419725"/>
                <a:ext cx="0" cy="457200"/>
              </a:xfrm>
              <a:prstGeom prst="straightConnector1">
                <a:avLst/>
              </a:prstGeom>
              <a:noFill/>
              <a:ln w="12700">
                <a:solidFill>
                  <a:srgbClr val="800000"/>
                </a:solidFill>
                <a:round/>
                <a:headEnd/>
                <a:tailEnd type="arrow" w="med" len="med"/>
              </a:ln>
              <a:extLst>
                <a:ext uri="{909E8E84-426E-40DD-AFC4-6F175D3DCCD1}">
                  <a14:hiddenFill xmlns:a14="http://schemas.microsoft.com/office/drawing/2010/main">
                    <a:noFill/>
                  </a14:hiddenFill>
                </a:ext>
              </a:extLst>
            </p:spPr>
          </p:cxnSp>
          <p:cxnSp>
            <p:nvCxnSpPr>
              <p:cNvPr id="22" name="Straight Arrow Connector 21"/>
              <p:cNvCxnSpPr>
                <a:cxnSpLocks noChangeShapeType="1"/>
              </p:cNvCxnSpPr>
              <p:nvPr/>
            </p:nvCxnSpPr>
            <p:spPr bwMode="auto">
              <a:xfrm flipV="1">
                <a:off x="6781800" y="5429250"/>
                <a:ext cx="0" cy="457200"/>
              </a:xfrm>
              <a:prstGeom prst="straightConnector1">
                <a:avLst/>
              </a:prstGeom>
              <a:noFill/>
              <a:ln w="12700">
                <a:solidFill>
                  <a:srgbClr val="800000"/>
                </a:solidFill>
                <a:round/>
                <a:headEnd/>
                <a:tailEnd type="arrow" w="med" len="med"/>
              </a:ln>
              <a:extLst>
                <a:ext uri="{909E8E84-426E-40DD-AFC4-6F175D3DCCD1}">
                  <a14:hiddenFill xmlns:a14="http://schemas.microsoft.com/office/drawing/2010/main">
                    <a:noFill/>
                  </a14:hiddenFill>
                </a:ext>
              </a:extLst>
            </p:spPr>
          </p:cxnSp>
          <p:sp>
            <p:nvSpPr>
              <p:cNvPr id="12" name="TextBox 11"/>
              <p:cNvSpPr txBox="1">
                <a:spLocks noChangeArrowheads="1"/>
              </p:cNvSpPr>
              <p:nvPr/>
            </p:nvSpPr>
            <p:spPr bwMode="auto">
              <a:xfrm>
                <a:off x="457200" y="2895600"/>
                <a:ext cx="3619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chemeClr val="tx1"/>
                    </a:solidFill>
                    <a:latin typeface="Times New Roman" charset="0"/>
                    <a:ea typeface="MS PGothic" charset="-128"/>
                  </a:defRPr>
                </a:lvl1pPr>
                <a:lvl2pPr marL="742950" indent="-285750">
                  <a:defRPr sz="2200" b="1">
                    <a:solidFill>
                      <a:schemeClr val="tx1"/>
                    </a:solidFill>
                    <a:latin typeface="Times New Roman" charset="0"/>
                    <a:ea typeface="MS PGothic" charset="-128"/>
                  </a:defRPr>
                </a:lvl2pPr>
                <a:lvl3pPr marL="1143000" indent="-228600">
                  <a:defRPr sz="2200" b="1">
                    <a:solidFill>
                      <a:schemeClr val="tx1"/>
                    </a:solidFill>
                    <a:latin typeface="Times New Roman" charset="0"/>
                    <a:ea typeface="MS PGothic" charset="-128"/>
                  </a:defRPr>
                </a:lvl3pPr>
                <a:lvl4pPr marL="1600200" indent="-228600">
                  <a:defRPr sz="2200" b="1">
                    <a:solidFill>
                      <a:schemeClr val="tx1"/>
                    </a:solidFill>
                    <a:latin typeface="Times New Roman" charset="0"/>
                    <a:ea typeface="MS PGothic" charset="-128"/>
                  </a:defRPr>
                </a:lvl4pPr>
                <a:lvl5pPr marL="2057400" indent="-228600">
                  <a:defRPr sz="2200" b="1">
                    <a:solidFill>
                      <a:schemeClr val="tx1"/>
                    </a:solidFill>
                    <a:latin typeface="Times New Roman" charset="0"/>
                    <a:ea typeface="MS PGothic" charset="-128"/>
                  </a:defRPr>
                </a:lvl5pPr>
                <a:lvl6pPr marL="2514600" indent="-228600" eaLnBrk="0" fontAlgn="base" hangingPunct="0">
                  <a:spcBef>
                    <a:spcPct val="0"/>
                  </a:spcBef>
                  <a:spcAft>
                    <a:spcPct val="0"/>
                  </a:spcAft>
                  <a:defRPr sz="2200" b="1">
                    <a:solidFill>
                      <a:schemeClr val="tx1"/>
                    </a:solidFill>
                    <a:latin typeface="Times New Roman" charset="0"/>
                    <a:ea typeface="MS PGothic" charset="-128"/>
                  </a:defRPr>
                </a:lvl6pPr>
                <a:lvl7pPr marL="2971800" indent="-228600" eaLnBrk="0" fontAlgn="base" hangingPunct="0">
                  <a:spcBef>
                    <a:spcPct val="0"/>
                  </a:spcBef>
                  <a:spcAft>
                    <a:spcPct val="0"/>
                  </a:spcAft>
                  <a:defRPr sz="2200" b="1">
                    <a:solidFill>
                      <a:schemeClr val="tx1"/>
                    </a:solidFill>
                    <a:latin typeface="Times New Roman" charset="0"/>
                    <a:ea typeface="MS PGothic" charset="-128"/>
                  </a:defRPr>
                </a:lvl7pPr>
                <a:lvl8pPr marL="3429000" indent="-228600" eaLnBrk="0" fontAlgn="base" hangingPunct="0">
                  <a:spcBef>
                    <a:spcPct val="0"/>
                  </a:spcBef>
                  <a:spcAft>
                    <a:spcPct val="0"/>
                  </a:spcAft>
                  <a:defRPr sz="2200" b="1">
                    <a:solidFill>
                      <a:schemeClr val="tx1"/>
                    </a:solidFill>
                    <a:latin typeface="Times New Roman" charset="0"/>
                    <a:ea typeface="MS PGothic" charset="-128"/>
                  </a:defRPr>
                </a:lvl8pPr>
                <a:lvl9pPr marL="3886200" indent="-228600" eaLnBrk="0" fontAlgn="base" hangingPunct="0">
                  <a:spcBef>
                    <a:spcPct val="0"/>
                  </a:spcBef>
                  <a:spcAft>
                    <a:spcPct val="0"/>
                  </a:spcAft>
                  <a:defRPr sz="2200" b="1">
                    <a:solidFill>
                      <a:schemeClr val="tx1"/>
                    </a:solidFill>
                    <a:latin typeface="Times New Roman" charset="0"/>
                    <a:ea typeface="MS PGothic" charset="-128"/>
                  </a:defRPr>
                </a:lvl9pPr>
              </a:lstStyle>
              <a:p>
                <a:r>
                  <a:rPr lang="en-US" altLang="en-US" sz="1600">
                    <a:solidFill>
                      <a:srgbClr val="0000FF"/>
                    </a:solidFill>
                    <a:latin typeface="Bradley Hand Bold" charset="0"/>
                  </a:rPr>
                  <a:t>1</a:t>
                </a:r>
              </a:p>
            </p:txBody>
          </p:sp>
          <p:sp>
            <p:nvSpPr>
              <p:cNvPr id="19" name="TextBox 18"/>
              <p:cNvSpPr txBox="1">
                <a:spLocks noChangeArrowheads="1"/>
              </p:cNvSpPr>
              <p:nvPr/>
            </p:nvSpPr>
            <p:spPr bwMode="auto">
              <a:xfrm>
                <a:off x="457200" y="4495800"/>
                <a:ext cx="457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chemeClr val="tx1"/>
                    </a:solidFill>
                    <a:latin typeface="Times New Roman" charset="0"/>
                    <a:ea typeface="MS PGothic" charset="-128"/>
                  </a:defRPr>
                </a:lvl1pPr>
                <a:lvl2pPr marL="742950" indent="-285750">
                  <a:defRPr sz="2200" b="1">
                    <a:solidFill>
                      <a:schemeClr val="tx1"/>
                    </a:solidFill>
                    <a:latin typeface="Times New Roman" charset="0"/>
                    <a:ea typeface="MS PGothic" charset="-128"/>
                  </a:defRPr>
                </a:lvl2pPr>
                <a:lvl3pPr marL="1143000" indent="-228600">
                  <a:defRPr sz="2200" b="1">
                    <a:solidFill>
                      <a:schemeClr val="tx1"/>
                    </a:solidFill>
                    <a:latin typeface="Times New Roman" charset="0"/>
                    <a:ea typeface="MS PGothic" charset="-128"/>
                  </a:defRPr>
                </a:lvl3pPr>
                <a:lvl4pPr marL="1600200" indent="-228600">
                  <a:defRPr sz="2200" b="1">
                    <a:solidFill>
                      <a:schemeClr val="tx1"/>
                    </a:solidFill>
                    <a:latin typeface="Times New Roman" charset="0"/>
                    <a:ea typeface="MS PGothic" charset="-128"/>
                  </a:defRPr>
                </a:lvl4pPr>
                <a:lvl5pPr marL="2057400" indent="-228600">
                  <a:defRPr sz="2200" b="1">
                    <a:solidFill>
                      <a:schemeClr val="tx1"/>
                    </a:solidFill>
                    <a:latin typeface="Times New Roman" charset="0"/>
                    <a:ea typeface="MS PGothic" charset="-128"/>
                  </a:defRPr>
                </a:lvl5pPr>
                <a:lvl6pPr marL="2514600" indent="-228600" eaLnBrk="0" fontAlgn="base" hangingPunct="0">
                  <a:spcBef>
                    <a:spcPct val="0"/>
                  </a:spcBef>
                  <a:spcAft>
                    <a:spcPct val="0"/>
                  </a:spcAft>
                  <a:defRPr sz="2200" b="1">
                    <a:solidFill>
                      <a:schemeClr val="tx1"/>
                    </a:solidFill>
                    <a:latin typeface="Times New Roman" charset="0"/>
                    <a:ea typeface="MS PGothic" charset="-128"/>
                  </a:defRPr>
                </a:lvl6pPr>
                <a:lvl7pPr marL="2971800" indent="-228600" eaLnBrk="0" fontAlgn="base" hangingPunct="0">
                  <a:spcBef>
                    <a:spcPct val="0"/>
                  </a:spcBef>
                  <a:spcAft>
                    <a:spcPct val="0"/>
                  </a:spcAft>
                  <a:defRPr sz="2200" b="1">
                    <a:solidFill>
                      <a:schemeClr val="tx1"/>
                    </a:solidFill>
                    <a:latin typeface="Times New Roman" charset="0"/>
                    <a:ea typeface="MS PGothic" charset="-128"/>
                  </a:defRPr>
                </a:lvl7pPr>
                <a:lvl8pPr marL="3429000" indent="-228600" eaLnBrk="0" fontAlgn="base" hangingPunct="0">
                  <a:spcBef>
                    <a:spcPct val="0"/>
                  </a:spcBef>
                  <a:spcAft>
                    <a:spcPct val="0"/>
                  </a:spcAft>
                  <a:defRPr sz="2200" b="1">
                    <a:solidFill>
                      <a:schemeClr val="tx1"/>
                    </a:solidFill>
                    <a:latin typeface="Times New Roman" charset="0"/>
                    <a:ea typeface="MS PGothic" charset="-128"/>
                  </a:defRPr>
                </a:lvl8pPr>
                <a:lvl9pPr marL="3886200" indent="-228600" eaLnBrk="0" fontAlgn="base" hangingPunct="0">
                  <a:spcBef>
                    <a:spcPct val="0"/>
                  </a:spcBef>
                  <a:spcAft>
                    <a:spcPct val="0"/>
                  </a:spcAft>
                  <a:defRPr sz="2200" b="1">
                    <a:solidFill>
                      <a:schemeClr val="tx1"/>
                    </a:solidFill>
                    <a:latin typeface="Times New Roman" charset="0"/>
                    <a:ea typeface="MS PGothic" charset="-128"/>
                  </a:defRPr>
                </a:lvl9pPr>
              </a:lstStyle>
              <a:p>
                <a:r>
                  <a:rPr lang="en-US" altLang="en-US" sz="1600">
                    <a:solidFill>
                      <a:srgbClr val="0000FF"/>
                    </a:solidFill>
                    <a:latin typeface="Bradley Hand Bold" charset="0"/>
                  </a:rPr>
                  <a:t>2</a:t>
                </a:r>
              </a:p>
            </p:txBody>
          </p:sp>
          <p:cxnSp>
            <p:nvCxnSpPr>
              <p:cNvPr id="24" name="Straight Arrow Connector 23"/>
              <p:cNvCxnSpPr>
                <a:cxnSpLocks noChangeShapeType="1"/>
              </p:cNvCxnSpPr>
              <p:nvPr/>
            </p:nvCxnSpPr>
            <p:spPr bwMode="auto">
              <a:xfrm>
                <a:off x="914400" y="4724400"/>
                <a:ext cx="990600" cy="0"/>
              </a:xfrm>
              <a:prstGeom prst="straightConnector1">
                <a:avLst/>
              </a:prstGeom>
              <a:noFill/>
              <a:ln w="12700">
                <a:solidFill>
                  <a:srgbClr val="800000"/>
                </a:solidFill>
                <a:round/>
                <a:headEnd/>
                <a:tailEnd type="arrow" w="med" len="med"/>
              </a:ln>
              <a:extLst>
                <a:ext uri="{909E8E84-426E-40DD-AFC4-6F175D3DCCD1}">
                  <a14:hiddenFill xmlns:a14="http://schemas.microsoft.com/office/drawing/2010/main">
                    <a:noFill/>
                  </a14:hiddenFill>
                </a:ext>
              </a:extLst>
            </p:spPr>
          </p:cxnSp>
        </p:grpSp>
        <p:pic>
          <p:nvPicPr>
            <p:cNvPr id="32779" name="Picture 2" descr="Student &#10;Work &#10;Sample &#9;(1) What does the student’s work demonstrate about the depth of his/her understanding of the content?&#9;(2) What does the student’s work demonstrate about his/her proficiency with the demands of the targeted CCR standards, including the Standards for Mathematical Practice?&#9;(3) According to the scoring guidelines and answer keys, what is the student’s proficiency regarding the targeted CCR standards? (If no scoring guidelines are provided, mark with N/A.)&#13;Student #______&#9;&#9;&#9;&#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00250" y="1428750"/>
              <a:ext cx="622935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1295400" y="152400"/>
            <a:ext cx="7848600" cy="1066800"/>
          </a:xfrm>
        </p:spPr>
        <p:txBody>
          <a:bodyPr/>
          <a:lstStyle/>
          <a:p>
            <a:r>
              <a:rPr lang="en-US" altLang="en-US" sz="3200" dirty="0">
                <a:ea typeface="ＭＳ Ｐゴシック" charset="-128"/>
              </a:rPr>
              <a:t>Reminders for Step 3</a:t>
            </a:r>
          </a:p>
        </p:txBody>
      </p:sp>
      <p:sp>
        <p:nvSpPr>
          <p:cNvPr id="34818" name="Content Placeholder 2"/>
          <p:cNvSpPr>
            <a:spLocks noGrp="1"/>
          </p:cNvSpPr>
          <p:nvPr>
            <p:ph idx="1"/>
          </p:nvPr>
        </p:nvSpPr>
        <p:spPr>
          <a:xfrm>
            <a:off x="533400" y="1524000"/>
            <a:ext cx="8001000" cy="5143500"/>
          </a:xfrm>
        </p:spPr>
        <p:txBody>
          <a:bodyPr/>
          <a:lstStyle/>
          <a:p>
            <a:pPr>
              <a:lnSpc>
                <a:spcPct val="120000"/>
              </a:lnSpc>
              <a:spcBef>
                <a:spcPts val="1200"/>
              </a:spcBef>
            </a:pPr>
            <a:r>
              <a:rPr lang="en-US" altLang="en-US" dirty="0">
                <a:ea typeface="MS PGothic" charset="-128"/>
                <a:cs typeface="MS PGothic" charset="-128"/>
              </a:rPr>
              <a:t>Number the student work samples so that they can be more easily referenced.</a:t>
            </a:r>
          </a:p>
          <a:p>
            <a:pPr>
              <a:lnSpc>
                <a:spcPct val="120000"/>
              </a:lnSpc>
              <a:spcBef>
                <a:spcPts val="1200"/>
              </a:spcBef>
            </a:pPr>
            <a:r>
              <a:rPr lang="en-US" altLang="en-US" dirty="0">
                <a:ea typeface="MS PGothic" charset="-128"/>
                <a:cs typeface="MS PGothic" charset="-128"/>
              </a:rPr>
              <a:t>Ask the presenting instructor to fully participate in Steps 3 and 4.</a:t>
            </a:r>
          </a:p>
        </p:txBody>
      </p:sp>
      <p:sp>
        <p:nvSpPr>
          <p:cNvPr id="4" name="TextBox 3" descr="20 minutes"/>
          <p:cNvSpPr txBox="1"/>
          <p:nvPr/>
        </p:nvSpPr>
        <p:spPr>
          <a:xfrm>
            <a:off x="6705600" y="5410200"/>
            <a:ext cx="1828800" cy="369888"/>
          </a:xfrm>
          <a:prstGeom prst="rect">
            <a:avLst/>
          </a:prstGeom>
          <a:solidFill>
            <a:srgbClr val="C0504D"/>
          </a:solidFill>
        </p:spPr>
        <p:txBody>
          <a:bodyPr>
            <a:spAutoFit/>
          </a:bodyPr>
          <a:lstStyle/>
          <a:p>
            <a:pPr algn="ctr">
              <a:defRPr/>
            </a:pPr>
            <a:r>
              <a:rPr lang="en-US" sz="1800" b="0" dirty="0">
                <a:solidFill>
                  <a:schemeClr val="bg1"/>
                </a:solidFill>
                <a:latin typeface="+mn-lt"/>
                <a:ea typeface="MS PGothic" charset="0"/>
                <a:cs typeface="MS PGothic" charset="0"/>
              </a:rPr>
              <a:t>20 minutes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1295400" y="152400"/>
            <a:ext cx="7848600" cy="1066800"/>
          </a:xfrm>
        </p:spPr>
        <p:txBody>
          <a:bodyPr/>
          <a:lstStyle/>
          <a:p>
            <a:pPr>
              <a:lnSpc>
                <a:spcPct val="100000"/>
              </a:lnSpc>
            </a:pPr>
            <a:r>
              <a:rPr lang="en-US" altLang="en-US" sz="3200" dirty="0">
                <a:ea typeface="ＭＳ Ｐゴシック" charset="-128"/>
              </a:rPr>
              <a:t>Step 4: Redesign and Strengthen </a:t>
            </a:r>
            <a:br>
              <a:rPr lang="en-US" altLang="en-US" sz="3200" dirty="0">
                <a:ea typeface="ＭＳ Ｐゴシック" charset="-128"/>
              </a:rPr>
            </a:br>
            <a:r>
              <a:rPr lang="en-US" altLang="en-US" sz="3200" dirty="0">
                <a:ea typeface="ＭＳ Ｐゴシック" charset="-128"/>
              </a:rPr>
              <a:t>the Assignment</a:t>
            </a:r>
          </a:p>
        </p:txBody>
      </p:sp>
      <p:sp>
        <p:nvSpPr>
          <p:cNvPr id="50178" name="Content Placeholder 2"/>
          <p:cNvSpPr>
            <a:spLocks noGrp="1"/>
          </p:cNvSpPr>
          <p:nvPr>
            <p:ph idx="1"/>
          </p:nvPr>
        </p:nvSpPr>
        <p:spPr>
          <a:xfrm>
            <a:off x="609600" y="1676400"/>
            <a:ext cx="8001000" cy="4103688"/>
          </a:xfrm>
        </p:spPr>
        <p:txBody>
          <a:bodyPr/>
          <a:lstStyle/>
          <a:p>
            <a:pPr>
              <a:lnSpc>
                <a:spcPct val="120000"/>
              </a:lnSpc>
              <a:spcBef>
                <a:spcPts val="1200"/>
              </a:spcBef>
            </a:pPr>
            <a:r>
              <a:rPr lang="en-US" altLang="en-US" dirty="0">
                <a:ea typeface="ＭＳ Ｐゴシック" charset="-128"/>
                <a:cs typeface="MS PGothic" charset="-128"/>
              </a:rPr>
              <a:t>Review your notes from Steps 1−3.</a:t>
            </a:r>
          </a:p>
          <a:p>
            <a:pPr>
              <a:lnSpc>
                <a:spcPct val="120000"/>
              </a:lnSpc>
              <a:spcBef>
                <a:spcPts val="1200"/>
              </a:spcBef>
            </a:pPr>
            <a:r>
              <a:rPr lang="en-US" altLang="en-US" dirty="0">
                <a:ea typeface="ＭＳ Ｐゴシック" charset="-128"/>
                <a:cs typeface="MS PGothic" charset="-128"/>
              </a:rPr>
              <a:t>Collectively decide how to strengthen the assignment so that it aligns more closely with the CCR standards. Then. . .</a:t>
            </a:r>
          </a:p>
          <a:p>
            <a:pPr>
              <a:lnSpc>
                <a:spcPct val="120000"/>
              </a:lnSpc>
              <a:spcBef>
                <a:spcPts val="1200"/>
              </a:spcBef>
            </a:pPr>
            <a:r>
              <a:rPr lang="en-US" altLang="en-US" dirty="0">
                <a:ea typeface="ＭＳ Ｐゴシック" charset="-128"/>
                <a:cs typeface="MS PGothic" charset="-128"/>
              </a:rPr>
              <a:t>Provide time for the presenting instructor to outline the instructional practices that will be used in “new” lessons.</a:t>
            </a:r>
          </a:p>
          <a:p>
            <a:pPr>
              <a:lnSpc>
                <a:spcPct val="120000"/>
              </a:lnSpc>
              <a:spcBef>
                <a:spcPts val="1200"/>
              </a:spcBef>
            </a:pPr>
            <a:r>
              <a:rPr lang="en-US" altLang="en-US" dirty="0">
                <a:ea typeface="ＭＳ Ｐゴシック" charset="-128"/>
                <a:cs typeface="MS PGothic" charset="-128"/>
              </a:rPr>
              <a:t>Look beyond the specific assignment to draw conclusions about what the group has learned in the process.</a:t>
            </a:r>
          </a:p>
          <a:p>
            <a:pPr>
              <a:lnSpc>
                <a:spcPct val="120000"/>
              </a:lnSpc>
              <a:spcBef>
                <a:spcPts val="1200"/>
              </a:spcBef>
            </a:pPr>
            <a:r>
              <a:rPr lang="en-US" altLang="en-US" dirty="0">
                <a:ea typeface="ＭＳ Ｐゴシック" charset="-128"/>
                <a:cs typeface="MS PGothic" charset="-128"/>
              </a:rPr>
              <a:t>Consider ideas for additional professional development.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1219200" y="304800"/>
            <a:ext cx="7772400" cy="914400"/>
          </a:xfrm>
        </p:spPr>
        <p:txBody>
          <a:bodyPr/>
          <a:lstStyle/>
          <a:p>
            <a:r>
              <a:rPr lang="en-US" altLang="en-US" sz="3200" dirty="0">
                <a:ea typeface="ＭＳ Ｐゴシック" charset="-128"/>
              </a:rPr>
              <a:t>Reminders for Step 4</a:t>
            </a:r>
            <a:endParaRPr lang="en-US" altLang="en-US" sz="3200" dirty="0">
              <a:ea typeface="MS PGothic" charset="-128"/>
            </a:endParaRPr>
          </a:p>
        </p:txBody>
      </p:sp>
      <p:sp>
        <p:nvSpPr>
          <p:cNvPr id="38914" name="Content Placeholder 2"/>
          <p:cNvSpPr>
            <a:spLocks noGrp="1"/>
          </p:cNvSpPr>
          <p:nvPr>
            <p:ph idx="1"/>
          </p:nvPr>
        </p:nvSpPr>
        <p:spPr>
          <a:xfrm>
            <a:off x="609600" y="1447800"/>
            <a:ext cx="7924800" cy="4332288"/>
          </a:xfrm>
        </p:spPr>
        <p:txBody>
          <a:bodyPr/>
          <a:lstStyle/>
          <a:p>
            <a:pPr marL="228600" indent="-228600">
              <a:lnSpc>
                <a:spcPct val="120000"/>
              </a:lnSpc>
              <a:spcBef>
                <a:spcPts val="1200"/>
              </a:spcBef>
            </a:pPr>
            <a:r>
              <a:rPr lang="en-US" altLang="en-US" dirty="0">
                <a:ea typeface="ＭＳ Ｐゴシック" charset="-128"/>
                <a:cs typeface="MS PGothic" charset="-128"/>
              </a:rPr>
              <a:t>Use the standards more than the details of the original assignment to guide your redesign.</a:t>
            </a:r>
            <a:endParaRPr lang="en-US" altLang="en-US" dirty="0">
              <a:solidFill>
                <a:schemeClr val="tx2"/>
              </a:solidFill>
              <a:ea typeface="ＭＳ Ｐゴシック" charset="-128"/>
              <a:cs typeface="MS PGothic" charset="-128"/>
            </a:endParaRPr>
          </a:p>
          <a:p>
            <a:pPr marL="228600" indent="-228600">
              <a:lnSpc>
                <a:spcPct val="120000"/>
              </a:lnSpc>
              <a:spcBef>
                <a:spcPts val="1200"/>
              </a:spcBef>
            </a:pPr>
            <a:r>
              <a:rPr lang="en-US" altLang="en-US" dirty="0">
                <a:ea typeface="ＭＳ Ｐゴシック" charset="-128"/>
                <a:cs typeface="MS PGothic" charset="-128"/>
              </a:rPr>
              <a:t>Add standards if it seems appropriate.</a:t>
            </a:r>
          </a:p>
          <a:p>
            <a:pPr marL="228600" indent="-228600">
              <a:lnSpc>
                <a:spcPct val="120000"/>
              </a:lnSpc>
              <a:spcBef>
                <a:spcPts val="1200"/>
              </a:spcBef>
            </a:pPr>
            <a:r>
              <a:rPr lang="en-US" altLang="en-US" dirty="0">
                <a:ea typeface="ＭＳ Ｐゴシック" charset="-128"/>
                <a:cs typeface="MS PGothic" charset="-128"/>
              </a:rPr>
              <a:t>Decide what to keep, delete, and/or add to the assignment based on all the data collected to:</a:t>
            </a:r>
          </a:p>
          <a:p>
            <a:pPr marL="571500" lvl="3" indent="-228600">
              <a:lnSpc>
                <a:spcPct val="120000"/>
              </a:lnSpc>
              <a:spcBef>
                <a:spcPts val="1200"/>
              </a:spcBef>
              <a:buFont typeface="Courier New" charset="0"/>
              <a:buChar char="o"/>
            </a:pPr>
            <a:r>
              <a:rPr lang="en-US" altLang="en-US" dirty="0">
                <a:latin typeface="Arial" charset="0"/>
                <a:ea typeface="ＭＳ Ｐゴシック" charset="-128"/>
                <a:cs typeface="Arial" charset="0"/>
              </a:rPr>
              <a:t>Better align the assignment with the CCR standards. </a:t>
            </a:r>
          </a:p>
          <a:p>
            <a:pPr marL="571500" lvl="3" indent="-228600">
              <a:lnSpc>
                <a:spcPct val="120000"/>
              </a:lnSpc>
              <a:spcBef>
                <a:spcPts val="1200"/>
              </a:spcBef>
              <a:buFont typeface="Courier New" charset="0"/>
              <a:buChar char="o"/>
            </a:pPr>
            <a:r>
              <a:rPr lang="en-US" altLang="en-US" dirty="0">
                <a:latin typeface="Arial" charset="0"/>
                <a:ea typeface="ＭＳ Ｐゴシック" charset="-128"/>
                <a:cs typeface="Arial" charset="0"/>
              </a:rPr>
              <a:t>Promote active problem-solving, exploration, or critical thinking.</a:t>
            </a:r>
          </a:p>
          <a:p>
            <a:pPr marL="571500" lvl="3" indent="-228600">
              <a:lnSpc>
                <a:spcPct val="120000"/>
              </a:lnSpc>
              <a:spcBef>
                <a:spcPts val="1200"/>
              </a:spcBef>
              <a:buFont typeface="Courier New" charset="0"/>
              <a:buChar char="o"/>
            </a:pPr>
            <a:r>
              <a:rPr lang="en-US" altLang="en-US" dirty="0">
                <a:latin typeface="Arial" charset="0"/>
                <a:ea typeface="ＭＳ Ｐゴシック" charset="-128"/>
                <a:cs typeface="Arial" charset="0"/>
              </a:rPr>
              <a:t>Address student errors and misconceptions.</a:t>
            </a:r>
          </a:p>
        </p:txBody>
      </p:sp>
      <p:sp>
        <p:nvSpPr>
          <p:cNvPr id="4" name="TextBox 3" descr="15 - 20 minutes"/>
          <p:cNvSpPr txBox="1"/>
          <p:nvPr/>
        </p:nvSpPr>
        <p:spPr>
          <a:xfrm>
            <a:off x="6629400" y="5867400"/>
            <a:ext cx="1981200" cy="369888"/>
          </a:xfrm>
          <a:prstGeom prst="rect">
            <a:avLst/>
          </a:prstGeom>
          <a:solidFill>
            <a:srgbClr val="C0504D"/>
          </a:solidFill>
        </p:spPr>
        <p:txBody>
          <a:bodyPr>
            <a:spAutoFit/>
          </a:bodyPr>
          <a:lstStyle/>
          <a:p>
            <a:pPr algn="ctr">
              <a:defRPr/>
            </a:pPr>
            <a:r>
              <a:rPr lang="en-US" sz="1800" b="0" dirty="0">
                <a:solidFill>
                  <a:schemeClr val="bg1"/>
                </a:solidFill>
                <a:latin typeface="+mn-lt"/>
                <a:ea typeface="MS PGothic" charset="0"/>
                <a:cs typeface="MS PGothic" charset="0"/>
              </a:rPr>
              <a:t>15 - 20 minutes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1219200" y="290513"/>
            <a:ext cx="7924800" cy="914400"/>
          </a:xfrm>
        </p:spPr>
        <p:txBody>
          <a:bodyPr/>
          <a:lstStyle/>
          <a:p>
            <a:r>
              <a:rPr lang="en-US" altLang="en-US" sz="3200" dirty="0">
                <a:ea typeface="ＭＳ Ｐゴシック" charset="-128"/>
              </a:rPr>
              <a:t>Redesign Assignment #1</a:t>
            </a:r>
          </a:p>
        </p:txBody>
      </p:sp>
      <p:grpSp>
        <p:nvGrpSpPr>
          <p:cNvPr id="2" name="Group 1" descr="Big Idea: Formalize the assignment’s improvements so that they can be used by other group members and teachers. &#13;&#13;Facilitator Notes:&#13;Have participants bring out the form they see on the screen.&#13;Then have them take about 10 minutes to write suggestions for improving the CCR-aligned assignment on the form. (This could include revisions to the prompts or directions, adjustments to the way questions are asked, or changes to scoring guidelines.)&#13;Summarize the instructional approaches recommended for this assignment, including the prerequisite content that students need in order to complete the assignment and how the assignment connects to future learning.&#13;Then take another 10 minutes or so to ask each table to report one or two highlights of their discussion to the group." title="Redesign of assignment 1"/>
          <p:cNvGrpSpPr/>
          <p:nvPr/>
        </p:nvGrpSpPr>
        <p:grpSpPr>
          <a:xfrm>
            <a:off x="107950" y="1371600"/>
            <a:ext cx="9036050" cy="5105400"/>
            <a:chOff x="107950" y="1371600"/>
            <a:chExt cx="9036050" cy="5105400"/>
          </a:xfrm>
        </p:grpSpPr>
        <p:pic>
          <p:nvPicPr>
            <p:cNvPr id="40963" name="Picture 1" descr="Assignment title, level, and Which CCR content and practice standards are addressed in this assigment? A blank space for 4 answers, numbered.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447800"/>
              <a:ext cx="45402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Rectangle 8"/>
            <p:cNvSpPr>
              <a:spLocks noChangeArrowheads="1"/>
            </p:cNvSpPr>
            <p:nvPr/>
          </p:nvSpPr>
          <p:spPr bwMode="auto">
            <a:xfrm flipH="1">
              <a:off x="685800" y="2133600"/>
              <a:ext cx="327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chemeClr val="tx1"/>
                  </a:solidFill>
                  <a:latin typeface="Times New Roman" charset="0"/>
                  <a:ea typeface="MS PGothic" charset="-128"/>
                </a:defRPr>
              </a:lvl1pPr>
              <a:lvl2pPr marL="742950" indent="-285750">
                <a:defRPr sz="2200" b="1">
                  <a:solidFill>
                    <a:schemeClr val="tx1"/>
                  </a:solidFill>
                  <a:latin typeface="Times New Roman" charset="0"/>
                  <a:ea typeface="MS PGothic" charset="-128"/>
                </a:defRPr>
              </a:lvl2pPr>
              <a:lvl3pPr marL="1143000" indent="-228600">
                <a:defRPr sz="2200" b="1">
                  <a:solidFill>
                    <a:schemeClr val="tx1"/>
                  </a:solidFill>
                  <a:latin typeface="Times New Roman" charset="0"/>
                  <a:ea typeface="MS PGothic" charset="-128"/>
                </a:defRPr>
              </a:lvl3pPr>
              <a:lvl4pPr marL="1600200" indent="-228600">
                <a:defRPr sz="2200" b="1">
                  <a:solidFill>
                    <a:schemeClr val="tx1"/>
                  </a:solidFill>
                  <a:latin typeface="Times New Roman" charset="0"/>
                  <a:ea typeface="MS PGothic" charset="-128"/>
                </a:defRPr>
              </a:lvl4pPr>
              <a:lvl5pPr marL="2057400" indent="-228600">
                <a:defRPr sz="2200" b="1">
                  <a:solidFill>
                    <a:schemeClr val="tx1"/>
                  </a:solidFill>
                  <a:latin typeface="Times New Roman" charset="0"/>
                  <a:ea typeface="MS PGothic" charset="-128"/>
                </a:defRPr>
              </a:lvl5pPr>
              <a:lvl6pPr marL="2514600" indent="-228600" eaLnBrk="0" fontAlgn="base" hangingPunct="0">
                <a:spcBef>
                  <a:spcPct val="0"/>
                </a:spcBef>
                <a:spcAft>
                  <a:spcPct val="0"/>
                </a:spcAft>
                <a:defRPr sz="2200" b="1">
                  <a:solidFill>
                    <a:schemeClr val="tx1"/>
                  </a:solidFill>
                  <a:latin typeface="Times New Roman" charset="0"/>
                  <a:ea typeface="MS PGothic" charset="-128"/>
                </a:defRPr>
              </a:lvl6pPr>
              <a:lvl7pPr marL="2971800" indent="-228600" eaLnBrk="0" fontAlgn="base" hangingPunct="0">
                <a:spcBef>
                  <a:spcPct val="0"/>
                </a:spcBef>
                <a:spcAft>
                  <a:spcPct val="0"/>
                </a:spcAft>
                <a:defRPr sz="2200" b="1">
                  <a:solidFill>
                    <a:schemeClr val="tx1"/>
                  </a:solidFill>
                  <a:latin typeface="Times New Roman" charset="0"/>
                  <a:ea typeface="MS PGothic" charset="-128"/>
                </a:defRPr>
              </a:lvl7pPr>
              <a:lvl8pPr marL="3429000" indent="-228600" eaLnBrk="0" fontAlgn="base" hangingPunct="0">
                <a:spcBef>
                  <a:spcPct val="0"/>
                </a:spcBef>
                <a:spcAft>
                  <a:spcPct val="0"/>
                </a:spcAft>
                <a:defRPr sz="2200" b="1">
                  <a:solidFill>
                    <a:schemeClr val="tx1"/>
                  </a:solidFill>
                  <a:latin typeface="Times New Roman" charset="0"/>
                  <a:ea typeface="MS PGothic" charset="-128"/>
                </a:defRPr>
              </a:lvl8pPr>
              <a:lvl9pPr marL="3886200" indent="-228600" eaLnBrk="0" fontAlgn="base" hangingPunct="0">
                <a:spcBef>
                  <a:spcPct val="0"/>
                </a:spcBef>
                <a:spcAft>
                  <a:spcPct val="0"/>
                </a:spcAft>
                <a:defRPr sz="2200" b="1">
                  <a:solidFill>
                    <a:schemeClr val="tx1"/>
                  </a:solidFill>
                  <a:latin typeface="Times New Roman" charset="0"/>
                  <a:ea typeface="MS PGothic" charset="-128"/>
                </a:defRPr>
              </a:lvl9pPr>
            </a:lstStyle>
            <a:p>
              <a:r>
                <a:rPr lang="en-US" altLang="en-US" sz="1800" b="0" dirty="0">
                  <a:solidFill>
                    <a:srgbClr val="0000FF"/>
                  </a:solidFill>
                  <a:latin typeface="Bradley Hand Bold" charset="0"/>
                </a:rPr>
                <a:t>List targeted standards here.</a:t>
              </a:r>
            </a:p>
          </p:txBody>
        </p:sp>
        <p:pic>
          <p:nvPicPr>
            <p:cNvPr id="40965" name="Picture 9" descr="Write the redesigned CCR aligned assignment below. This could include revisions to the prompts or directions, adjustments to the way questions are asked, or changes to scoring guideline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9938" y="1371600"/>
              <a:ext cx="4564062"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Rectangle 10"/>
            <p:cNvSpPr>
              <a:spLocks noChangeArrowheads="1"/>
            </p:cNvSpPr>
            <p:nvPr/>
          </p:nvSpPr>
          <p:spPr bwMode="auto">
            <a:xfrm>
              <a:off x="4648200" y="2133600"/>
              <a:ext cx="3733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chemeClr val="tx1"/>
                  </a:solidFill>
                  <a:latin typeface="Times New Roman" charset="0"/>
                  <a:ea typeface="MS PGothic" charset="-128"/>
                </a:defRPr>
              </a:lvl1pPr>
              <a:lvl2pPr marL="742950" indent="-285750">
                <a:defRPr sz="2200" b="1">
                  <a:solidFill>
                    <a:schemeClr val="tx1"/>
                  </a:solidFill>
                  <a:latin typeface="Times New Roman" charset="0"/>
                  <a:ea typeface="MS PGothic" charset="-128"/>
                </a:defRPr>
              </a:lvl2pPr>
              <a:lvl3pPr marL="1143000" indent="-228600">
                <a:defRPr sz="2200" b="1">
                  <a:solidFill>
                    <a:schemeClr val="tx1"/>
                  </a:solidFill>
                  <a:latin typeface="Times New Roman" charset="0"/>
                  <a:ea typeface="MS PGothic" charset="-128"/>
                </a:defRPr>
              </a:lvl3pPr>
              <a:lvl4pPr marL="1600200" indent="-228600">
                <a:defRPr sz="2200" b="1">
                  <a:solidFill>
                    <a:schemeClr val="tx1"/>
                  </a:solidFill>
                  <a:latin typeface="Times New Roman" charset="0"/>
                  <a:ea typeface="MS PGothic" charset="-128"/>
                </a:defRPr>
              </a:lvl4pPr>
              <a:lvl5pPr marL="2057400" indent="-228600">
                <a:defRPr sz="2200" b="1">
                  <a:solidFill>
                    <a:schemeClr val="tx1"/>
                  </a:solidFill>
                  <a:latin typeface="Times New Roman" charset="0"/>
                  <a:ea typeface="MS PGothic" charset="-128"/>
                </a:defRPr>
              </a:lvl5pPr>
              <a:lvl6pPr marL="2514600" indent="-228600" eaLnBrk="0" fontAlgn="base" hangingPunct="0">
                <a:spcBef>
                  <a:spcPct val="0"/>
                </a:spcBef>
                <a:spcAft>
                  <a:spcPct val="0"/>
                </a:spcAft>
                <a:defRPr sz="2200" b="1">
                  <a:solidFill>
                    <a:schemeClr val="tx1"/>
                  </a:solidFill>
                  <a:latin typeface="Times New Roman" charset="0"/>
                  <a:ea typeface="MS PGothic" charset="-128"/>
                </a:defRPr>
              </a:lvl6pPr>
              <a:lvl7pPr marL="2971800" indent="-228600" eaLnBrk="0" fontAlgn="base" hangingPunct="0">
                <a:spcBef>
                  <a:spcPct val="0"/>
                </a:spcBef>
                <a:spcAft>
                  <a:spcPct val="0"/>
                </a:spcAft>
                <a:defRPr sz="2200" b="1">
                  <a:solidFill>
                    <a:schemeClr val="tx1"/>
                  </a:solidFill>
                  <a:latin typeface="Times New Roman" charset="0"/>
                  <a:ea typeface="MS PGothic" charset="-128"/>
                </a:defRPr>
              </a:lvl7pPr>
              <a:lvl8pPr marL="3429000" indent="-228600" eaLnBrk="0" fontAlgn="base" hangingPunct="0">
                <a:spcBef>
                  <a:spcPct val="0"/>
                </a:spcBef>
                <a:spcAft>
                  <a:spcPct val="0"/>
                </a:spcAft>
                <a:defRPr sz="2200" b="1">
                  <a:solidFill>
                    <a:schemeClr val="tx1"/>
                  </a:solidFill>
                  <a:latin typeface="Times New Roman" charset="0"/>
                  <a:ea typeface="MS PGothic" charset="-128"/>
                </a:defRPr>
              </a:lvl8pPr>
              <a:lvl9pPr marL="3886200" indent="-228600" eaLnBrk="0" fontAlgn="base" hangingPunct="0">
                <a:spcBef>
                  <a:spcPct val="0"/>
                </a:spcBef>
                <a:spcAft>
                  <a:spcPct val="0"/>
                </a:spcAft>
                <a:defRPr sz="2200" b="1">
                  <a:solidFill>
                    <a:schemeClr val="tx1"/>
                  </a:solidFill>
                  <a:latin typeface="Times New Roman" charset="0"/>
                  <a:ea typeface="MS PGothic" charset="-128"/>
                </a:defRPr>
              </a:lvl9pPr>
            </a:lstStyle>
            <a:p>
              <a:r>
                <a:rPr lang="en-US" altLang="en-US" sz="1800" b="0">
                  <a:solidFill>
                    <a:srgbClr val="0000FF"/>
                  </a:solidFill>
                  <a:latin typeface="Bradley Hand Bold" charset="0"/>
                </a:rPr>
                <a:t>Make suggestions to improve alignment here.</a:t>
              </a:r>
            </a:p>
          </p:txBody>
        </p:sp>
        <p:sp>
          <p:nvSpPr>
            <p:cNvPr id="40967" name="Rectangle 11"/>
            <p:cNvSpPr>
              <a:spLocks noChangeArrowheads="1"/>
            </p:cNvSpPr>
            <p:nvPr/>
          </p:nvSpPr>
          <p:spPr bwMode="auto">
            <a:xfrm rot="10800000" flipV="1">
              <a:off x="4648200" y="4900613"/>
              <a:ext cx="4191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chemeClr val="tx1"/>
                  </a:solidFill>
                  <a:latin typeface="Times New Roman" charset="0"/>
                  <a:ea typeface="MS PGothic" charset="-128"/>
                </a:defRPr>
              </a:lvl1pPr>
              <a:lvl2pPr marL="742950" indent="-285750">
                <a:defRPr sz="2200" b="1">
                  <a:solidFill>
                    <a:schemeClr val="tx1"/>
                  </a:solidFill>
                  <a:latin typeface="Times New Roman" charset="0"/>
                  <a:ea typeface="MS PGothic" charset="-128"/>
                </a:defRPr>
              </a:lvl2pPr>
              <a:lvl3pPr marL="1143000" indent="-228600">
                <a:defRPr sz="2200" b="1">
                  <a:solidFill>
                    <a:schemeClr val="tx1"/>
                  </a:solidFill>
                  <a:latin typeface="Times New Roman" charset="0"/>
                  <a:ea typeface="MS PGothic" charset="-128"/>
                </a:defRPr>
              </a:lvl3pPr>
              <a:lvl4pPr marL="1600200" indent="-228600">
                <a:defRPr sz="2200" b="1">
                  <a:solidFill>
                    <a:schemeClr val="tx1"/>
                  </a:solidFill>
                  <a:latin typeface="Times New Roman" charset="0"/>
                  <a:ea typeface="MS PGothic" charset="-128"/>
                </a:defRPr>
              </a:lvl4pPr>
              <a:lvl5pPr marL="2057400" indent="-228600">
                <a:defRPr sz="2200" b="1">
                  <a:solidFill>
                    <a:schemeClr val="tx1"/>
                  </a:solidFill>
                  <a:latin typeface="Times New Roman" charset="0"/>
                  <a:ea typeface="MS PGothic" charset="-128"/>
                </a:defRPr>
              </a:lvl5pPr>
              <a:lvl6pPr marL="2514600" indent="-228600" eaLnBrk="0" fontAlgn="base" hangingPunct="0">
                <a:spcBef>
                  <a:spcPct val="0"/>
                </a:spcBef>
                <a:spcAft>
                  <a:spcPct val="0"/>
                </a:spcAft>
                <a:defRPr sz="2200" b="1">
                  <a:solidFill>
                    <a:schemeClr val="tx1"/>
                  </a:solidFill>
                  <a:latin typeface="Times New Roman" charset="0"/>
                  <a:ea typeface="MS PGothic" charset="-128"/>
                </a:defRPr>
              </a:lvl6pPr>
              <a:lvl7pPr marL="2971800" indent="-228600" eaLnBrk="0" fontAlgn="base" hangingPunct="0">
                <a:spcBef>
                  <a:spcPct val="0"/>
                </a:spcBef>
                <a:spcAft>
                  <a:spcPct val="0"/>
                </a:spcAft>
                <a:defRPr sz="2200" b="1">
                  <a:solidFill>
                    <a:schemeClr val="tx1"/>
                  </a:solidFill>
                  <a:latin typeface="Times New Roman" charset="0"/>
                  <a:ea typeface="MS PGothic" charset="-128"/>
                </a:defRPr>
              </a:lvl7pPr>
              <a:lvl8pPr marL="3429000" indent="-228600" eaLnBrk="0" fontAlgn="base" hangingPunct="0">
                <a:spcBef>
                  <a:spcPct val="0"/>
                </a:spcBef>
                <a:spcAft>
                  <a:spcPct val="0"/>
                </a:spcAft>
                <a:defRPr sz="2200" b="1">
                  <a:solidFill>
                    <a:schemeClr val="tx1"/>
                  </a:solidFill>
                  <a:latin typeface="Times New Roman" charset="0"/>
                  <a:ea typeface="MS PGothic" charset="-128"/>
                </a:defRPr>
              </a:lvl8pPr>
              <a:lvl9pPr marL="3886200" indent="-228600" eaLnBrk="0" fontAlgn="base" hangingPunct="0">
                <a:spcBef>
                  <a:spcPct val="0"/>
                </a:spcBef>
                <a:spcAft>
                  <a:spcPct val="0"/>
                </a:spcAft>
                <a:defRPr sz="2200" b="1">
                  <a:solidFill>
                    <a:schemeClr val="tx1"/>
                  </a:solidFill>
                  <a:latin typeface="Times New Roman" charset="0"/>
                  <a:ea typeface="MS PGothic" charset="-128"/>
                </a:defRPr>
              </a:lvl9pPr>
            </a:lstStyle>
            <a:p>
              <a:r>
                <a:rPr lang="en-US" altLang="en-US" sz="1800" b="0">
                  <a:solidFill>
                    <a:srgbClr val="0000FF"/>
                  </a:solidFill>
                  <a:latin typeface="Bradley Hand Bold" charset="0"/>
                </a:rPr>
                <a:t>Summarize recommended instructional approaches here.</a:t>
              </a: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1295400" y="304800"/>
            <a:ext cx="7848600" cy="914400"/>
          </a:xfrm>
        </p:spPr>
        <p:txBody>
          <a:bodyPr/>
          <a:lstStyle/>
          <a:p>
            <a:r>
              <a:rPr lang="en-US" altLang="en-US" sz="3200" dirty="0">
                <a:ea typeface="MS PGothic" charset="-128"/>
              </a:rPr>
              <a:t>Strengthen the Lesson</a:t>
            </a:r>
          </a:p>
        </p:txBody>
      </p:sp>
      <p:sp>
        <p:nvSpPr>
          <p:cNvPr id="43010" name="Content Placeholder 2"/>
          <p:cNvSpPr>
            <a:spLocks noGrp="1"/>
          </p:cNvSpPr>
          <p:nvPr>
            <p:ph idx="1"/>
          </p:nvPr>
        </p:nvSpPr>
        <p:spPr>
          <a:xfrm>
            <a:off x="685800" y="1524000"/>
            <a:ext cx="8077200" cy="4953000"/>
          </a:xfrm>
        </p:spPr>
        <p:txBody>
          <a:bodyPr/>
          <a:lstStyle/>
          <a:p>
            <a:r>
              <a:rPr lang="en-US" altLang="x-none" dirty="0">
                <a:ea typeface="MS PGothic" charset="-128"/>
                <a:cs typeface="MS PGothic" charset="-128"/>
              </a:rPr>
              <a:t>Scan the lesson noting its purpose, content, and organization.</a:t>
            </a:r>
          </a:p>
          <a:p>
            <a:pPr>
              <a:lnSpc>
                <a:spcPct val="120000"/>
              </a:lnSpc>
              <a:spcBef>
                <a:spcPts val="1200"/>
              </a:spcBef>
            </a:pPr>
            <a:r>
              <a:rPr lang="en-US" altLang="x-none" dirty="0">
                <a:ea typeface="ＭＳ Ｐゴシック" charset="-128"/>
                <a:cs typeface="MS PGothic" charset="-128"/>
              </a:rPr>
              <a:t>Decide collectively how to strengthen the lesson:</a:t>
            </a:r>
          </a:p>
          <a:p>
            <a:pPr lvl="1">
              <a:lnSpc>
                <a:spcPct val="120000"/>
              </a:lnSpc>
              <a:buFont typeface="Courier New" charset="0"/>
              <a:buChar char="o"/>
            </a:pPr>
            <a:r>
              <a:rPr lang="en-US" altLang="x-none" dirty="0">
                <a:ea typeface="MS PGothic" charset="-128"/>
              </a:rPr>
              <a:t>What does the student work tell us about the kind of work, level of knowledge and skills students have learned and still need to learn? </a:t>
            </a:r>
            <a:endParaRPr lang="en-US" altLang="x-none" sz="1800" dirty="0">
              <a:ea typeface="MS PGothic" charset="-128"/>
            </a:endParaRPr>
          </a:p>
          <a:p>
            <a:pPr lvl="1">
              <a:lnSpc>
                <a:spcPct val="120000"/>
              </a:lnSpc>
              <a:buFont typeface="Courier New" charset="0"/>
              <a:buChar char="o"/>
            </a:pPr>
            <a:r>
              <a:rPr lang="en-US" altLang="x-none" dirty="0">
                <a:ea typeface="MS PGothic" charset="-128"/>
              </a:rPr>
              <a:t>How can we reconfigure the lesson to address common errors and misconceptions noted in the student work?</a:t>
            </a:r>
            <a:endParaRPr lang="en-US" altLang="x-none" sz="1800" dirty="0">
              <a:ea typeface="MS PGothic" charset="-128"/>
            </a:endParaRPr>
          </a:p>
          <a:p>
            <a:pPr lvl="1">
              <a:lnSpc>
                <a:spcPct val="120000"/>
              </a:lnSpc>
              <a:buFont typeface="Courier New" charset="0"/>
              <a:buChar char="o"/>
            </a:pPr>
            <a:r>
              <a:rPr lang="en-US" altLang="x-none" dirty="0">
                <a:ea typeface="MS PGothic" charset="-128"/>
              </a:rPr>
              <a:t>What are the implications of these findings regarding the need for additional instruction?</a:t>
            </a:r>
          </a:p>
          <a:p>
            <a:pPr lvl="1">
              <a:lnSpc>
                <a:spcPct val="120000"/>
              </a:lnSpc>
              <a:buFont typeface="Courier New" charset="0"/>
              <a:buChar char="o"/>
            </a:pPr>
            <a:r>
              <a:rPr lang="en-US" altLang="x-none" sz="1800" dirty="0">
                <a:ea typeface="MS PGothic" charset="-128"/>
              </a:rPr>
              <a:t>Do we want to conduct a Lesson Study to share, test, and hone a lesson to accompany the (improved) assignment?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defTabSz="914400">
              <a:lnSpc>
                <a:spcPct val="100000"/>
              </a:lnSpc>
              <a:defRPr/>
            </a:pPr>
            <a:r>
              <a:rPr lang="en-US" sz="3200" kern="1200" dirty="0">
                <a:solidFill>
                  <a:prstClr val="black"/>
                </a:solidFill>
                <a:ea typeface="MS PGothic" charset="-128"/>
                <a:cs typeface=""/>
              </a:rPr>
              <a:t>Why is it Important to Review Assignments?</a:t>
            </a:r>
          </a:p>
        </p:txBody>
      </p:sp>
      <p:sp>
        <p:nvSpPr>
          <p:cNvPr id="7" name="Content Placeholder 6"/>
          <p:cNvSpPr>
            <a:spLocks noGrp="1"/>
          </p:cNvSpPr>
          <p:nvPr>
            <p:ph idx="1"/>
          </p:nvPr>
        </p:nvSpPr>
        <p:spPr/>
        <p:txBody>
          <a:bodyPr/>
          <a:lstStyle/>
          <a:p>
            <a:pPr marL="0" lvl="0" indent="0" defTabSz="914400">
              <a:spcBef>
                <a:spcPct val="0"/>
              </a:spcBef>
              <a:buClrTx/>
              <a:buNone/>
            </a:pPr>
            <a:r>
              <a:rPr lang="en-US" altLang="en-US" sz="2400" i="1" kern="1200" dirty="0">
                <a:solidFill>
                  <a:srgbClr val="000000"/>
                </a:solidFill>
                <a:latin typeface="Arial" charset="0"/>
                <a:ea typeface="MS PGothic" charset="-128"/>
                <a:cs typeface=""/>
              </a:rPr>
              <a:t>“Students can do no better than the assignments </a:t>
            </a:r>
            <a:r>
              <a:rPr lang="en-US" altLang="en-US" sz="2400" i="1" kern="1200" dirty="0" smtClean="0">
                <a:solidFill>
                  <a:srgbClr val="000000"/>
                </a:solidFill>
                <a:latin typeface="Arial" charset="0"/>
                <a:ea typeface="MS PGothic" charset="-128"/>
                <a:cs typeface=""/>
              </a:rPr>
              <a:t/>
            </a:r>
            <a:br>
              <a:rPr lang="en-US" altLang="en-US" sz="2400" i="1" kern="1200" dirty="0" smtClean="0">
                <a:solidFill>
                  <a:srgbClr val="000000"/>
                </a:solidFill>
                <a:latin typeface="Arial" charset="0"/>
                <a:ea typeface="MS PGothic" charset="-128"/>
                <a:cs typeface=""/>
              </a:rPr>
            </a:br>
            <a:r>
              <a:rPr lang="en-US" altLang="en-US" sz="2400" i="1" kern="1200" dirty="0" smtClean="0">
                <a:solidFill>
                  <a:srgbClr val="000000"/>
                </a:solidFill>
                <a:latin typeface="Arial" charset="0"/>
                <a:ea typeface="MS PGothic" charset="-128"/>
                <a:cs typeface=""/>
              </a:rPr>
              <a:t>they </a:t>
            </a:r>
            <a:r>
              <a:rPr lang="en-US" altLang="en-US" sz="2400" i="1" kern="1200" dirty="0">
                <a:solidFill>
                  <a:srgbClr val="000000"/>
                </a:solidFill>
                <a:latin typeface="Arial" charset="0"/>
                <a:ea typeface="MS PGothic" charset="-128"/>
                <a:cs typeface=""/>
              </a:rPr>
              <a:t>are given.</a:t>
            </a:r>
            <a:r>
              <a:rPr lang="ja-JP" altLang="en-US" sz="2400" i="1" kern="1200" dirty="0">
                <a:solidFill>
                  <a:srgbClr val="000000"/>
                </a:solidFill>
                <a:latin typeface="Arial" charset="0"/>
                <a:ea typeface="MS PGothic" charset="-128"/>
                <a:cs typeface=""/>
              </a:rPr>
              <a:t>”</a:t>
            </a:r>
            <a:endParaRPr lang="en-US" altLang="ja-JP" sz="2400" kern="1200" dirty="0">
              <a:solidFill>
                <a:srgbClr val="000000"/>
              </a:solidFill>
              <a:latin typeface="Arial" charset="0"/>
              <a:ea typeface="MS PGothic" charset="-128"/>
              <a:cs typeface=""/>
            </a:endParaRPr>
          </a:p>
          <a:p>
            <a:pPr marL="0" lvl="0" indent="0" defTabSz="914400">
              <a:spcBef>
                <a:spcPts val="2400"/>
              </a:spcBef>
              <a:buClrTx/>
              <a:buNone/>
            </a:pPr>
            <a:r>
              <a:rPr lang="en-US" altLang="en-US" sz="2400" kern="1200" dirty="0" smtClean="0">
                <a:solidFill>
                  <a:srgbClr val="000000"/>
                </a:solidFill>
                <a:latin typeface="Arial" charset="0"/>
                <a:ea typeface="MS PGothic" charset="-128"/>
                <a:cs typeface=""/>
              </a:rPr>
              <a:t>−</a:t>
            </a:r>
            <a:r>
              <a:rPr lang="en-US" altLang="en-US" sz="2400" kern="1200" dirty="0">
                <a:solidFill>
                  <a:srgbClr val="000000"/>
                </a:solidFill>
                <a:latin typeface="Arial" charset="0"/>
                <a:ea typeface="MS PGothic" charset="-128"/>
                <a:cs typeface=""/>
              </a:rPr>
              <a:t>Kati Haycock, The Education </a:t>
            </a:r>
            <a:r>
              <a:rPr lang="en-US" altLang="en-US" sz="2400" kern="1200" dirty="0" smtClean="0">
                <a:solidFill>
                  <a:srgbClr val="000000"/>
                </a:solidFill>
                <a:latin typeface="Arial" charset="0"/>
                <a:ea typeface="MS PGothic" charset="-128"/>
                <a:cs typeface=""/>
              </a:rPr>
              <a:t>Trust</a:t>
            </a:r>
            <a:endParaRPr lang="en-US" altLang="en-US" sz="2400" kern="1200" dirty="0">
              <a:solidFill>
                <a:srgbClr val="000000"/>
              </a:solidFill>
              <a:latin typeface="Arial" charset="0"/>
              <a:ea typeface="MS PGothic" charset="-128"/>
              <a:cs typeface=""/>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6288" y="304800"/>
            <a:ext cx="7086600" cy="914400"/>
          </a:xfrm>
        </p:spPr>
        <p:txBody>
          <a:bodyPr/>
          <a:lstStyle/>
          <a:p>
            <a:r>
              <a:rPr lang="en-US" sz="3600" dirty="0"/>
              <a:t>Additional </a:t>
            </a:r>
            <a:r>
              <a:rPr lang="en-US" sz="3600" dirty="0" smtClean="0"/>
              <a:t>Practice</a:t>
            </a:r>
            <a:endParaRPr lang="en-US" dirty="0"/>
          </a:p>
        </p:txBody>
      </p:sp>
      <p:sp>
        <p:nvSpPr>
          <p:cNvPr id="45057" name="Content Placeholder 2"/>
          <p:cNvSpPr>
            <a:spLocks noGrp="1"/>
          </p:cNvSpPr>
          <p:nvPr>
            <p:ph idx="1"/>
          </p:nvPr>
        </p:nvSpPr>
        <p:spPr>
          <a:xfrm>
            <a:off x="609600" y="2286000"/>
            <a:ext cx="7924800" cy="3494088"/>
          </a:xfrm>
        </p:spPr>
        <p:txBody>
          <a:bodyPr/>
          <a:lstStyle/>
          <a:p>
            <a:pPr marL="0" indent="0">
              <a:buFont typeface="Wingdings" charset="2"/>
              <a:buNone/>
            </a:pPr>
            <a:r>
              <a:rPr lang="en-US" altLang="en-US" sz="2600" i="1" dirty="0" smtClean="0">
                <a:solidFill>
                  <a:srgbClr val="004080"/>
                </a:solidFill>
                <a:ea typeface="ＭＳ Ｐゴシック" charset="-128"/>
                <a:cs typeface="MS PGothic" charset="-128"/>
              </a:rPr>
              <a:t>Use </a:t>
            </a:r>
            <a:r>
              <a:rPr lang="en-US" altLang="en-US" sz="2600" i="1" dirty="0">
                <a:solidFill>
                  <a:srgbClr val="004080"/>
                </a:solidFill>
                <a:ea typeface="ＭＳ Ｐゴシック" charset="-128"/>
                <a:cs typeface="MS PGothic" charset="-128"/>
              </a:rPr>
              <a:t>the protocol with another assignment and collection of student work samples. . </a:t>
            </a:r>
            <a:r>
              <a:rPr lang="en-US" altLang="en-US" sz="2600" i="1" dirty="0" smtClean="0">
                <a:solidFill>
                  <a:srgbClr val="004080"/>
                </a:solidFill>
                <a:ea typeface="ＭＳ Ｐゴシック" charset="-128"/>
                <a:cs typeface="MS PGothic" charset="-128"/>
              </a:rPr>
              <a:t>.</a:t>
            </a:r>
            <a:endParaRPr lang="en-US" altLang="en-US" sz="2600" i="1" dirty="0">
              <a:solidFill>
                <a:srgbClr val="004080"/>
              </a:solidFill>
              <a:ea typeface="ＭＳ Ｐゴシック" charset="-128"/>
              <a:cs typeface="MS PGothic"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1219200" y="304800"/>
            <a:ext cx="7924800" cy="914400"/>
          </a:xfrm>
        </p:spPr>
        <p:txBody>
          <a:bodyPr/>
          <a:lstStyle/>
          <a:p>
            <a:pPr>
              <a:lnSpc>
                <a:spcPct val="100000"/>
              </a:lnSpc>
            </a:pPr>
            <a:r>
              <a:rPr lang="en-US" altLang="en-US" sz="3200" dirty="0">
                <a:ea typeface="ＭＳ Ｐゴシック" charset="-128"/>
              </a:rPr>
              <a:t>Review the Four Steps of the </a:t>
            </a:r>
            <a:br>
              <a:rPr lang="en-US" altLang="en-US" sz="3200" dirty="0">
                <a:ea typeface="ＭＳ Ｐゴシック" charset="-128"/>
              </a:rPr>
            </a:br>
            <a:r>
              <a:rPr lang="en-US" altLang="en-US" sz="3200" dirty="0">
                <a:ea typeface="ＭＳ Ｐゴシック" charset="-128"/>
              </a:rPr>
              <a:t>Student Work Protocol</a:t>
            </a:r>
          </a:p>
        </p:txBody>
      </p:sp>
      <p:sp>
        <p:nvSpPr>
          <p:cNvPr id="47106" name="Content Placeholder 2"/>
          <p:cNvSpPr>
            <a:spLocks noGrp="1"/>
          </p:cNvSpPr>
          <p:nvPr>
            <p:ph idx="1"/>
          </p:nvPr>
        </p:nvSpPr>
        <p:spPr>
          <a:xfrm>
            <a:off x="609600" y="1600200"/>
            <a:ext cx="7924800" cy="4419600"/>
          </a:xfrm>
        </p:spPr>
        <p:txBody>
          <a:bodyPr/>
          <a:lstStyle/>
          <a:p>
            <a:pPr marL="457200" indent="-457200">
              <a:lnSpc>
                <a:spcPct val="120000"/>
              </a:lnSpc>
              <a:spcBef>
                <a:spcPts val="1200"/>
              </a:spcBef>
              <a:buFont typeface="Arial" charset="0"/>
              <a:buAutoNum type="arabicPeriod"/>
            </a:pPr>
            <a:r>
              <a:rPr lang="en-US" altLang="en-US" dirty="0">
                <a:ea typeface="MS PGothic" charset="-128"/>
                <a:cs typeface="MS PGothic" charset="-128"/>
              </a:rPr>
              <a:t>Analyze the purpose and demands of Assignment #2.</a:t>
            </a:r>
          </a:p>
          <a:p>
            <a:pPr marL="457200" indent="-457200">
              <a:lnSpc>
                <a:spcPct val="120000"/>
              </a:lnSpc>
              <a:spcBef>
                <a:spcPts val="1200"/>
              </a:spcBef>
              <a:buFont typeface="Arial" charset="0"/>
              <a:buAutoNum type="arabicPeriod"/>
            </a:pPr>
            <a:r>
              <a:rPr lang="en-US" altLang="en-US" dirty="0">
                <a:ea typeface="MS PGothic" charset="-128"/>
                <a:cs typeface="MS PGothic" charset="-128"/>
              </a:rPr>
              <a:t>Select the CCR standards that best match the assignment’s demands.</a:t>
            </a:r>
          </a:p>
          <a:p>
            <a:pPr marL="457200" indent="-457200">
              <a:lnSpc>
                <a:spcPct val="120000"/>
              </a:lnSpc>
              <a:spcBef>
                <a:spcPts val="1200"/>
              </a:spcBef>
              <a:buFont typeface="Arial" charset="0"/>
              <a:buAutoNum type="arabicPeriod"/>
            </a:pPr>
            <a:r>
              <a:rPr lang="en-US" altLang="en-US" dirty="0">
                <a:ea typeface="MS PGothic" charset="-128"/>
                <a:cs typeface="MS PGothic" charset="-128"/>
              </a:rPr>
              <a:t>Analyze student work.</a:t>
            </a:r>
          </a:p>
          <a:p>
            <a:pPr marL="457200" indent="-457200">
              <a:lnSpc>
                <a:spcPct val="120000"/>
              </a:lnSpc>
              <a:spcBef>
                <a:spcPts val="1200"/>
              </a:spcBef>
              <a:buFont typeface="Arial" charset="0"/>
              <a:buAutoNum type="arabicPeriod"/>
            </a:pPr>
            <a:r>
              <a:rPr lang="en-US" altLang="en-US" dirty="0">
                <a:ea typeface="MS PGothic" charset="-128"/>
                <a:cs typeface="MS PGothic" charset="-128"/>
              </a:rPr>
              <a:t>Redesign and strengthen the assignment and the accompanying instructional approaches</a:t>
            </a:r>
            <a:r>
              <a:rPr lang="en-US" altLang="en-US" dirty="0" smtClean="0">
                <a:ea typeface="MS PGothic" charset="-128"/>
                <a:cs typeface="MS PGothic" charset="-128"/>
              </a:rPr>
              <a:t>.</a:t>
            </a:r>
            <a:endParaRPr lang="en-US" altLang="en-US" dirty="0">
              <a:ea typeface="MS PGothic" charset="-128"/>
              <a:cs typeface="MS PGothic" charset="-128"/>
            </a:endParaRPr>
          </a:p>
        </p:txBody>
      </p:sp>
      <p:sp>
        <p:nvSpPr>
          <p:cNvPr id="4" name="TextBox 3" descr="1.5 hours"/>
          <p:cNvSpPr txBox="1"/>
          <p:nvPr/>
        </p:nvSpPr>
        <p:spPr>
          <a:xfrm>
            <a:off x="6705600" y="5715000"/>
            <a:ext cx="1905000" cy="369888"/>
          </a:xfrm>
          <a:prstGeom prst="rect">
            <a:avLst/>
          </a:prstGeom>
          <a:solidFill>
            <a:srgbClr val="C0504D"/>
          </a:solidFill>
        </p:spPr>
        <p:txBody>
          <a:bodyPr>
            <a:spAutoFit/>
          </a:bodyPr>
          <a:lstStyle/>
          <a:p>
            <a:pPr algn="ctr">
              <a:defRPr/>
            </a:pPr>
            <a:r>
              <a:rPr lang="en-US" sz="1800" b="0" dirty="0">
                <a:solidFill>
                  <a:schemeClr val="bg1"/>
                </a:solidFill>
                <a:latin typeface="+mn-lt"/>
                <a:ea typeface="MS PGothic" charset="0"/>
                <a:cs typeface="MS PGothic" charset="0"/>
              </a:rPr>
              <a:t>1.5 hours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1295400" y="290513"/>
            <a:ext cx="7848600" cy="914400"/>
          </a:xfrm>
        </p:spPr>
        <p:txBody>
          <a:bodyPr/>
          <a:lstStyle/>
          <a:p>
            <a:r>
              <a:rPr lang="en-US" altLang="en-US" sz="3200" dirty="0">
                <a:ea typeface="ＭＳ Ｐゴシック" charset="-128"/>
              </a:rPr>
              <a:t>Redesign Assignment #2</a:t>
            </a:r>
          </a:p>
        </p:txBody>
      </p:sp>
      <p:grpSp>
        <p:nvGrpSpPr>
          <p:cNvPr id="2" name="Group 1" descr="Big Idea: Formalize the assignment’s improvements so that they can be used by other group members and teachers. &#13;&#13;Facilitator Talking Points:&#13;Write suggestions for improving the CCR-aligned assignment. (This could include revisions to the prompts or directions, adjustments to the way questions are asked, or changes to scoring guidelines.)&#13;Summarize the instructional approaches recommended for this assignment, including the prerequisite content that students need in order to complete the assignment and how the assignment connects to future learning.&#13;&#13;Facilitator Note:&#13;Ask a couple of participants to report out.&#13;" title="Redesign of assignment 2"/>
          <p:cNvGrpSpPr/>
          <p:nvPr/>
        </p:nvGrpSpPr>
        <p:grpSpPr>
          <a:xfrm>
            <a:off x="107950" y="1371600"/>
            <a:ext cx="9036050" cy="5105400"/>
            <a:chOff x="107950" y="1371600"/>
            <a:chExt cx="9036050" cy="5105400"/>
          </a:xfrm>
        </p:grpSpPr>
        <p:pic>
          <p:nvPicPr>
            <p:cNvPr id="49155" name="Picture 1" descr="Assignment title and level. Which CCR content and practice standards are addressed in this assignmen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447800"/>
              <a:ext cx="45402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9" descr="Write the redesigned CCR aligned assignment below. This could include revisions to the prompts or directions, adjustments to the way questions are asked, or changes to scoring guideline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9938" y="1371600"/>
              <a:ext cx="4564062"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Rectangle 10"/>
            <p:cNvSpPr>
              <a:spLocks noChangeArrowheads="1"/>
            </p:cNvSpPr>
            <p:nvPr/>
          </p:nvSpPr>
          <p:spPr bwMode="auto">
            <a:xfrm>
              <a:off x="4648200" y="2133600"/>
              <a:ext cx="3733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chemeClr val="tx1"/>
                  </a:solidFill>
                  <a:latin typeface="Times New Roman" charset="0"/>
                  <a:ea typeface="MS PGothic" charset="-128"/>
                </a:defRPr>
              </a:lvl1pPr>
              <a:lvl2pPr marL="742950" indent="-285750">
                <a:defRPr sz="2200" b="1">
                  <a:solidFill>
                    <a:schemeClr val="tx1"/>
                  </a:solidFill>
                  <a:latin typeface="Times New Roman" charset="0"/>
                  <a:ea typeface="MS PGothic" charset="-128"/>
                </a:defRPr>
              </a:lvl2pPr>
              <a:lvl3pPr marL="1143000" indent="-228600">
                <a:defRPr sz="2200" b="1">
                  <a:solidFill>
                    <a:schemeClr val="tx1"/>
                  </a:solidFill>
                  <a:latin typeface="Times New Roman" charset="0"/>
                  <a:ea typeface="MS PGothic" charset="-128"/>
                </a:defRPr>
              </a:lvl3pPr>
              <a:lvl4pPr marL="1600200" indent="-228600">
                <a:defRPr sz="2200" b="1">
                  <a:solidFill>
                    <a:schemeClr val="tx1"/>
                  </a:solidFill>
                  <a:latin typeface="Times New Roman" charset="0"/>
                  <a:ea typeface="MS PGothic" charset="-128"/>
                </a:defRPr>
              </a:lvl4pPr>
              <a:lvl5pPr marL="2057400" indent="-228600">
                <a:defRPr sz="2200" b="1">
                  <a:solidFill>
                    <a:schemeClr val="tx1"/>
                  </a:solidFill>
                  <a:latin typeface="Times New Roman" charset="0"/>
                  <a:ea typeface="MS PGothic" charset="-128"/>
                </a:defRPr>
              </a:lvl5pPr>
              <a:lvl6pPr marL="2514600" indent="-228600" eaLnBrk="0" fontAlgn="base" hangingPunct="0">
                <a:spcBef>
                  <a:spcPct val="0"/>
                </a:spcBef>
                <a:spcAft>
                  <a:spcPct val="0"/>
                </a:spcAft>
                <a:defRPr sz="2200" b="1">
                  <a:solidFill>
                    <a:schemeClr val="tx1"/>
                  </a:solidFill>
                  <a:latin typeface="Times New Roman" charset="0"/>
                  <a:ea typeface="MS PGothic" charset="-128"/>
                </a:defRPr>
              </a:lvl6pPr>
              <a:lvl7pPr marL="2971800" indent="-228600" eaLnBrk="0" fontAlgn="base" hangingPunct="0">
                <a:spcBef>
                  <a:spcPct val="0"/>
                </a:spcBef>
                <a:spcAft>
                  <a:spcPct val="0"/>
                </a:spcAft>
                <a:defRPr sz="2200" b="1">
                  <a:solidFill>
                    <a:schemeClr val="tx1"/>
                  </a:solidFill>
                  <a:latin typeface="Times New Roman" charset="0"/>
                  <a:ea typeface="MS PGothic" charset="-128"/>
                </a:defRPr>
              </a:lvl7pPr>
              <a:lvl8pPr marL="3429000" indent="-228600" eaLnBrk="0" fontAlgn="base" hangingPunct="0">
                <a:spcBef>
                  <a:spcPct val="0"/>
                </a:spcBef>
                <a:spcAft>
                  <a:spcPct val="0"/>
                </a:spcAft>
                <a:defRPr sz="2200" b="1">
                  <a:solidFill>
                    <a:schemeClr val="tx1"/>
                  </a:solidFill>
                  <a:latin typeface="Times New Roman" charset="0"/>
                  <a:ea typeface="MS PGothic" charset="-128"/>
                </a:defRPr>
              </a:lvl8pPr>
              <a:lvl9pPr marL="3886200" indent="-228600" eaLnBrk="0" fontAlgn="base" hangingPunct="0">
                <a:spcBef>
                  <a:spcPct val="0"/>
                </a:spcBef>
                <a:spcAft>
                  <a:spcPct val="0"/>
                </a:spcAft>
                <a:defRPr sz="2200" b="1">
                  <a:solidFill>
                    <a:schemeClr val="tx1"/>
                  </a:solidFill>
                  <a:latin typeface="Times New Roman" charset="0"/>
                  <a:ea typeface="MS PGothic" charset="-128"/>
                </a:defRPr>
              </a:lvl9pPr>
            </a:lstStyle>
            <a:p>
              <a:r>
                <a:rPr lang="en-US" altLang="en-US" sz="1800" b="0">
                  <a:solidFill>
                    <a:srgbClr val="0000FF"/>
                  </a:solidFill>
                  <a:latin typeface="Bradley Hand Bold" charset="0"/>
                </a:rPr>
                <a:t>Make suggestions to improve alignment here.</a:t>
              </a:r>
            </a:p>
          </p:txBody>
        </p:sp>
        <p:sp>
          <p:nvSpPr>
            <p:cNvPr id="49159" name="Rectangle 11"/>
            <p:cNvSpPr>
              <a:spLocks noChangeArrowheads="1"/>
            </p:cNvSpPr>
            <p:nvPr/>
          </p:nvSpPr>
          <p:spPr bwMode="auto">
            <a:xfrm rot="10800000" flipV="1">
              <a:off x="4648200" y="4900613"/>
              <a:ext cx="4191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chemeClr val="tx1"/>
                  </a:solidFill>
                  <a:latin typeface="Times New Roman" charset="0"/>
                  <a:ea typeface="MS PGothic" charset="-128"/>
                </a:defRPr>
              </a:lvl1pPr>
              <a:lvl2pPr marL="742950" indent="-285750">
                <a:defRPr sz="2200" b="1">
                  <a:solidFill>
                    <a:schemeClr val="tx1"/>
                  </a:solidFill>
                  <a:latin typeface="Times New Roman" charset="0"/>
                  <a:ea typeface="MS PGothic" charset="-128"/>
                </a:defRPr>
              </a:lvl2pPr>
              <a:lvl3pPr marL="1143000" indent="-228600">
                <a:defRPr sz="2200" b="1">
                  <a:solidFill>
                    <a:schemeClr val="tx1"/>
                  </a:solidFill>
                  <a:latin typeface="Times New Roman" charset="0"/>
                  <a:ea typeface="MS PGothic" charset="-128"/>
                </a:defRPr>
              </a:lvl3pPr>
              <a:lvl4pPr marL="1600200" indent="-228600">
                <a:defRPr sz="2200" b="1">
                  <a:solidFill>
                    <a:schemeClr val="tx1"/>
                  </a:solidFill>
                  <a:latin typeface="Times New Roman" charset="0"/>
                  <a:ea typeface="MS PGothic" charset="-128"/>
                </a:defRPr>
              </a:lvl4pPr>
              <a:lvl5pPr marL="2057400" indent="-228600">
                <a:defRPr sz="2200" b="1">
                  <a:solidFill>
                    <a:schemeClr val="tx1"/>
                  </a:solidFill>
                  <a:latin typeface="Times New Roman" charset="0"/>
                  <a:ea typeface="MS PGothic" charset="-128"/>
                </a:defRPr>
              </a:lvl5pPr>
              <a:lvl6pPr marL="2514600" indent="-228600" eaLnBrk="0" fontAlgn="base" hangingPunct="0">
                <a:spcBef>
                  <a:spcPct val="0"/>
                </a:spcBef>
                <a:spcAft>
                  <a:spcPct val="0"/>
                </a:spcAft>
                <a:defRPr sz="2200" b="1">
                  <a:solidFill>
                    <a:schemeClr val="tx1"/>
                  </a:solidFill>
                  <a:latin typeface="Times New Roman" charset="0"/>
                  <a:ea typeface="MS PGothic" charset="-128"/>
                </a:defRPr>
              </a:lvl6pPr>
              <a:lvl7pPr marL="2971800" indent="-228600" eaLnBrk="0" fontAlgn="base" hangingPunct="0">
                <a:spcBef>
                  <a:spcPct val="0"/>
                </a:spcBef>
                <a:spcAft>
                  <a:spcPct val="0"/>
                </a:spcAft>
                <a:defRPr sz="2200" b="1">
                  <a:solidFill>
                    <a:schemeClr val="tx1"/>
                  </a:solidFill>
                  <a:latin typeface="Times New Roman" charset="0"/>
                  <a:ea typeface="MS PGothic" charset="-128"/>
                </a:defRPr>
              </a:lvl7pPr>
              <a:lvl8pPr marL="3429000" indent="-228600" eaLnBrk="0" fontAlgn="base" hangingPunct="0">
                <a:spcBef>
                  <a:spcPct val="0"/>
                </a:spcBef>
                <a:spcAft>
                  <a:spcPct val="0"/>
                </a:spcAft>
                <a:defRPr sz="2200" b="1">
                  <a:solidFill>
                    <a:schemeClr val="tx1"/>
                  </a:solidFill>
                  <a:latin typeface="Times New Roman" charset="0"/>
                  <a:ea typeface="MS PGothic" charset="-128"/>
                </a:defRPr>
              </a:lvl8pPr>
              <a:lvl9pPr marL="3886200" indent="-228600" eaLnBrk="0" fontAlgn="base" hangingPunct="0">
                <a:spcBef>
                  <a:spcPct val="0"/>
                </a:spcBef>
                <a:spcAft>
                  <a:spcPct val="0"/>
                </a:spcAft>
                <a:defRPr sz="2200" b="1">
                  <a:solidFill>
                    <a:schemeClr val="tx1"/>
                  </a:solidFill>
                  <a:latin typeface="Times New Roman" charset="0"/>
                  <a:ea typeface="MS PGothic" charset="-128"/>
                </a:defRPr>
              </a:lvl9pPr>
            </a:lstStyle>
            <a:p>
              <a:r>
                <a:rPr lang="en-US" altLang="en-US" sz="1800" b="0">
                  <a:solidFill>
                    <a:srgbClr val="0000FF"/>
                  </a:solidFill>
                  <a:latin typeface="Bradley Hand Bold" charset="0"/>
                </a:rPr>
                <a:t>Summarize recommended instructional approaches here.</a:t>
              </a:r>
            </a:p>
          </p:txBody>
        </p:sp>
        <p:sp>
          <p:nvSpPr>
            <p:cNvPr id="49156" name="Rectangle 8"/>
            <p:cNvSpPr>
              <a:spLocks noChangeArrowheads="1"/>
            </p:cNvSpPr>
            <p:nvPr/>
          </p:nvSpPr>
          <p:spPr bwMode="auto">
            <a:xfrm flipH="1">
              <a:off x="685800" y="2133600"/>
              <a:ext cx="327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chemeClr val="tx1"/>
                  </a:solidFill>
                  <a:latin typeface="Times New Roman" charset="0"/>
                  <a:ea typeface="MS PGothic" charset="-128"/>
                </a:defRPr>
              </a:lvl1pPr>
              <a:lvl2pPr marL="742950" indent="-285750">
                <a:defRPr sz="2200" b="1">
                  <a:solidFill>
                    <a:schemeClr val="tx1"/>
                  </a:solidFill>
                  <a:latin typeface="Times New Roman" charset="0"/>
                  <a:ea typeface="MS PGothic" charset="-128"/>
                </a:defRPr>
              </a:lvl2pPr>
              <a:lvl3pPr marL="1143000" indent="-228600">
                <a:defRPr sz="2200" b="1">
                  <a:solidFill>
                    <a:schemeClr val="tx1"/>
                  </a:solidFill>
                  <a:latin typeface="Times New Roman" charset="0"/>
                  <a:ea typeface="MS PGothic" charset="-128"/>
                </a:defRPr>
              </a:lvl3pPr>
              <a:lvl4pPr marL="1600200" indent="-228600">
                <a:defRPr sz="2200" b="1">
                  <a:solidFill>
                    <a:schemeClr val="tx1"/>
                  </a:solidFill>
                  <a:latin typeface="Times New Roman" charset="0"/>
                  <a:ea typeface="MS PGothic" charset="-128"/>
                </a:defRPr>
              </a:lvl4pPr>
              <a:lvl5pPr marL="2057400" indent="-228600">
                <a:defRPr sz="2200" b="1">
                  <a:solidFill>
                    <a:schemeClr val="tx1"/>
                  </a:solidFill>
                  <a:latin typeface="Times New Roman" charset="0"/>
                  <a:ea typeface="MS PGothic" charset="-128"/>
                </a:defRPr>
              </a:lvl5pPr>
              <a:lvl6pPr marL="2514600" indent="-228600" eaLnBrk="0" fontAlgn="base" hangingPunct="0">
                <a:spcBef>
                  <a:spcPct val="0"/>
                </a:spcBef>
                <a:spcAft>
                  <a:spcPct val="0"/>
                </a:spcAft>
                <a:defRPr sz="2200" b="1">
                  <a:solidFill>
                    <a:schemeClr val="tx1"/>
                  </a:solidFill>
                  <a:latin typeface="Times New Roman" charset="0"/>
                  <a:ea typeface="MS PGothic" charset="-128"/>
                </a:defRPr>
              </a:lvl6pPr>
              <a:lvl7pPr marL="2971800" indent="-228600" eaLnBrk="0" fontAlgn="base" hangingPunct="0">
                <a:spcBef>
                  <a:spcPct val="0"/>
                </a:spcBef>
                <a:spcAft>
                  <a:spcPct val="0"/>
                </a:spcAft>
                <a:defRPr sz="2200" b="1">
                  <a:solidFill>
                    <a:schemeClr val="tx1"/>
                  </a:solidFill>
                  <a:latin typeface="Times New Roman" charset="0"/>
                  <a:ea typeface="MS PGothic" charset="-128"/>
                </a:defRPr>
              </a:lvl7pPr>
              <a:lvl8pPr marL="3429000" indent="-228600" eaLnBrk="0" fontAlgn="base" hangingPunct="0">
                <a:spcBef>
                  <a:spcPct val="0"/>
                </a:spcBef>
                <a:spcAft>
                  <a:spcPct val="0"/>
                </a:spcAft>
                <a:defRPr sz="2200" b="1">
                  <a:solidFill>
                    <a:schemeClr val="tx1"/>
                  </a:solidFill>
                  <a:latin typeface="Times New Roman" charset="0"/>
                  <a:ea typeface="MS PGothic" charset="-128"/>
                </a:defRPr>
              </a:lvl8pPr>
              <a:lvl9pPr marL="3886200" indent="-228600" eaLnBrk="0" fontAlgn="base" hangingPunct="0">
                <a:spcBef>
                  <a:spcPct val="0"/>
                </a:spcBef>
                <a:spcAft>
                  <a:spcPct val="0"/>
                </a:spcAft>
                <a:defRPr sz="2200" b="1">
                  <a:solidFill>
                    <a:schemeClr val="tx1"/>
                  </a:solidFill>
                  <a:latin typeface="Times New Roman" charset="0"/>
                  <a:ea typeface="MS PGothic" charset="-128"/>
                </a:defRPr>
              </a:lvl9pPr>
            </a:lstStyle>
            <a:p>
              <a:r>
                <a:rPr lang="en-US" altLang="en-US" sz="1800" b="0" dirty="0">
                  <a:solidFill>
                    <a:srgbClr val="0000FF"/>
                  </a:solidFill>
                  <a:latin typeface="Bradley Hand Bold" charset="0"/>
                </a:rPr>
                <a:t>List targeted standards here.</a:t>
              </a: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Group Sharing</a:t>
            </a:r>
            <a:endParaRPr lang="en-US" dirty="0"/>
          </a:p>
        </p:txBody>
      </p:sp>
      <p:sp>
        <p:nvSpPr>
          <p:cNvPr id="3" name="Content Placeholder 2"/>
          <p:cNvSpPr>
            <a:spLocks noGrp="1"/>
          </p:cNvSpPr>
          <p:nvPr>
            <p:ph idx="1"/>
          </p:nvPr>
        </p:nvSpPr>
        <p:spPr>
          <a:xfrm>
            <a:off x="609600" y="2514600"/>
            <a:ext cx="7924800" cy="3265488"/>
          </a:xfrm>
        </p:spPr>
        <p:txBody>
          <a:bodyPr/>
          <a:lstStyle/>
          <a:p>
            <a:pPr marL="0" indent="0" algn="ctr">
              <a:buFont typeface="Wingdings" charset="0"/>
              <a:buNone/>
              <a:defRPr/>
            </a:pPr>
            <a:r>
              <a:rPr lang="en-US" sz="2800" i="1" dirty="0" smtClean="0">
                <a:solidFill>
                  <a:srgbClr val="004080"/>
                </a:solidFill>
              </a:rPr>
              <a:t>Ask participants to  share their redesigned assignments with the whole group.</a:t>
            </a:r>
          </a:p>
        </p:txBody>
      </p:sp>
      <p:sp>
        <p:nvSpPr>
          <p:cNvPr id="4" name="TextBox 3" descr="1 hour"/>
          <p:cNvSpPr txBox="1"/>
          <p:nvPr/>
        </p:nvSpPr>
        <p:spPr>
          <a:xfrm>
            <a:off x="6934200" y="5715000"/>
            <a:ext cx="1676400" cy="369888"/>
          </a:xfrm>
          <a:prstGeom prst="rect">
            <a:avLst/>
          </a:prstGeom>
          <a:solidFill>
            <a:srgbClr val="C0504D"/>
          </a:solidFill>
        </p:spPr>
        <p:txBody>
          <a:bodyPr>
            <a:spAutoFit/>
          </a:bodyPr>
          <a:lstStyle/>
          <a:p>
            <a:pPr algn="ctr">
              <a:defRPr/>
            </a:pPr>
            <a:r>
              <a:rPr lang="en-US" sz="1800" b="0" dirty="0">
                <a:solidFill>
                  <a:schemeClr val="bg1"/>
                </a:solidFill>
                <a:latin typeface="+mn-lt"/>
                <a:ea typeface="MS PGothic" charset="0"/>
                <a:cs typeface="MS PGothic" charset="0"/>
              </a:rPr>
              <a:t>1 hour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altLang="en-US" dirty="0">
                <a:ea typeface="ＭＳ Ｐゴシック" charset="-128"/>
              </a:rPr>
              <a:t>Feedback Checklist for </a:t>
            </a:r>
            <a:r>
              <a:rPr lang="en-US" altLang="en-US" dirty="0" smtClean="0">
                <a:ea typeface="ＭＳ Ｐゴシック" charset="-128"/>
              </a:rPr>
              <a:t/>
            </a:r>
            <a:br>
              <a:rPr lang="en-US" altLang="en-US" dirty="0" smtClean="0">
                <a:ea typeface="ＭＳ Ｐゴシック" charset="-128"/>
              </a:rPr>
            </a:br>
            <a:r>
              <a:rPr lang="en-US" altLang="en-US" dirty="0" smtClean="0">
                <a:ea typeface="ＭＳ Ｐゴシック" charset="-128"/>
              </a:rPr>
              <a:t>Team </a:t>
            </a:r>
            <a:r>
              <a:rPr lang="en-US" altLang="en-US" dirty="0">
                <a:ea typeface="ＭＳ Ｐゴシック" charset="-128"/>
              </a:rPr>
              <a:t>Members</a:t>
            </a:r>
          </a:p>
        </p:txBody>
      </p:sp>
      <p:sp>
        <p:nvSpPr>
          <p:cNvPr id="4" name="Content Placeholder 3"/>
          <p:cNvSpPr>
            <a:spLocks noGrp="1"/>
          </p:cNvSpPr>
          <p:nvPr>
            <p:ph idx="1"/>
          </p:nvPr>
        </p:nvSpPr>
        <p:spPr/>
        <p:txBody>
          <a:bodyPr>
            <a:normAutofit lnSpcReduction="10000"/>
          </a:bodyPr>
          <a:lstStyle/>
          <a:p>
            <a:pPr marL="0" lvl="0" indent="0" algn="ctr">
              <a:buClr>
                <a:srgbClr val="1F497D"/>
              </a:buClr>
              <a:buNone/>
            </a:pPr>
            <a:r>
              <a:rPr lang="en-US" sz="1400" b="1" dirty="0">
                <a:solidFill>
                  <a:srgbClr val="004080"/>
                </a:solidFill>
              </a:rPr>
              <a:t>I will</a:t>
            </a:r>
            <a:r>
              <a:rPr lang="is-IS" sz="1400" b="1" dirty="0">
                <a:solidFill>
                  <a:srgbClr val="004080"/>
                </a:solidFill>
              </a:rPr>
              <a:t>…   I did...</a:t>
            </a:r>
            <a:endParaRPr lang="en-US" sz="1400" b="1" dirty="0">
              <a:solidFill>
                <a:srgbClr val="004080"/>
              </a:solidFill>
            </a:endParaRPr>
          </a:p>
          <a:p>
            <a:pPr lvl="0">
              <a:buClr>
                <a:srgbClr val="1F497D"/>
              </a:buClr>
            </a:pPr>
            <a:r>
              <a:rPr lang="en-US" sz="1400" dirty="0">
                <a:solidFill>
                  <a:prstClr val="black"/>
                </a:solidFill>
              </a:rPr>
              <a:t>Provide feedback on the strengths and accomplishments of the assignment, as well as on its weaknesses and on areas where it can be strengthened.</a:t>
            </a:r>
          </a:p>
          <a:p>
            <a:pPr lvl="0">
              <a:buClr>
                <a:srgbClr val="1F497D"/>
              </a:buClr>
            </a:pPr>
            <a:r>
              <a:rPr lang="en-US" sz="1400" dirty="0">
                <a:solidFill>
                  <a:prstClr val="black"/>
                </a:solidFill>
              </a:rPr>
              <a:t>Give feedback in a manner I would like to receive it.</a:t>
            </a:r>
          </a:p>
          <a:p>
            <a:pPr lvl="0">
              <a:buClr>
                <a:srgbClr val="1F497D"/>
              </a:buClr>
            </a:pPr>
            <a:r>
              <a:rPr lang="en-US" sz="1400" dirty="0">
                <a:solidFill>
                  <a:prstClr val="black"/>
                </a:solidFill>
              </a:rPr>
              <a:t>Focus on the assignment, rather than on judgments about my colleague as a person or a professional.</a:t>
            </a:r>
          </a:p>
          <a:p>
            <a:pPr lvl="0">
              <a:buClr>
                <a:srgbClr val="1F497D"/>
              </a:buClr>
            </a:pPr>
            <a:r>
              <a:rPr lang="en-US" sz="1400" dirty="0">
                <a:solidFill>
                  <a:prstClr val="black"/>
                </a:solidFill>
              </a:rPr>
              <a:t>Demonstrate support for my colleague when providing feedback by using nonjudgmental language and a supportive tone of voice and body language.</a:t>
            </a:r>
          </a:p>
          <a:p>
            <a:pPr lvl="0">
              <a:buClr>
                <a:srgbClr val="1F497D"/>
              </a:buClr>
            </a:pPr>
            <a:r>
              <a:rPr lang="en-US" sz="1400" dirty="0">
                <a:solidFill>
                  <a:prstClr val="black"/>
                </a:solidFill>
              </a:rPr>
              <a:t>Avoid overwhelming my colleague with more feedback than is needed. Encourage my colleague to let me know when it is difficult to hear my feedback.</a:t>
            </a:r>
          </a:p>
          <a:p>
            <a:pPr lvl="0">
              <a:buClr>
                <a:srgbClr val="1F497D"/>
              </a:buClr>
            </a:pPr>
            <a:r>
              <a:rPr lang="en-US" sz="1400" dirty="0">
                <a:solidFill>
                  <a:prstClr val="black"/>
                </a:solidFill>
              </a:rPr>
              <a:t>Be as specific as possible, suggesting instructional approaches, resources, etc., to improve the assignment.</a:t>
            </a:r>
          </a:p>
          <a:p>
            <a:pPr lvl="0">
              <a:buClr>
                <a:srgbClr val="1F497D"/>
              </a:buClr>
            </a:pPr>
            <a:r>
              <a:rPr lang="en-US" sz="1400" dirty="0">
                <a:solidFill>
                  <a:prstClr val="black"/>
                </a:solidFill>
              </a:rPr>
              <a:t>Leave my colleague feeling helped, motivated, and inspired</a:t>
            </a:r>
            <a:r>
              <a:rPr lang="en-US" sz="1400" dirty="0" smtClean="0">
                <a:solidFill>
                  <a:prstClr val="black"/>
                </a:solidFill>
              </a:rPr>
              <a:t>.</a:t>
            </a:r>
            <a:endParaRPr lang="en-US" sz="1400" dirty="0">
              <a:solidFill>
                <a:prstClr val="black"/>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1295400" y="304800"/>
            <a:ext cx="8077200" cy="914400"/>
          </a:xfrm>
        </p:spPr>
        <p:txBody>
          <a:bodyPr>
            <a:normAutofit fontScale="90000"/>
          </a:bodyPr>
          <a:lstStyle/>
          <a:p>
            <a:r>
              <a:rPr lang="en-US" altLang="en-US" sz="3100" dirty="0" smtClean="0">
                <a:ea typeface="MS PGothic" charset="-128"/>
              </a:rPr>
              <a:t>Guidelines </a:t>
            </a:r>
            <a:r>
              <a:rPr lang="en-US" altLang="en-US" sz="3100" dirty="0">
                <a:ea typeface="MS PGothic" charset="-128"/>
              </a:rPr>
              <a:t>for Implementing the Student Work Protocol in Adult Education </a:t>
            </a:r>
            <a:r>
              <a:rPr lang="en-US" altLang="en-US" sz="3100" dirty="0" smtClean="0">
                <a:ea typeface="MS PGothic" charset="-128"/>
              </a:rPr>
              <a:t>Programs</a:t>
            </a:r>
            <a:endParaRPr lang="en-US" altLang="en-US" dirty="0">
              <a:ea typeface="MS PGothic" charset="-128"/>
            </a:endParaRPr>
          </a:p>
        </p:txBody>
      </p:sp>
      <p:sp>
        <p:nvSpPr>
          <p:cNvPr id="55298" name="Content Placeholder 2"/>
          <p:cNvSpPr>
            <a:spLocks noGrp="1"/>
          </p:cNvSpPr>
          <p:nvPr>
            <p:ph idx="1"/>
          </p:nvPr>
        </p:nvSpPr>
        <p:spPr/>
        <p:txBody>
          <a:bodyPr/>
          <a:lstStyle/>
          <a:p>
            <a:pPr marL="0" indent="0" defTabSz="914400" eaLnBrk="1" hangingPunct="1">
              <a:lnSpc>
                <a:spcPct val="150000"/>
              </a:lnSpc>
              <a:spcBef>
                <a:spcPct val="0"/>
              </a:spcBef>
              <a:buClrTx/>
              <a:buFontTx/>
              <a:buNone/>
              <a:defRPr/>
            </a:pPr>
            <a:r>
              <a:rPr lang="en-US" altLang="en-US" dirty="0" smtClean="0">
                <a:ea typeface="MS PGothic" charset="-128"/>
                <a:cs typeface="MS PGothic" charset="-128"/>
              </a:rPr>
              <a:t>Guidelines focus on:</a:t>
            </a:r>
          </a:p>
          <a:p>
            <a:pPr defTabSz="914400" eaLnBrk="1" hangingPunct="1">
              <a:lnSpc>
                <a:spcPct val="150000"/>
              </a:lnSpc>
              <a:spcBef>
                <a:spcPct val="0"/>
              </a:spcBef>
              <a:buClr>
                <a:srgbClr val="1F497D"/>
              </a:buClr>
              <a:defRPr/>
            </a:pPr>
            <a:r>
              <a:rPr lang="en-US" altLang="en-US" dirty="0" smtClean="0">
                <a:ea typeface="MS PGothic" charset="-128"/>
                <a:cs typeface="MS PGothic" charset="-128"/>
              </a:rPr>
              <a:t>Scheduling workgroups</a:t>
            </a:r>
          </a:p>
          <a:p>
            <a:pPr defTabSz="914400" eaLnBrk="1" hangingPunct="1">
              <a:lnSpc>
                <a:spcPct val="150000"/>
              </a:lnSpc>
              <a:spcBef>
                <a:spcPct val="0"/>
              </a:spcBef>
              <a:buClr>
                <a:srgbClr val="1F497D"/>
              </a:buClr>
              <a:defRPr/>
            </a:pPr>
            <a:r>
              <a:rPr lang="en-US" altLang="en-US" dirty="0" smtClean="0">
                <a:ea typeface="MS PGothic" charset="-128"/>
                <a:cs typeface="MS PGothic" charset="-128"/>
              </a:rPr>
              <a:t>Facilitating workgroups</a:t>
            </a:r>
          </a:p>
          <a:p>
            <a:pPr defTabSz="914400" eaLnBrk="1" hangingPunct="1">
              <a:lnSpc>
                <a:spcPct val="150000"/>
              </a:lnSpc>
              <a:spcBef>
                <a:spcPct val="0"/>
              </a:spcBef>
              <a:buClr>
                <a:srgbClr val="1F497D"/>
              </a:buClr>
              <a:defRPr/>
            </a:pPr>
            <a:r>
              <a:rPr lang="en-US" altLang="en-US" dirty="0" smtClean="0">
                <a:ea typeface="MS PGothic" charset="-128"/>
                <a:cs typeface="MS PGothic" charset="-128"/>
              </a:rPr>
              <a:t>Preparing materials for workgroups</a:t>
            </a:r>
          </a:p>
          <a:p>
            <a:pPr defTabSz="914400" eaLnBrk="1" hangingPunct="1">
              <a:lnSpc>
                <a:spcPct val="150000"/>
              </a:lnSpc>
              <a:spcBef>
                <a:spcPct val="0"/>
              </a:spcBef>
              <a:buClr>
                <a:srgbClr val="1F497D"/>
              </a:buClr>
              <a:defRPr/>
            </a:pPr>
            <a:r>
              <a:rPr lang="en-US" altLang="en-US" dirty="0" smtClean="0">
                <a:ea typeface="MS PGothic" charset="-128"/>
                <a:cs typeface="MS PGothic" charset="-128"/>
              </a:rPr>
              <a:t>Cataloguing improved assignments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altLang="en-US" sz="3200" dirty="0">
                <a:ea typeface="MS PGothic" charset="-128"/>
              </a:rPr>
              <a:t>Determine the Full Schedule of Workgroups to Allow Staff to Plan</a:t>
            </a:r>
          </a:p>
        </p:txBody>
      </p:sp>
      <p:sp>
        <p:nvSpPr>
          <p:cNvPr id="57346" name="Content Placeholder 2"/>
          <p:cNvSpPr>
            <a:spLocks noGrp="1"/>
          </p:cNvSpPr>
          <p:nvPr>
            <p:ph idx="1"/>
          </p:nvPr>
        </p:nvSpPr>
        <p:spPr/>
        <p:txBody>
          <a:bodyPr/>
          <a:lstStyle/>
          <a:p>
            <a:r>
              <a:rPr lang="en-US" altLang="en-US" dirty="0">
                <a:ea typeface="MS PGothic" charset="-128"/>
                <a:cs typeface="MS PGothic" charset="-128"/>
              </a:rPr>
              <a:t>Every team member should have the opportunity to submit at least one of his or her assignments for review. </a:t>
            </a:r>
          </a:p>
          <a:p>
            <a:r>
              <a:rPr lang="en-US" altLang="en-US" dirty="0">
                <a:ea typeface="MS PGothic" charset="-128"/>
                <a:cs typeface="MS PGothic" charset="-128"/>
              </a:rPr>
              <a:t>The more regularly workgroups hold meetings, the more automatic and efficient the process will be.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r>
              <a:rPr lang="en-US" altLang="en-US" sz="3200" dirty="0">
                <a:ea typeface="MS PGothic" charset="-128"/>
              </a:rPr>
              <a:t>Plan to Facilitate First Several Meetings of Each Workgroup</a:t>
            </a:r>
          </a:p>
        </p:txBody>
      </p:sp>
      <p:sp>
        <p:nvSpPr>
          <p:cNvPr id="59394" name="Content Placeholder 2"/>
          <p:cNvSpPr>
            <a:spLocks noGrp="1"/>
          </p:cNvSpPr>
          <p:nvPr>
            <p:ph idx="1"/>
          </p:nvPr>
        </p:nvSpPr>
        <p:spPr/>
        <p:txBody>
          <a:bodyPr/>
          <a:lstStyle/>
          <a:p>
            <a:r>
              <a:rPr lang="en-US" altLang="en-US" dirty="0">
                <a:ea typeface="MS PGothic" charset="-128"/>
                <a:cs typeface="MS PGothic" charset="-128"/>
              </a:rPr>
              <a:t>Facilitators should:</a:t>
            </a:r>
          </a:p>
          <a:p>
            <a:pPr lvl="1">
              <a:buFont typeface="Courier New" charset="0"/>
              <a:buChar char="o"/>
            </a:pPr>
            <a:r>
              <a:rPr lang="en-US" altLang="en-US" dirty="0">
                <a:ea typeface="MS PGothic" charset="-128"/>
              </a:rPr>
              <a:t>Remind reviewers to keep comments on topic. </a:t>
            </a:r>
          </a:p>
          <a:p>
            <a:pPr lvl="1">
              <a:buFont typeface="Courier New" charset="0"/>
              <a:buChar char="o"/>
            </a:pPr>
            <a:r>
              <a:rPr lang="en-US" altLang="en-US" dirty="0">
                <a:ea typeface="MS PGothic" charset="-128"/>
              </a:rPr>
              <a:t>Give supportive feedback.</a:t>
            </a:r>
          </a:p>
          <a:p>
            <a:pPr lvl="1">
              <a:buFont typeface="Courier New" charset="0"/>
              <a:buChar char="o"/>
            </a:pPr>
            <a:r>
              <a:rPr lang="en-US" altLang="en-US" dirty="0">
                <a:ea typeface="MS PGothic" charset="-128"/>
              </a:rPr>
              <a:t>Watch the time to keep the process moving.</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r>
              <a:rPr lang="en-US" altLang="en-US" sz="3200" dirty="0">
                <a:ea typeface="MS PGothic" charset="-128"/>
              </a:rPr>
              <a:t>Prepare for Workgroup Meetings</a:t>
            </a:r>
          </a:p>
        </p:txBody>
      </p:sp>
      <p:sp>
        <p:nvSpPr>
          <p:cNvPr id="61442" name="Content Placeholder 2"/>
          <p:cNvSpPr>
            <a:spLocks noGrp="1"/>
          </p:cNvSpPr>
          <p:nvPr>
            <p:ph idx="1"/>
          </p:nvPr>
        </p:nvSpPr>
        <p:spPr/>
        <p:txBody>
          <a:bodyPr/>
          <a:lstStyle/>
          <a:p>
            <a:r>
              <a:rPr lang="en-US" altLang="en-US" dirty="0">
                <a:ea typeface="MS PGothic" charset="-128"/>
                <a:cs typeface="MS PGothic" charset="-128"/>
              </a:rPr>
              <a:t>Choose a confident instructor who is open to receiving feedback from peers—someone who can model the process—to present the first assignment.</a:t>
            </a:r>
          </a:p>
          <a:p>
            <a:r>
              <a:rPr lang="en-US" altLang="en-US" dirty="0">
                <a:ea typeface="MS PGothic" charset="-128"/>
                <a:cs typeface="MS PGothic" charset="-128"/>
              </a:rPr>
              <a:t>Collect the assignment, corresponding student work, and lesson plan for copying and sharing with the team.</a:t>
            </a:r>
          </a:p>
          <a:p>
            <a:r>
              <a:rPr lang="en-US" altLang="en-US" dirty="0">
                <a:ea typeface="MS PGothic" charset="-128"/>
                <a:cs typeface="MS PGothic" charset="-128"/>
              </a:rPr>
              <a:t>If possible, provide team members with a copy of the assignment prior to meeting.</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1295400" y="304800"/>
            <a:ext cx="7543800" cy="914400"/>
          </a:xfrm>
        </p:spPr>
        <p:txBody>
          <a:bodyPr/>
          <a:lstStyle/>
          <a:p>
            <a:r>
              <a:rPr lang="en-US" altLang="en-US" sz="3200" dirty="0">
                <a:ea typeface="ＭＳ Ｐゴシック" charset="-128"/>
              </a:rPr>
              <a:t>Catalogue the Improved Assignment</a:t>
            </a:r>
          </a:p>
        </p:txBody>
      </p:sp>
      <p:sp>
        <p:nvSpPr>
          <p:cNvPr id="63490" name="Content Placeholder 2"/>
          <p:cNvSpPr>
            <a:spLocks noGrp="1"/>
          </p:cNvSpPr>
          <p:nvPr>
            <p:ph idx="1"/>
          </p:nvPr>
        </p:nvSpPr>
        <p:spPr>
          <a:xfrm>
            <a:off x="609600" y="1371600"/>
            <a:ext cx="8153400" cy="4953000"/>
          </a:xfrm>
        </p:spPr>
        <p:txBody>
          <a:bodyPr/>
          <a:lstStyle/>
          <a:p>
            <a:pPr>
              <a:lnSpc>
                <a:spcPct val="120000"/>
              </a:lnSpc>
              <a:spcBef>
                <a:spcPts val="600"/>
              </a:spcBef>
            </a:pPr>
            <a:r>
              <a:rPr lang="en-US" altLang="en-US" dirty="0">
                <a:ea typeface="ＭＳ Ｐゴシック" charset="-128"/>
                <a:cs typeface="MS PGothic" charset="-128"/>
              </a:rPr>
              <a:t>Ask the presenting instructor to implement the redesigned assignment with a class of students. </a:t>
            </a:r>
          </a:p>
          <a:p>
            <a:pPr>
              <a:lnSpc>
                <a:spcPct val="120000"/>
              </a:lnSpc>
              <a:spcBef>
                <a:spcPts val="600"/>
              </a:spcBef>
            </a:pPr>
            <a:r>
              <a:rPr lang="en-US" altLang="en-US" dirty="0">
                <a:ea typeface="ＭＳ Ｐゴシック" charset="-128"/>
                <a:cs typeface="MS PGothic" charset="-128"/>
              </a:rPr>
              <a:t>Then, during the next meeting of your workgroup:</a:t>
            </a:r>
          </a:p>
          <a:p>
            <a:pPr lvl="1">
              <a:lnSpc>
                <a:spcPct val="120000"/>
              </a:lnSpc>
              <a:spcBef>
                <a:spcPts val="600"/>
              </a:spcBef>
              <a:buFont typeface="Courier New" charset="0"/>
              <a:buChar char="o"/>
            </a:pPr>
            <a:r>
              <a:rPr lang="en-US" altLang="en-US" dirty="0">
                <a:ea typeface="ＭＳ Ｐゴシック" charset="-128"/>
              </a:rPr>
              <a:t>Summarize how the assignment was strengthened. Note ways  it might be improved further.</a:t>
            </a:r>
          </a:p>
          <a:p>
            <a:pPr lvl="1">
              <a:lnSpc>
                <a:spcPct val="120000"/>
              </a:lnSpc>
              <a:spcBef>
                <a:spcPts val="600"/>
              </a:spcBef>
              <a:buFont typeface="Courier New" charset="0"/>
              <a:buChar char="o"/>
            </a:pPr>
            <a:r>
              <a:rPr lang="en-US" altLang="en-US" dirty="0">
                <a:ea typeface="ＭＳ Ｐゴシック" charset="-128"/>
              </a:rPr>
              <a:t>Explain briefly any teaching strategies you used to better prepare students for the assignment.</a:t>
            </a:r>
          </a:p>
          <a:p>
            <a:pPr lvl="1">
              <a:lnSpc>
                <a:spcPct val="120000"/>
              </a:lnSpc>
              <a:spcBef>
                <a:spcPts val="600"/>
              </a:spcBef>
              <a:buFont typeface="Courier New" charset="0"/>
              <a:buChar char="o"/>
            </a:pPr>
            <a:r>
              <a:rPr lang="en-US" altLang="en-US" dirty="0">
                <a:ea typeface="ＭＳ Ｐゴシック" charset="-128"/>
              </a:rPr>
              <a:t>Share examples of new student work and describe what they indicate about improved student learning and achievement.</a:t>
            </a:r>
          </a:p>
          <a:p>
            <a:pPr>
              <a:lnSpc>
                <a:spcPct val="120000"/>
              </a:lnSpc>
              <a:spcBef>
                <a:spcPts val="600"/>
              </a:spcBef>
            </a:pPr>
            <a:r>
              <a:rPr lang="en-US" altLang="en-US" sz="2000" dirty="0">
                <a:ea typeface="MS PGothic" charset="-128"/>
                <a:cs typeface="MS PGothic" charset="-128"/>
              </a:rPr>
              <a:t>If the assignment proves successful, add the improved assignment to a resource file for instructors in your program to use. </a:t>
            </a:r>
            <a:endParaRPr lang="en-US" altLang="en-US" sz="2000" dirty="0">
              <a:ea typeface="ＭＳ Ｐゴシック" charset="-128"/>
              <a:cs typeface="MS PGothic" charset="-128"/>
            </a:endParaRPr>
          </a:p>
          <a:p>
            <a:endParaRPr lang="en-US" altLang="en-US" dirty="0">
              <a:ea typeface="ＭＳ Ｐゴシック" charset="-128"/>
              <a:cs typeface="MS PGothic"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295400" y="304800"/>
            <a:ext cx="7848600" cy="914400"/>
          </a:xfrm>
        </p:spPr>
        <p:txBody>
          <a:bodyPr/>
          <a:lstStyle/>
          <a:p>
            <a:r>
              <a:rPr lang="en-US" altLang="en-US" sz="3200" dirty="0">
                <a:ea typeface="ＭＳ Ｐゴシック" charset="-128"/>
              </a:rPr>
              <a:t>Purpose</a:t>
            </a:r>
          </a:p>
        </p:txBody>
      </p:sp>
      <p:sp>
        <p:nvSpPr>
          <p:cNvPr id="386051" name="Rectangle 3"/>
          <p:cNvSpPr>
            <a:spLocks noGrp="1" noChangeArrowheads="1"/>
          </p:cNvSpPr>
          <p:nvPr>
            <p:ph type="body" idx="1"/>
          </p:nvPr>
        </p:nvSpPr>
        <p:spPr>
          <a:xfrm>
            <a:off x="533400" y="1600200"/>
            <a:ext cx="8077200" cy="4343400"/>
          </a:xfrm>
        </p:spPr>
        <p:txBody>
          <a:bodyPr/>
          <a:lstStyle/>
          <a:p>
            <a:pPr>
              <a:lnSpc>
                <a:spcPct val="120000"/>
              </a:lnSpc>
              <a:spcBef>
                <a:spcPts val="1200"/>
              </a:spcBef>
              <a:spcAft>
                <a:spcPts val="0"/>
              </a:spcAft>
              <a:buFont typeface="Wingdings" charset="0"/>
              <a:buChar char="§"/>
              <a:defRPr/>
            </a:pPr>
            <a:r>
              <a:rPr lang="en-US" dirty="0" smtClean="0">
                <a:cs typeface="+mn-cs"/>
              </a:rPr>
              <a:t>Connect teacher assignments and student work to standards.  </a:t>
            </a:r>
          </a:p>
          <a:p>
            <a:pPr>
              <a:lnSpc>
                <a:spcPct val="120000"/>
              </a:lnSpc>
              <a:spcBef>
                <a:spcPts val="1200"/>
              </a:spcBef>
              <a:spcAft>
                <a:spcPts val="0"/>
              </a:spcAft>
              <a:buFont typeface="Wingdings" charset="0"/>
              <a:buChar char="§"/>
              <a:defRPr/>
            </a:pPr>
            <a:r>
              <a:rPr lang="en-US" dirty="0" smtClean="0">
                <a:cs typeface="+mn-cs"/>
              </a:rPr>
              <a:t>Develop high expectations that are well-aligned with the level-specific CCR standards.</a:t>
            </a:r>
          </a:p>
          <a:p>
            <a:pPr>
              <a:lnSpc>
                <a:spcPct val="120000"/>
              </a:lnSpc>
              <a:spcBef>
                <a:spcPts val="1200"/>
              </a:spcBef>
              <a:spcAft>
                <a:spcPts val="0"/>
              </a:spcAft>
              <a:buFont typeface="Wingdings" charset="0"/>
              <a:buChar char="§"/>
              <a:defRPr/>
            </a:pPr>
            <a:r>
              <a:rPr lang="en-US" dirty="0" smtClean="0">
                <a:cs typeface="+mn-cs"/>
              </a:rPr>
              <a:t>Improve instructional practices and strategies.</a:t>
            </a:r>
          </a:p>
          <a:p>
            <a:pPr>
              <a:lnSpc>
                <a:spcPct val="120000"/>
              </a:lnSpc>
              <a:spcBef>
                <a:spcPts val="1200"/>
              </a:spcBef>
              <a:spcAft>
                <a:spcPts val="0"/>
              </a:spcAft>
              <a:buFont typeface="Wingdings" charset="0"/>
              <a:buChar char="§"/>
              <a:defRPr/>
            </a:pPr>
            <a:r>
              <a:rPr lang="en-US" dirty="0" smtClean="0"/>
              <a:t>Engage </a:t>
            </a:r>
            <a:r>
              <a:rPr lang="en-US" dirty="0"/>
              <a:t>in structured, thoughtful conversations about standards-based instruction with </a:t>
            </a:r>
            <a:r>
              <a:rPr lang="en-US" dirty="0" smtClean="0"/>
              <a:t>colleagues.</a:t>
            </a:r>
            <a:endParaRPr lang="en-US" dirty="0" smtClean="0">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Final Discussion</a:t>
            </a:r>
            <a:endParaRPr lang="en-US" dirty="0"/>
          </a:p>
        </p:txBody>
      </p:sp>
      <p:sp>
        <p:nvSpPr>
          <p:cNvPr id="65537" name="Content Placeholder 2"/>
          <p:cNvSpPr>
            <a:spLocks noGrp="1"/>
          </p:cNvSpPr>
          <p:nvPr>
            <p:ph idx="1"/>
          </p:nvPr>
        </p:nvSpPr>
        <p:spPr>
          <a:xfrm>
            <a:off x="609600" y="2819400"/>
            <a:ext cx="7924800" cy="2960688"/>
          </a:xfrm>
        </p:spPr>
        <p:txBody>
          <a:bodyPr/>
          <a:lstStyle/>
          <a:p>
            <a:pPr marL="0" indent="0" algn="ctr">
              <a:buFont typeface="Wingdings" charset="2"/>
              <a:buNone/>
            </a:pPr>
            <a:r>
              <a:rPr lang="en-US" altLang="en-US" sz="3200" smtClean="0">
                <a:ea typeface="ＭＳ Ｐゴシック" charset="-128"/>
                <a:cs typeface="MS PGothic" charset="-128"/>
              </a:rPr>
              <a:t>Questions </a:t>
            </a:r>
            <a:r>
              <a:rPr lang="en-US" altLang="en-US" sz="3200" dirty="0">
                <a:ea typeface="ＭＳ Ｐゴシック" charset="-128"/>
                <a:cs typeface="MS PGothic" charset="-128"/>
              </a:rPr>
              <a:t>and </a:t>
            </a:r>
            <a:r>
              <a:rPr lang="en-US" altLang="en-US" sz="3200" dirty="0" smtClean="0">
                <a:ea typeface="ＭＳ Ｐゴシック" charset="-128"/>
                <a:cs typeface="MS PGothic" charset="-128"/>
              </a:rPr>
              <a:t>Comments</a:t>
            </a:r>
            <a:endParaRPr lang="en-US" altLang="en-US" sz="3200" dirty="0">
              <a:ea typeface="ＭＳ Ｐゴシック" charset="-128"/>
              <a:cs typeface="MS PGothic"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r>
              <a:rPr lang="en-US" altLang="en-US" sz="3200" dirty="0">
                <a:ea typeface="ＭＳ Ｐゴシック" charset="-128"/>
              </a:rPr>
              <a:t>Feedback Checklist for Team Members</a:t>
            </a:r>
          </a:p>
        </p:txBody>
      </p:sp>
      <p:sp>
        <p:nvSpPr>
          <p:cNvPr id="2" name="Content Placeholder 1"/>
          <p:cNvSpPr>
            <a:spLocks noGrp="1"/>
          </p:cNvSpPr>
          <p:nvPr>
            <p:ph idx="1"/>
          </p:nvPr>
        </p:nvSpPr>
        <p:spPr>
          <a:xfrm>
            <a:off x="609600" y="1828800"/>
            <a:ext cx="7924800" cy="4495800"/>
          </a:xfrm>
        </p:spPr>
        <p:txBody>
          <a:bodyPr anchor="t"/>
          <a:lstStyle/>
          <a:p>
            <a:pPr marL="0" indent="0" algn="ctr">
              <a:buNone/>
            </a:pPr>
            <a:r>
              <a:rPr lang="en-US" sz="1600" b="1" dirty="0">
                <a:solidFill>
                  <a:srgbClr val="004080"/>
                </a:solidFill>
              </a:rPr>
              <a:t>I will…          I </a:t>
            </a:r>
            <a:r>
              <a:rPr lang="en-US" sz="1600" b="1" dirty="0" smtClean="0">
                <a:solidFill>
                  <a:srgbClr val="004080"/>
                </a:solidFill>
              </a:rPr>
              <a:t>did…</a:t>
            </a:r>
            <a:endParaRPr lang="en-US" sz="1600" dirty="0">
              <a:solidFill>
                <a:srgbClr val="004080"/>
              </a:solidFill>
            </a:endParaRPr>
          </a:p>
          <a:p>
            <a:r>
              <a:rPr lang="en-US" sz="1400" dirty="0" smtClean="0"/>
              <a:t>Provide feedback on the strengths and accomplishments of the assignment, as well as on its weaknesses and on areas where it can be strengthened.</a:t>
            </a:r>
          </a:p>
          <a:p>
            <a:r>
              <a:rPr lang="en-US" sz="1400" dirty="0" smtClean="0"/>
              <a:t>Give feedback in a manner I would like to receive it.</a:t>
            </a:r>
          </a:p>
          <a:p>
            <a:r>
              <a:rPr lang="en-US" sz="1400" dirty="0" smtClean="0"/>
              <a:t>Focus on the assignment, rather than on judgments about my colleague as a person or a professional.</a:t>
            </a:r>
          </a:p>
          <a:p>
            <a:r>
              <a:rPr lang="en-US" sz="1400" dirty="0" smtClean="0"/>
              <a:t>Demonstrate support for my colleague when providing feedback by using nonjudgmental language and a supportive tone of voice and body language.</a:t>
            </a:r>
          </a:p>
          <a:p>
            <a:r>
              <a:rPr lang="en-US" sz="1400" dirty="0" smtClean="0"/>
              <a:t>Avoid overwhelming my colleague with more feedback than is needed. Encourage my colleague to let me know when it is difficult to hear my feedback.</a:t>
            </a:r>
          </a:p>
          <a:p>
            <a:r>
              <a:rPr lang="en-US" sz="1400" dirty="0" smtClean="0"/>
              <a:t>Be as specific as possible, suggesting instructional approaches, resources, etc., to improve the assignment.</a:t>
            </a:r>
          </a:p>
          <a:p>
            <a:r>
              <a:rPr lang="en-US" sz="1400" dirty="0" smtClean="0"/>
              <a:t>Leave my colleague feeling helped, motivated, and inspired.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1295400" y="304800"/>
            <a:ext cx="7848600" cy="914400"/>
          </a:xfrm>
        </p:spPr>
        <p:txBody>
          <a:bodyPr/>
          <a:lstStyle/>
          <a:p>
            <a:r>
              <a:rPr lang="en-US" altLang="en-US" sz="3200" dirty="0">
                <a:ea typeface="ＭＳ Ｐゴシック" charset="-128"/>
              </a:rPr>
              <a:t>Four-Step Student Work Protocol</a:t>
            </a:r>
          </a:p>
        </p:txBody>
      </p:sp>
      <p:sp>
        <p:nvSpPr>
          <p:cNvPr id="25602" name="Content Placeholder 2"/>
          <p:cNvSpPr>
            <a:spLocks noGrp="1"/>
          </p:cNvSpPr>
          <p:nvPr>
            <p:ph idx="1"/>
          </p:nvPr>
        </p:nvSpPr>
        <p:spPr/>
        <p:txBody>
          <a:bodyPr/>
          <a:lstStyle/>
          <a:p>
            <a:pPr marL="917575" indent="-917575">
              <a:lnSpc>
                <a:spcPct val="120000"/>
              </a:lnSpc>
              <a:spcBef>
                <a:spcPts val="1200"/>
              </a:spcBef>
              <a:buFont typeface="Wingdings" charset="2"/>
              <a:buNone/>
            </a:pPr>
            <a:r>
              <a:rPr lang="en-US" altLang="en-US" dirty="0">
                <a:ea typeface="ＭＳ Ｐゴシック" charset="-128"/>
                <a:cs typeface="MS PGothic" charset="-128"/>
              </a:rPr>
              <a:t>Step 1: Analyze the purpose and demands of the assignment.</a:t>
            </a:r>
          </a:p>
          <a:p>
            <a:pPr marL="917575" indent="-917575">
              <a:lnSpc>
                <a:spcPct val="120000"/>
              </a:lnSpc>
              <a:spcBef>
                <a:spcPts val="1200"/>
              </a:spcBef>
              <a:buFont typeface="Wingdings" charset="2"/>
              <a:buNone/>
            </a:pPr>
            <a:r>
              <a:rPr lang="en-US" altLang="en-US" dirty="0">
                <a:ea typeface="ＭＳ Ｐゴシック" charset="-128"/>
                <a:cs typeface="MS PGothic" charset="-128"/>
              </a:rPr>
              <a:t>Step 2: Select the CCR standards that best match the assignment’s demands.</a:t>
            </a:r>
          </a:p>
          <a:p>
            <a:pPr marL="917575" indent="-917575">
              <a:lnSpc>
                <a:spcPct val="120000"/>
              </a:lnSpc>
              <a:spcBef>
                <a:spcPts val="1200"/>
              </a:spcBef>
              <a:buFont typeface="Wingdings" charset="2"/>
              <a:buNone/>
            </a:pPr>
            <a:r>
              <a:rPr lang="en-US" altLang="en-US" dirty="0">
                <a:ea typeface="ＭＳ Ｐゴシック" charset="-128"/>
                <a:cs typeface="MS PGothic" charset="-128"/>
              </a:rPr>
              <a:t>Step 3: Analyze student work.</a:t>
            </a:r>
          </a:p>
          <a:p>
            <a:pPr marL="917575" indent="-917575">
              <a:lnSpc>
                <a:spcPct val="120000"/>
              </a:lnSpc>
              <a:spcBef>
                <a:spcPts val="1200"/>
              </a:spcBef>
              <a:buFont typeface="Wingdings" charset="2"/>
              <a:buNone/>
            </a:pPr>
            <a:r>
              <a:rPr lang="en-US" altLang="en-US" dirty="0">
                <a:ea typeface="ＭＳ Ｐゴシック" charset="-128"/>
                <a:cs typeface="MS PGothic" charset="-128"/>
              </a:rPr>
              <a:t>Step 4: Redesign and strengthen the assignment and instructional approaches.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a:xfrm>
            <a:off x="1350963" y="228600"/>
            <a:ext cx="7162800" cy="914400"/>
          </a:xfrm>
        </p:spPr>
        <p:txBody>
          <a:bodyPr/>
          <a:lstStyle/>
          <a:p>
            <a:pPr>
              <a:defRPr/>
            </a:pPr>
            <a:r>
              <a:rPr lang="en-US" sz="3200" dirty="0" smtClean="0">
                <a:cs typeface="+mj-cs"/>
              </a:rPr>
              <a:t>Reminders</a:t>
            </a:r>
          </a:p>
        </p:txBody>
      </p:sp>
      <p:sp>
        <p:nvSpPr>
          <p:cNvPr id="394243" name="Rectangle 3"/>
          <p:cNvSpPr>
            <a:spLocks noGrp="1" noChangeArrowheads="1"/>
          </p:cNvSpPr>
          <p:nvPr>
            <p:ph type="body" idx="1"/>
          </p:nvPr>
        </p:nvSpPr>
        <p:spPr>
          <a:xfrm>
            <a:off x="609600" y="1752600"/>
            <a:ext cx="7924800" cy="4495800"/>
          </a:xfrm>
        </p:spPr>
        <p:txBody>
          <a:bodyPr/>
          <a:lstStyle/>
          <a:p>
            <a:pPr>
              <a:lnSpc>
                <a:spcPct val="120000"/>
              </a:lnSpc>
              <a:spcBef>
                <a:spcPts val="1200"/>
              </a:spcBef>
            </a:pPr>
            <a:r>
              <a:rPr lang="en-US" altLang="en-US" dirty="0">
                <a:ea typeface="MS PGothic" charset="-128"/>
                <a:cs typeface="MS PGothic" charset="-128"/>
              </a:rPr>
              <a:t>There are challenges and rewards in giving and receiving feedback on assignments.</a:t>
            </a:r>
          </a:p>
          <a:p>
            <a:pPr>
              <a:lnSpc>
                <a:spcPct val="120000"/>
              </a:lnSpc>
              <a:spcBef>
                <a:spcPts val="1200"/>
              </a:spcBef>
            </a:pPr>
            <a:r>
              <a:rPr lang="en-US" altLang="en-US" dirty="0">
                <a:ea typeface="MS PGothic" charset="-128"/>
                <a:cs typeface="MS PGothic" charset="-128"/>
              </a:rPr>
              <a:t>No matter how good an assignment is, it can always be improved.</a:t>
            </a:r>
          </a:p>
          <a:p>
            <a:pPr>
              <a:lnSpc>
                <a:spcPct val="120000"/>
              </a:lnSpc>
              <a:spcBef>
                <a:spcPts val="1200"/>
              </a:spcBef>
            </a:pPr>
            <a:r>
              <a:rPr lang="en-US" altLang="en-US" dirty="0">
                <a:ea typeface="MS PGothic" charset="-128"/>
                <a:cs typeface="MS PGothic" charset="-128"/>
              </a:rPr>
              <a:t>The process focuses on strengthening assignments–not on evaluating students or judging the presenting instructor.</a:t>
            </a:r>
          </a:p>
          <a:p>
            <a:pPr>
              <a:lnSpc>
                <a:spcPct val="120000"/>
              </a:lnSpc>
              <a:spcBef>
                <a:spcPts val="1200"/>
              </a:spcBef>
            </a:pPr>
            <a:r>
              <a:rPr lang="en-US" altLang="en-US" dirty="0">
                <a:ea typeface="MS PGothic" charset="-128"/>
                <a:cs typeface="MS PGothic" charset="-128"/>
              </a:rPr>
              <a:t>It should be obvious from reading and analyzing the assignment which standards are being taught and learned.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1295400" y="152400"/>
            <a:ext cx="7391400" cy="1066800"/>
          </a:xfrm>
        </p:spPr>
        <p:txBody>
          <a:bodyPr/>
          <a:lstStyle/>
          <a:p>
            <a:pPr>
              <a:lnSpc>
                <a:spcPct val="100000"/>
              </a:lnSpc>
            </a:pPr>
            <a:r>
              <a:rPr lang="en-US" altLang="en-US" sz="3200" dirty="0">
                <a:ea typeface="ＭＳ Ｐゴシック" charset="-128"/>
              </a:rPr>
              <a:t>Step 1: Analyze the Purpose and Demands of the Assignment</a:t>
            </a:r>
          </a:p>
        </p:txBody>
      </p:sp>
      <p:sp>
        <p:nvSpPr>
          <p:cNvPr id="3" name="Content Placeholder 2"/>
          <p:cNvSpPr>
            <a:spLocks noGrp="1"/>
          </p:cNvSpPr>
          <p:nvPr>
            <p:ph idx="1"/>
          </p:nvPr>
        </p:nvSpPr>
        <p:spPr>
          <a:xfrm>
            <a:off x="457200" y="1600200"/>
            <a:ext cx="8382000" cy="3886200"/>
          </a:xfrm>
        </p:spPr>
        <p:txBody>
          <a:bodyPr/>
          <a:lstStyle/>
          <a:p>
            <a:pPr marL="225425" lvl="1" indent="-225425">
              <a:lnSpc>
                <a:spcPct val="120000"/>
              </a:lnSpc>
              <a:spcBef>
                <a:spcPts val="1200"/>
              </a:spcBef>
              <a:buClr>
                <a:srgbClr val="004080"/>
              </a:buClr>
            </a:pPr>
            <a:r>
              <a:rPr lang="en-US" altLang="en-US" sz="2200" dirty="0">
                <a:ea typeface="MS PGothic" charset="-128"/>
              </a:rPr>
              <a:t>Use only the directions, prompts, and scoring guides provided to analyze the assignment’s requirements. </a:t>
            </a:r>
          </a:p>
          <a:p>
            <a:pPr>
              <a:lnSpc>
                <a:spcPct val="120000"/>
              </a:lnSpc>
              <a:spcBef>
                <a:spcPts val="1200"/>
              </a:spcBef>
              <a:buClr>
                <a:srgbClr val="004080"/>
              </a:buClr>
            </a:pPr>
            <a:r>
              <a:rPr lang="en-US" altLang="en-US" dirty="0">
                <a:ea typeface="MS PGothic" charset="-128"/>
                <a:cs typeface="MS PGothic" charset="-128"/>
              </a:rPr>
              <a:t>Take the assignment at face value. </a:t>
            </a:r>
          </a:p>
          <a:p>
            <a:pPr>
              <a:lnSpc>
                <a:spcPct val="120000"/>
              </a:lnSpc>
              <a:spcBef>
                <a:spcPts val="1200"/>
              </a:spcBef>
              <a:buClr>
                <a:srgbClr val="004080"/>
              </a:buClr>
            </a:pPr>
            <a:r>
              <a:rPr lang="en-US" altLang="en-US" dirty="0">
                <a:ea typeface="MS PGothic" charset="-128"/>
                <a:cs typeface="MS PGothic" charset="-128"/>
              </a:rPr>
              <a:t>Study the assignment thoroughly, making notes and observations about the purpose and demands of the assignment.</a:t>
            </a:r>
            <a:endParaRPr lang="en-US" altLang="en-US" sz="2000" i="1" dirty="0">
              <a:ea typeface="MS PGothic" charset="-128"/>
              <a:cs typeface="MS PGothic"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defTabSz="914400">
              <a:lnSpc>
                <a:spcPct val="100000"/>
              </a:lnSpc>
              <a:defRPr/>
            </a:pPr>
            <a:r>
              <a:rPr lang="en-US" sz="3000" kern="1200" dirty="0">
                <a:solidFill>
                  <a:prstClr val="black"/>
                </a:solidFill>
                <a:ea typeface="MS PGothic" charset="-128"/>
                <a:cs typeface=""/>
              </a:rPr>
              <a:t>CCR SIA Student Work Protocol </a:t>
            </a:r>
            <a:br>
              <a:rPr lang="en-US" sz="3000" kern="1200" dirty="0">
                <a:solidFill>
                  <a:prstClr val="black"/>
                </a:solidFill>
                <a:ea typeface="MS PGothic" charset="-128"/>
                <a:cs typeface=""/>
              </a:rPr>
            </a:br>
            <a:r>
              <a:rPr lang="en-US" sz="3000" kern="1200" dirty="0">
                <a:solidFill>
                  <a:prstClr val="black"/>
                </a:solidFill>
                <a:ea typeface="MS PGothic" charset="-128"/>
                <a:cs typeface=""/>
              </a:rPr>
              <a:t>for Mathematics</a:t>
            </a:r>
          </a:p>
        </p:txBody>
      </p:sp>
      <p:sp>
        <p:nvSpPr>
          <p:cNvPr id="14" name="Text Placeholder 3"/>
          <p:cNvSpPr>
            <a:spLocks noGrp="1"/>
          </p:cNvSpPr>
          <p:nvPr>
            <p:ph idx="1"/>
          </p:nvPr>
        </p:nvSpPr>
        <p:spPr>
          <a:xfrm>
            <a:off x="130249" y="1524000"/>
            <a:ext cx="2079551" cy="4598988"/>
          </a:xfrm>
        </p:spPr>
        <p:txBody>
          <a:bodyPr/>
          <a:lstStyle/>
          <a:p>
            <a:pPr>
              <a:defRPr/>
            </a:pPr>
            <a:r>
              <a:rPr lang="en-US" sz="1600" kern="1200" dirty="0">
                <a:solidFill>
                  <a:srgbClr val="004080"/>
                </a:solidFill>
                <a:ea typeface="MS PGothic" charset="0"/>
              </a:rPr>
              <a:t>Identifying </a:t>
            </a:r>
            <a:r>
              <a:rPr lang="en-US" sz="1600" kern="1200" dirty="0" smtClean="0">
                <a:solidFill>
                  <a:srgbClr val="004080"/>
                </a:solidFill>
                <a:ea typeface="MS PGothic" charset="0"/>
              </a:rPr>
              <a:t>information</a:t>
            </a:r>
            <a:endParaRPr lang="en-US" sz="1600" dirty="0" smtClean="0">
              <a:solidFill>
                <a:srgbClr val="004080"/>
              </a:solidFill>
              <a:ea typeface="MS PGothic" charset="0"/>
              <a:cs typeface="MS PGothic" charset="0"/>
            </a:endParaRPr>
          </a:p>
          <a:p>
            <a:pPr>
              <a:spcBef>
                <a:spcPts val="5640"/>
              </a:spcBef>
              <a:defRPr/>
            </a:pPr>
            <a:r>
              <a:rPr lang="en-US" sz="1600" dirty="0" smtClean="0">
                <a:solidFill>
                  <a:srgbClr val="004080"/>
                </a:solidFill>
                <a:ea typeface="MS PGothic" charset="0"/>
                <a:cs typeface="MS PGothic" charset="0"/>
              </a:rPr>
              <a:t>Step </a:t>
            </a:r>
            <a:br>
              <a:rPr lang="en-US" sz="1600" dirty="0" smtClean="0">
                <a:solidFill>
                  <a:srgbClr val="004080"/>
                </a:solidFill>
                <a:ea typeface="MS PGothic" charset="0"/>
                <a:cs typeface="MS PGothic" charset="0"/>
              </a:rPr>
            </a:br>
            <a:r>
              <a:rPr lang="en-US" sz="1600" dirty="0" smtClean="0">
                <a:solidFill>
                  <a:srgbClr val="004080"/>
                </a:solidFill>
                <a:ea typeface="MS PGothic" charset="0"/>
                <a:cs typeface="MS PGothic" charset="0"/>
              </a:rPr>
              <a:t>description</a:t>
            </a:r>
          </a:p>
          <a:p>
            <a:pPr>
              <a:spcBef>
                <a:spcPts val="5040"/>
              </a:spcBef>
              <a:defRPr/>
            </a:pPr>
            <a:r>
              <a:rPr lang="en-US" sz="1600" dirty="0" smtClean="0">
                <a:solidFill>
                  <a:srgbClr val="004080"/>
                </a:solidFill>
                <a:ea typeface="MS PGothic" charset="0"/>
                <a:cs typeface="MS PGothic" charset="0"/>
              </a:rPr>
              <a:t>Questions </a:t>
            </a:r>
            <a:r>
              <a:rPr lang="en-US" sz="1600" dirty="0">
                <a:solidFill>
                  <a:srgbClr val="004080"/>
                </a:solidFill>
                <a:ea typeface="MS PGothic" charset="0"/>
                <a:cs typeface="MS PGothic" charset="0"/>
              </a:rPr>
              <a:t>to guide your </a:t>
            </a:r>
            <a:r>
              <a:rPr lang="en-US" sz="1600" dirty="0" smtClean="0">
                <a:solidFill>
                  <a:srgbClr val="004080"/>
                </a:solidFill>
                <a:ea typeface="MS PGothic" charset="0"/>
                <a:cs typeface="MS PGothic" charset="0"/>
              </a:rPr>
              <a:t>discussion</a:t>
            </a:r>
          </a:p>
          <a:p>
            <a:pPr>
              <a:spcBef>
                <a:spcPts val="7440"/>
              </a:spcBef>
              <a:defRPr/>
            </a:pPr>
            <a:r>
              <a:rPr lang="en-US" sz="1600" dirty="0">
                <a:solidFill>
                  <a:srgbClr val="004080"/>
                </a:solidFill>
                <a:ea typeface="MS PGothic" charset="0"/>
                <a:cs typeface="MS PGothic" charset="0"/>
              </a:rPr>
              <a:t>Space for notes and </a:t>
            </a:r>
            <a:r>
              <a:rPr lang="en-US" sz="1600" dirty="0" smtClean="0">
                <a:solidFill>
                  <a:srgbClr val="004080"/>
                </a:solidFill>
                <a:ea typeface="MS PGothic" charset="0"/>
                <a:cs typeface="MS PGothic" charset="0"/>
              </a:rPr>
              <a:t>observations</a:t>
            </a:r>
            <a:endParaRPr lang="en-US" sz="1600" dirty="0">
              <a:solidFill>
                <a:srgbClr val="004080"/>
              </a:solidFill>
              <a:ea typeface="MS PGothic" charset="0"/>
              <a:cs typeface="MS PGothic" charset="0"/>
            </a:endParaRPr>
          </a:p>
        </p:txBody>
      </p:sp>
      <p:grpSp>
        <p:nvGrpSpPr>
          <p:cNvPr id="3" name="Group 2" descr="Big Idea: Introduce the Student Work Protocol.&#13;&#13;Facilitator Note: &#13;Have participants get out their copy of the CCR Student Work Protocol and use this slide to point out the features of the document. This screenshot shows just Step 1 but each step has similar features.&#13;"/>
          <p:cNvGrpSpPr/>
          <p:nvPr/>
        </p:nvGrpSpPr>
        <p:grpSpPr>
          <a:xfrm>
            <a:off x="1981200" y="1460501"/>
            <a:ext cx="6629400" cy="5043487"/>
            <a:chOff x="1981200" y="1433513"/>
            <a:chExt cx="6629400" cy="5043487"/>
          </a:xfrm>
        </p:grpSpPr>
        <p:grpSp>
          <p:nvGrpSpPr>
            <p:cNvPr id="15" name="Group 14" descr="Arrows"/>
            <p:cNvGrpSpPr/>
            <p:nvPr/>
          </p:nvGrpSpPr>
          <p:grpSpPr>
            <a:xfrm>
              <a:off x="1981200" y="1752600"/>
              <a:ext cx="533400" cy="3973513"/>
              <a:chOff x="1981200" y="1752600"/>
              <a:chExt cx="533400" cy="3973513"/>
            </a:xfrm>
          </p:grpSpPr>
          <p:cxnSp>
            <p:nvCxnSpPr>
              <p:cNvPr id="16" name="Straight Arrow Connector 15" descr="arrow" title="arrow"/>
              <p:cNvCxnSpPr>
                <a:cxnSpLocks noChangeShapeType="1"/>
              </p:cNvCxnSpPr>
              <p:nvPr/>
            </p:nvCxnSpPr>
            <p:spPr bwMode="auto">
              <a:xfrm>
                <a:off x="1981200" y="1752600"/>
                <a:ext cx="533400" cy="0"/>
              </a:xfrm>
              <a:prstGeom prst="straightConnector1">
                <a:avLst/>
              </a:prstGeom>
              <a:noFill/>
              <a:ln w="12700">
                <a:solidFill>
                  <a:srgbClr val="800000"/>
                </a:solidFill>
                <a:round/>
                <a:headEnd/>
                <a:tailEnd type="arrow" w="med" len="med"/>
              </a:ln>
              <a:extLst>
                <a:ext uri="{909E8E84-426E-40DD-AFC4-6F175D3DCCD1}">
                  <a14:hiddenFill xmlns:a14="http://schemas.microsoft.com/office/drawing/2010/main">
                    <a:noFill/>
                  </a14:hiddenFill>
                </a:ext>
              </a:extLst>
            </p:spPr>
          </p:cxnSp>
          <p:cxnSp>
            <p:nvCxnSpPr>
              <p:cNvPr id="17" name="Straight Arrow Connector 16" descr="arrow" title="arrow"/>
              <p:cNvCxnSpPr>
                <a:cxnSpLocks noChangeShapeType="1"/>
              </p:cNvCxnSpPr>
              <p:nvPr/>
            </p:nvCxnSpPr>
            <p:spPr bwMode="auto">
              <a:xfrm>
                <a:off x="1981200" y="3011487"/>
                <a:ext cx="533400" cy="0"/>
              </a:xfrm>
              <a:prstGeom prst="straightConnector1">
                <a:avLst/>
              </a:prstGeom>
              <a:noFill/>
              <a:ln w="12700">
                <a:solidFill>
                  <a:srgbClr val="800000"/>
                </a:solidFill>
                <a:round/>
                <a:headEnd/>
                <a:tailEnd type="arrow" w="med" len="med"/>
              </a:ln>
              <a:extLst>
                <a:ext uri="{909E8E84-426E-40DD-AFC4-6F175D3DCCD1}">
                  <a14:hiddenFill xmlns:a14="http://schemas.microsoft.com/office/drawing/2010/main">
                    <a:noFill/>
                  </a14:hiddenFill>
                </a:ext>
              </a:extLst>
            </p:spPr>
          </p:cxnSp>
          <p:cxnSp>
            <p:nvCxnSpPr>
              <p:cNvPr id="18" name="Straight Arrow Connector 17" descr="arrow" title="arrow"/>
              <p:cNvCxnSpPr>
                <a:cxnSpLocks noChangeShapeType="1"/>
              </p:cNvCxnSpPr>
              <p:nvPr/>
            </p:nvCxnSpPr>
            <p:spPr bwMode="auto">
              <a:xfrm>
                <a:off x="1981200" y="4138613"/>
                <a:ext cx="533400" cy="0"/>
              </a:xfrm>
              <a:prstGeom prst="straightConnector1">
                <a:avLst/>
              </a:prstGeom>
              <a:noFill/>
              <a:ln w="12700">
                <a:solidFill>
                  <a:srgbClr val="800000"/>
                </a:solidFill>
                <a:round/>
                <a:headEnd/>
                <a:tailEnd type="arrow" w="med" len="med"/>
              </a:ln>
              <a:extLst>
                <a:ext uri="{909E8E84-426E-40DD-AFC4-6F175D3DCCD1}">
                  <a14:hiddenFill xmlns:a14="http://schemas.microsoft.com/office/drawing/2010/main">
                    <a:noFill/>
                  </a14:hiddenFill>
                </a:ext>
              </a:extLst>
            </p:spPr>
          </p:cxnSp>
          <p:cxnSp>
            <p:nvCxnSpPr>
              <p:cNvPr id="19" name="Straight Arrow Connector 18" descr="arrow" title="arrow"/>
              <p:cNvCxnSpPr>
                <a:cxnSpLocks noChangeShapeType="1"/>
              </p:cNvCxnSpPr>
              <p:nvPr/>
            </p:nvCxnSpPr>
            <p:spPr bwMode="auto">
              <a:xfrm>
                <a:off x="1981200" y="5726113"/>
                <a:ext cx="533400" cy="0"/>
              </a:xfrm>
              <a:prstGeom prst="straightConnector1">
                <a:avLst/>
              </a:prstGeom>
              <a:noFill/>
              <a:ln w="12700">
                <a:solidFill>
                  <a:srgbClr val="800000"/>
                </a:solidFill>
                <a:round/>
                <a:headEnd/>
                <a:tailEnd type="arrow" w="med" len="med"/>
              </a:ln>
              <a:extLst>
                <a:ext uri="{909E8E84-426E-40DD-AFC4-6F175D3DCCD1}">
                  <a14:hiddenFill xmlns:a14="http://schemas.microsoft.com/office/drawing/2010/main">
                    <a:noFill/>
                  </a14:hiddenFill>
                </a:ext>
              </a:extLst>
            </p:spPr>
          </p:cxnSp>
        </p:grpSp>
        <p:pic>
          <p:nvPicPr>
            <p:cNvPr id="20" name="Picture 8" descr="Presenting Instructor:&#13;Level of Learning:                    Date:&#13;This protocol is designed to evaluate the quality of student assignments and their alignment with the CCR standards. For each step in the process, use the guiding questions to stimulate and inspire discussion and to determine a set of findings.&#13;&#13;Step  : Analyze the purpose and demands of the assignment (without consulting other materials, such as the standards or student work). (10–15 minutes) &#13;&#13;Take time individually and then collectively to develop a focused understanding of the assignment. Take the assignment at face value and do not assign to it purposes or demands that are not readily evident. &#13;&#13;Guiding Questions:&#13;What do you think students would learn from completing this assignment?&#13;Why might an instructor give this assignment?&#13;Examine the scoring guidelines provided to students: Is it clear what students need to know and be able to do to successfully complete the assignment?&#13;&#13;Notes and observations on the purpose and demands of the assignment:"/>
            <p:cNvPicPr>
              <a:picLocks noChangeAspect="1"/>
            </p:cNvPicPr>
            <p:nvPr/>
          </p:nvPicPr>
          <p:blipFill rotWithShape="1">
            <a:blip r:embed="rId3">
              <a:extLst>
                <a:ext uri="{28A0092B-C50C-407E-A947-70E740481C1C}">
                  <a14:useLocalDpi xmlns:a14="http://schemas.microsoft.com/office/drawing/2010/main" val="0"/>
                </a:ext>
              </a:extLst>
            </a:blip>
            <a:srcRect b="14251"/>
            <a:stretch/>
          </p:blipFill>
          <p:spPr bwMode="auto">
            <a:xfrm>
              <a:off x="2743200" y="1433513"/>
              <a:ext cx="5867400" cy="504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1219200" y="152400"/>
            <a:ext cx="7924800" cy="1066800"/>
          </a:xfrm>
        </p:spPr>
        <p:txBody>
          <a:bodyPr/>
          <a:lstStyle/>
          <a:p>
            <a:r>
              <a:rPr lang="en-US" altLang="en-US" sz="3200" dirty="0">
                <a:ea typeface="ＭＳ Ｐゴシック" charset="-128"/>
              </a:rPr>
              <a:t>Reminders</a:t>
            </a:r>
            <a:r>
              <a:rPr lang="en-US" altLang="en-US" dirty="0">
                <a:ea typeface="ＭＳ Ｐゴシック" charset="-128"/>
              </a:rPr>
              <a:t> for Step 1</a:t>
            </a:r>
          </a:p>
        </p:txBody>
      </p:sp>
      <p:sp>
        <p:nvSpPr>
          <p:cNvPr id="22530" name="Content Placeholder 2"/>
          <p:cNvSpPr>
            <a:spLocks noGrp="1"/>
          </p:cNvSpPr>
          <p:nvPr>
            <p:ph idx="1"/>
          </p:nvPr>
        </p:nvSpPr>
        <p:spPr>
          <a:xfrm>
            <a:off x="533400" y="1600200"/>
            <a:ext cx="8077200" cy="3886200"/>
          </a:xfrm>
        </p:spPr>
        <p:txBody>
          <a:bodyPr/>
          <a:lstStyle/>
          <a:p>
            <a:pPr marL="287338" lvl="1" indent="-287338">
              <a:lnSpc>
                <a:spcPct val="120000"/>
              </a:lnSpc>
              <a:spcBef>
                <a:spcPts val="1200"/>
              </a:spcBef>
              <a:buClr>
                <a:srgbClr val="004080"/>
              </a:buClr>
            </a:pPr>
            <a:r>
              <a:rPr lang="en-US" altLang="en-US" sz="2200" dirty="0">
                <a:ea typeface="MS PGothic" charset="-128"/>
              </a:rPr>
              <a:t>Do not consult student work samples or other supporting materials (lesson plans, teacher goals, answer keys) at </a:t>
            </a:r>
            <a:r>
              <a:rPr lang="en-US" altLang="en-US" sz="2200" dirty="0" smtClean="0">
                <a:ea typeface="MS PGothic" charset="-128"/>
              </a:rPr>
              <a:t/>
            </a:r>
            <a:br>
              <a:rPr lang="en-US" altLang="en-US" sz="2200" dirty="0" smtClean="0">
                <a:ea typeface="MS PGothic" charset="-128"/>
              </a:rPr>
            </a:br>
            <a:r>
              <a:rPr lang="en-US" altLang="en-US" sz="2200" dirty="0" smtClean="0">
                <a:ea typeface="MS PGothic" charset="-128"/>
              </a:rPr>
              <a:t>this </a:t>
            </a:r>
            <a:r>
              <a:rPr lang="en-US" altLang="en-US" sz="2200" dirty="0">
                <a:ea typeface="MS PGothic" charset="-128"/>
              </a:rPr>
              <a:t>step.</a:t>
            </a:r>
          </a:p>
          <a:p>
            <a:pPr marL="287338" lvl="1" indent="-287338">
              <a:lnSpc>
                <a:spcPct val="120000"/>
              </a:lnSpc>
              <a:spcBef>
                <a:spcPts val="1200"/>
              </a:spcBef>
              <a:buClr>
                <a:srgbClr val="004080"/>
              </a:buClr>
            </a:pPr>
            <a:r>
              <a:rPr lang="en-US" altLang="en-US" sz="2200" dirty="0">
                <a:ea typeface="MS PGothic" charset="-128"/>
              </a:rPr>
              <a:t>Ask that the presenting teacher not volunteer what was taught and why, the goals of the lessons, how students </a:t>
            </a:r>
            <a:r>
              <a:rPr lang="en-US" altLang="en-US" sz="2200" dirty="0" smtClean="0">
                <a:ea typeface="MS PGothic" charset="-128"/>
              </a:rPr>
              <a:t/>
            </a:r>
            <a:br>
              <a:rPr lang="en-US" altLang="en-US" sz="2200" dirty="0" smtClean="0">
                <a:ea typeface="MS PGothic" charset="-128"/>
              </a:rPr>
            </a:br>
            <a:r>
              <a:rPr lang="en-US" altLang="en-US" sz="2200" dirty="0" smtClean="0">
                <a:ea typeface="MS PGothic" charset="-128"/>
              </a:rPr>
              <a:t>did</a:t>
            </a:r>
            <a:r>
              <a:rPr lang="en-US" altLang="en-US" sz="2200" dirty="0">
                <a:ea typeface="MS PGothic" charset="-128"/>
              </a:rPr>
              <a:t>, etc.</a:t>
            </a:r>
          </a:p>
          <a:p>
            <a:pPr marL="287338" lvl="1" indent="-287338">
              <a:lnSpc>
                <a:spcPct val="120000"/>
              </a:lnSpc>
              <a:spcBef>
                <a:spcPts val="1200"/>
              </a:spcBef>
              <a:buClr>
                <a:srgbClr val="004080"/>
              </a:buClr>
            </a:pPr>
            <a:r>
              <a:rPr lang="en-US" altLang="en-US" sz="2200" dirty="0">
                <a:ea typeface="MS PGothic" charset="-128"/>
              </a:rPr>
              <a:t>The presenting instructor should allow colleagues to determine the the assignment purpose(s</a:t>
            </a:r>
            <a:r>
              <a:rPr lang="en-US" altLang="en-US" sz="2200" dirty="0" smtClean="0">
                <a:ea typeface="MS PGothic" charset="-128"/>
              </a:rPr>
              <a:t>).</a:t>
            </a:r>
            <a:endParaRPr lang="en-US" altLang="en-US" sz="2200" dirty="0">
              <a:ea typeface="MS PGothic" charset="-128"/>
            </a:endParaRPr>
          </a:p>
        </p:txBody>
      </p:sp>
      <p:sp>
        <p:nvSpPr>
          <p:cNvPr id="4" name="TextBox 3" descr="10-15 minutes"/>
          <p:cNvSpPr txBox="1"/>
          <p:nvPr/>
        </p:nvSpPr>
        <p:spPr>
          <a:xfrm>
            <a:off x="6629400" y="5867400"/>
            <a:ext cx="1905000" cy="400050"/>
          </a:xfrm>
          <a:prstGeom prst="rect">
            <a:avLst/>
          </a:prstGeom>
          <a:solidFill>
            <a:srgbClr val="C0504D"/>
          </a:solidFill>
        </p:spPr>
        <p:txBody>
          <a:bodyPr>
            <a:spAutoFit/>
          </a:bodyPr>
          <a:lstStyle/>
          <a:p>
            <a:pPr algn="ctr">
              <a:spcAft>
                <a:spcPts val="600"/>
              </a:spcAft>
              <a:defRPr/>
            </a:pPr>
            <a:r>
              <a:rPr lang="en-US" sz="2000" b="0" dirty="0">
                <a:solidFill>
                  <a:schemeClr val="bg1"/>
                </a:solidFill>
                <a:latin typeface="+mn-lt"/>
                <a:ea typeface="MS PGothic" charset="0"/>
                <a:cs typeface="MS PGothic" charset="0"/>
              </a:rPr>
              <a:t>10-15 minutes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lnDef>
  </a:objectDefaults>
  <a:extraClrSchemeLst>
    <a:extraClrScheme>
      <a:clrScheme name="SAMPL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MPL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AMPL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MPL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MPL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MPL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AMPL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AMPLE 8">
        <a:dk1>
          <a:srgbClr val="000000"/>
        </a:dk1>
        <a:lt1>
          <a:srgbClr val="FFFFFF"/>
        </a:lt1>
        <a:dk2>
          <a:srgbClr val="000000"/>
        </a:dk2>
        <a:lt2>
          <a:srgbClr val="000092"/>
        </a:lt2>
        <a:accent1>
          <a:srgbClr val="800000"/>
        </a:accent1>
        <a:accent2>
          <a:srgbClr val="CC0000"/>
        </a:accent2>
        <a:accent3>
          <a:srgbClr val="FFFFFF"/>
        </a:accent3>
        <a:accent4>
          <a:srgbClr val="000000"/>
        </a:accent4>
        <a:accent5>
          <a:srgbClr val="C0AAAA"/>
        </a:accent5>
        <a:accent6>
          <a:srgbClr val="B90000"/>
        </a:accent6>
        <a:hlink>
          <a:srgbClr val="5943C7"/>
        </a:hlink>
        <a:folHlink>
          <a:srgbClr val="0000D4"/>
        </a:folHlink>
      </a:clrScheme>
      <a:clrMap bg1="lt1" tx1="dk1" bg2="lt2" tx2="dk2" accent1="accent1" accent2="accent2" accent3="accent3" accent4="accent4" accent5="accent5" accent6="accent6" hlink="hlink" folHlink="folHlink"/>
    </a:extraClrScheme>
    <a:extraClrScheme>
      <a:clrScheme name="SAMPLE 9">
        <a:dk1>
          <a:srgbClr val="000000"/>
        </a:dk1>
        <a:lt1>
          <a:srgbClr val="FFFFFF"/>
        </a:lt1>
        <a:dk2>
          <a:srgbClr val="FFFFFF"/>
        </a:dk2>
        <a:lt2>
          <a:srgbClr val="000000"/>
        </a:lt2>
        <a:accent1>
          <a:srgbClr val="CC3300"/>
        </a:accent1>
        <a:accent2>
          <a:srgbClr val="C89668"/>
        </a:accent2>
        <a:accent3>
          <a:srgbClr val="FFFFFF"/>
        </a:accent3>
        <a:accent4>
          <a:srgbClr val="000000"/>
        </a:accent4>
        <a:accent5>
          <a:srgbClr val="E2ADAA"/>
        </a:accent5>
        <a:accent6>
          <a:srgbClr val="B5875E"/>
        </a:accent6>
        <a:hlink>
          <a:srgbClr val="336699"/>
        </a:hlink>
        <a:folHlink>
          <a:srgbClr val="A46444"/>
        </a:folHlink>
      </a:clrScheme>
      <a:clrMap bg1="lt1" tx1="dk1" bg2="lt2" tx2="dk2" accent1="accent1" accent2="accent2" accent3="accent3" accent4="accent4" accent5="accent5" accent6="accent6" hlink="hlink" folHlink="folHlink"/>
    </a:extraClrScheme>
    <a:extraClrScheme>
      <a:clrScheme name="SAMPLE 10">
        <a:dk1>
          <a:srgbClr val="000000"/>
        </a:dk1>
        <a:lt1>
          <a:srgbClr val="FFFFFF"/>
        </a:lt1>
        <a:dk2>
          <a:srgbClr val="FFFFFF"/>
        </a:dk2>
        <a:lt2>
          <a:srgbClr val="000000"/>
        </a:lt2>
        <a:accent1>
          <a:srgbClr val="7DAAA9"/>
        </a:accent1>
        <a:accent2>
          <a:srgbClr val="CC3300"/>
        </a:accent2>
        <a:accent3>
          <a:srgbClr val="FFFFFF"/>
        </a:accent3>
        <a:accent4>
          <a:srgbClr val="000000"/>
        </a:accent4>
        <a:accent5>
          <a:srgbClr val="BFD2D1"/>
        </a:accent5>
        <a:accent6>
          <a:srgbClr val="B92D00"/>
        </a:accent6>
        <a:hlink>
          <a:srgbClr val="336699"/>
        </a:hlink>
        <a:folHlink>
          <a:srgbClr val="C8966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5734</TotalTime>
  <Pages>39</Pages>
  <Words>4394</Words>
  <Application>Microsoft Macintosh PowerPoint</Application>
  <PresentationFormat>Overhead</PresentationFormat>
  <Paragraphs>334</Paragraphs>
  <Slides>30</Slides>
  <Notes>30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Bradley Hand Bold</vt:lpstr>
      <vt:lpstr>Calibri</vt:lpstr>
      <vt:lpstr>Courier New</vt:lpstr>
      <vt:lpstr>Geneva</vt:lpstr>
      <vt:lpstr>MS PGothic</vt:lpstr>
      <vt:lpstr>ＭＳ Ｐゴシック</vt:lpstr>
      <vt:lpstr>Times</vt:lpstr>
      <vt:lpstr>Times New Roman</vt:lpstr>
      <vt:lpstr>Trebuchet MS</vt:lpstr>
      <vt:lpstr>Wingdings</vt:lpstr>
      <vt:lpstr>Arial</vt:lpstr>
      <vt:lpstr>SAMPLE</vt:lpstr>
      <vt:lpstr>Focusing on Assignments and  Student Work in Mathematics Advanced Unit 2  Produced Under U.S. Department of Education Contract No. ED-VAE-13-C-0066, With StandardsWork, Inc.   2016</vt:lpstr>
      <vt:lpstr>Why is it Important to Review Assignments?</vt:lpstr>
      <vt:lpstr>Purpose</vt:lpstr>
      <vt:lpstr>Feedback Checklist for Team Members</vt:lpstr>
      <vt:lpstr>Four-Step Student Work Protocol</vt:lpstr>
      <vt:lpstr>Reminders</vt:lpstr>
      <vt:lpstr>Step 1: Analyze the Purpose and Demands of the Assignment</vt:lpstr>
      <vt:lpstr>CCR SIA Student Work Protocol  for Mathematics</vt:lpstr>
      <vt:lpstr>Reminders for Step 1</vt:lpstr>
      <vt:lpstr>Step 2: Select the CCR Standards that Best Match the Assignment’s Demands </vt:lpstr>
      <vt:lpstr>Step 2: Alignment Descriptors</vt:lpstr>
      <vt:lpstr>Reminders for Step 2 </vt:lpstr>
      <vt:lpstr>Step 3: Analyze Student Work</vt:lpstr>
      <vt:lpstr>Examining Student Work Samples</vt:lpstr>
      <vt:lpstr>Reminders for Step 3</vt:lpstr>
      <vt:lpstr>Step 4: Redesign and Strengthen  the Assignment</vt:lpstr>
      <vt:lpstr>Reminders for Step 4</vt:lpstr>
      <vt:lpstr>Redesign Assignment #1</vt:lpstr>
      <vt:lpstr>Strengthen the Lesson</vt:lpstr>
      <vt:lpstr>Additional Practice</vt:lpstr>
      <vt:lpstr>Review the Four Steps of the  Student Work Protocol</vt:lpstr>
      <vt:lpstr>Redesign Assignment #2</vt:lpstr>
      <vt:lpstr>Group Sharing</vt:lpstr>
      <vt:lpstr>Feedback Checklist for  Team Members</vt:lpstr>
      <vt:lpstr>Guidelines for Implementing the Student Work Protocol in Adult Education Programs</vt:lpstr>
      <vt:lpstr>Determine the Full Schedule of Workgroups to Allow Staff to Plan</vt:lpstr>
      <vt:lpstr>Plan to Facilitate First Several Meetings of Each Workgroup</vt:lpstr>
      <vt:lpstr>Prepare for Workgroup Meetings</vt:lpstr>
      <vt:lpstr>Catalogue the Improved Assignment</vt:lpstr>
      <vt:lpstr>Final Discussion</vt:lpstr>
    </vt:vector>
  </TitlesOfParts>
  <Manager/>
  <Company/>
  <LinksUpToDate>false</LinksUpToDate>
  <SharedDoc>false</SharedDoc>
  <HyperlinkBase/>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AU2_Math Powerpoint</dc:title>
  <dc:subject>Math</dc:subject>
  <dc:creator>OCTAE</dc:creator>
  <cp:keywords>Math, Mathematics, OCTAE, College and Career Readiness</cp:keywords>
  <dc:description/>
  <cp:lastModifiedBy>Shane McElroy</cp:lastModifiedBy>
  <cp:revision>313</cp:revision>
  <cp:lastPrinted>2008-08-04T15:46:24Z</cp:lastPrinted>
  <dcterms:created xsi:type="dcterms:W3CDTF">2008-12-30T23:46:17Z</dcterms:created>
  <dcterms:modified xsi:type="dcterms:W3CDTF">2017-04-21T14:18:12Z</dcterms:modified>
  <cp:category/>
</cp:coreProperties>
</file>