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69"/>
  </p:notesMasterIdLst>
  <p:handoutMasterIdLst>
    <p:handoutMasterId r:id="rId70"/>
  </p:handoutMasterIdLst>
  <p:sldIdLst>
    <p:sldId id="333" r:id="rId2"/>
    <p:sldId id="483" r:id="rId3"/>
    <p:sldId id="484" r:id="rId4"/>
    <p:sldId id="386" r:id="rId5"/>
    <p:sldId id="387" r:id="rId6"/>
    <p:sldId id="388" r:id="rId7"/>
    <p:sldId id="472" r:id="rId8"/>
    <p:sldId id="391" r:id="rId9"/>
    <p:sldId id="392" r:id="rId10"/>
    <p:sldId id="488" r:id="rId11"/>
    <p:sldId id="395" r:id="rId12"/>
    <p:sldId id="462" r:id="rId13"/>
    <p:sldId id="473" r:id="rId14"/>
    <p:sldId id="397" r:id="rId15"/>
    <p:sldId id="398" r:id="rId16"/>
    <p:sldId id="400" r:id="rId17"/>
    <p:sldId id="463" r:id="rId18"/>
    <p:sldId id="401" r:id="rId19"/>
    <p:sldId id="474" r:id="rId20"/>
    <p:sldId id="475" r:id="rId21"/>
    <p:sldId id="405" r:id="rId22"/>
    <p:sldId id="406" r:id="rId23"/>
    <p:sldId id="407" r:id="rId24"/>
    <p:sldId id="408" r:id="rId25"/>
    <p:sldId id="409" r:id="rId26"/>
    <p:sldId id="411" r:id="rId27"/>
    <p:sldId id="465" r:id="rId28"/>
    <p:sldId id="479" r:id="rId29"/>
    <p:sldId id="413" r:id="rId30"/>
    <p:sldId id="414" r:id="rId31"/>
    <p:sldId id="416" r:id="rId32"/>
    <p:sldId id="466" r:id="rId33"/>
    <p:sldId id="417" r:id="rId34"/>
    <p:sldId id="476" r:id="rId35"/>
    <p:sldId id="477" r:id="rId36"/>
    <p:sldId id="421" r:id="rId37"/>
    <p:sldId id="422" r:id="rId38"/>
    <p:sldId id="424" r:id="rId39"/>
    <p:sldId id="467" r:id="rId40"/>
    <p:sldId id="425" r:id="rId41"/>
    <p:sldId id="478" r:id="rId42"/>
    <p:sldId id="427" r:id="rId43"/>
    <p:sldId id="468" r:id="rId44"/>
    <p:sldId id="431" r:id="rId45"/>
    <p:sldId id="485" r:id="rId46"/>
    <p:sldId id="434" r:id="rId47"/>
    <p:sldId id="436" r:id="rId48"/>
    <p:sldId id="482" r:id="rId49"/>
    <p:sldId id="438" r:id="rId50"/>
    <p:sldId id="440" r:id="rId51"/>
    <p:sldId id="441" r:id="rId52"/>
    <p:sldId id="442" r:id="rId53"/>
    <p:sldId id="443" r:id="rId54"/>
    <p:sldId id="445" r:id="rId55"/>
    <p:sldId id="446" r:id="rId56"/>
    <p:sldId id="447" r:id="rId57"/>
    <p:sldId id="448" r:id="rId58"/>
    <p:sldId id="450" r:id="rId59"/>
    <p:sldId id="451" r:id="rId60"/>
    <p:sldId id="452" r:id="rId61"/>
    <p:sldId id="453" r:id="rId62"/>
    <p:sldId id="486" r:id="rId63"/>
    <p:sldId id="470" r:id="rId64"/>
    <p:sldId id="459" r:id="rId65"/>
    <p:sldId id="460" r:id="rId66"/>
    <p:sldId id="454" r:id="rId67"/>
    <p:sldId id="457" r:id="rId68"/>
  </p:sldIdLst>
  <p:sldSz cx="9144000" cy="6858000" type="overhead"/>
  <p:notesSz cx="6997700" cy="9282113"/>
  <p:defaultTextStyle>
    <a:defPPr>
      <a:defRPr lang="en-US"/>
    </a:defPPr>
    <a:lvl1pPr algn="l" rtl="0" eaLnBrk="0" fontAlgn="base" hangingPunct="0">
      <a:spcBef>
        <a:spcPct val="0"/>
      </a:spcBef>
      <a:spcAft>
        <a:spcPct val="0"/>
      </a:spcAft>
      <a:defRPr sz="2200" b="1" kern="1200">
        <a:solidFill>
          <a:schemeClr val="tx1"/>
        </a:solidFill>
        <a:latin typeface="Times New Roman" charset="0"/>
        <a:ea typeface="MS PGothic" charset="-128"/>
        <a:cs typeface="+mn-cs"/>
      </a:defRPr>
    </a:lvl1pPr>
    <a:lvl2pPr marL="457200" algn="l" rtl="0" eaLnBrk="0" fontAlgn="base" hangingPunct="0">
      <a:spcBef>
        <a:spcPct val="0"/>
      </a:spcBef>
      <a:spcAft>
        <a:spcPct val="0"/>
      </a:spcAft>
      <a:defRPr sz="2200" b="1" kern="1200">
        <a:solidFill>
          <a:schemeClr val="tx1"/>
        </a:solidFill>
        <a:latin typeface="Times New Roman" charset="0"/>
        <a:ea typeface="MS PGothic" charset="-128"/>
        <a:cs typeface="+mn-cs"/>
      </a:defRPr>
    </a:lvl2pPr>
    <a:lvl3pPr marL="914400" algn="l" rtl="0" eaLnBrk="0" fontAlgn="base" hangingPunct="0">
      <a:spcBef>
        <a:spcPct val="0"/>
      </a:spcBef>
      <a:spcAft>
        <a:spcPct val="0"/>
      </a:spcAft>
      <a:defRPr sz="2200" b="1" kern="1200">
        <a:solidFill>
          <a:schemeClr val="tx1"/>
        </a:solidFill>
        <a:latin typeface="Times New Roman" charset="0"/>
        <a:ea typeface="MS PGothic" charset="-128"/>
        <a:cs typeface="+mn-cs"/>
      </a:defRPr>
    </a:lvl3pPr>
    <a:lvl4pPr marL="1371600" algn="l" rtl="0" eaLnBrk="0" fontAlgn="base" hangingPunct="0">
      <a:spcBef>
        <a:spcPct val="0"/>
      </a:spcBef>
      <a:spcAft>
        <a:spcPct val="0"/>
      </a:spcAft>
      <a:defRPr sz="2200" b="1" kern="1200">
        <a:solidFill>
          <a:schemeClr val="tx1"/>
        </a:solidFill>
        <a:latin typeface="Times New Roman" charset="0"/>
        <a:ea typeface="MS PGothic" charset="-128"/>
        <a:cs typeface="+mn-cs"/>
      </a:defRPr>
    </a:lvl4pPr>
    <a:lvl5pPr marL="1828800" algn="l" rtl="0" eaLnBrk="0" fontAlgn="base" hangingPunct="0">
      <a:spcBef>
        <a:spcPct val="0"/>
      </a:spcBef>
      <a:spcAft>
        <a:spcPct val="0"/>
      </a:spcAft>
      <a:defRPr sz="2200" b="1" kern="1200">
        <a:solidFill>
          <a:schemeClr val="tx1"/>
        </a:solidFill>
        <a:latin typeface="Times New Roman" charset="0"/>
        <a:ea typeface="MS PGothic" charset="-128"/>
        <a:cs typeface="+mn-cs"/>
      </a:defRPr>
    </a:lvl5pPr>
    <a:lvl6pPr marL="2286000" algn="l" defTabSz="914400" rtl="0" eaLnBrk="1" latinLnBrk="0" hangingPunct="1">
      <a:defRPr sz="2200" b="1" kern="1200">
        <a:solidFill>
          <a:schemeClr val="tx1"/>
        </a:solidFill>
        <a:latin typeface="Times New Roman" charset="0"/>
        <a:ea typeface="MS PGothic" charset="-128"/>
        <a:cs typeface="+mn-cs"/>
      </a:defRPr>
    </a:lvl6pPr>
    <a:lvl7pPr marL="2743200" algn="l" defTabSz="914400" rtl="0" eaLnBrk="1" latinLnBrk="0" hangingPunct="1">
      <a:defRPr sz="2200" b="1" kern="1200">
        <a:solidFill>
          <a:schemeClr val="tx1"/>
        </a:solidFill>
        <a:latin typeface="Times New Roman" charset="0"/>
        <a:ea typeface="MS PGothic" charset="-128"/>
        <a:cs typeface="+mn-cs"/>
      </a:defRPr>
    </a:lvl7pPr>
    <a:lvl8pPr marL="3200400" algn="l" defTabSz="914400" rtl="0" eaLnBrk="1" latinLnBrk="0" hangingPunct="1">
      <a:defRPr sz="2200" b="1" kern="1200">
        <a:solidFill>
          <a:schemeClr val="tx1"/>
        </a:solidFill>
        <a:latin typeface="Times New Roman" charset="0"/>
        <a:ea typeface="MS PGothic" charset="-128"/>
        <a:cs typeface="+mn-cs"/>
      </a:defRPr>
    </a:lvl8pPr>
    <a:lvl9pPr marL="3657600" algn="l" defTabSz="914400" rtl="0" eaLnBrk="1" latinLnBrk="0" hangingPunct="1">
      <a:defRPr sz="2200" b="1" kern="1200">
        <a:solidFill>
          <a:schemeClr val="tx1"/>
        </a:solidFill>
        <a:latin typeface="Times New Roman" charset="0"/>
        <a:ea typeface="MS PGothic"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23">
          <p15:clr>
            <a:srgbClr val="A4A3A4"/>
          </p15:clr>
        </p15:guide>
        <p15:guide id="2" pos="22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Pimentel"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4080"/>
    <a:srgbClr val="1F497D"/>
    <a:srgbClr val="0000FF"/>
    <a:srgbClr val="C1272D"/>
    <a:srgbClr val="B0242B"/>
    <a:srgbClr val="CCFF99"/>
    <a:srgbClr val="99FF66"/>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9" autoAdjust="0"/>
    <p:restoredTop sz="86451" autoAdjust="0"/>
  </p:normalViewPr>
  <p:slideViewPr>
    <p:cSldViewPr>
      <p:cViewPr>
        <p:scale>
          <a:sx n="144" d="100"/>
          <a:sy n="144" d="100"/>
        </p:scale>
        <p:origin x="1992" y="328"/>
      </p:cViewPr>
      <p:guideLst>
        <p:guide orient="horz" pos="672"/>
        <p:guide orient="horz" pos="1872"/>
        <p:guide pos="624"/>
        <p:guide pos="5568"/>
        <p:guide pos="864"/>
      </p:guideLst>
    </p:cSldViewPr>
  </p:slideViewPr>
  <p:outlineViewPr>
    <p:cViewPr>
      <p:scale>
        <a:sx n="33" d="100"/>
        <a:sy n="33" d="100"/>
      </p:scale>
      <p:origin x="0" y="-38536"/>
    </p:cViewPr>
  </p:outlineViewPr>
  <p:notesTextViewPr>
    <p:cViewPr>
      <p:scale>
        <a:sx n="100" d="100"/>
        <a:sy n="100" d="100"/>
      </p:scale>
      <p:origin x="0" y="0"/>
    </p:cViewPr>
  </p:notesTextViewPr>
  <p:sorterViewPr>
    <p:cViewPr>
      <p:scale>
        <a:sx n="145" d="100"/>
        <a:sy n="145" d="100"/>
      </p:scale>
      <p:origin x="0" y="27352"/>
    </p:cViewPr>
  </p:sorterViewPr>
  <p:notesViewPr>
    <p:cSldViewPr>
      <p:cViewPr>
        <p:scale>
          <a:sx n="130" d="100"/>
          <a:sy n="130" d="100"/>
        </p:scale>
        <p:origin x="6512" y="200"/>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handoutMaster" Target="handoutMasters/handoutMaster1.xml"/><Relationship Id="rId71" Type="http://schemas.openxmlformats.org/officeDocument/2006/relationships/commentAuthors" Target="commentAuthors.xml"/><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146425" y="8842375"/>
            <a:ext cx="703263"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38" tIns="45219" rIns="90438" bIns="45219">
            <a:spAutoFit/>
          </a:bodyPr>
          <a:lstStyle>
            <a:lvl1pPr defTabSz="892175">
              <a:defRPr sz="2200" b="1">
                <a:solidFill>
                  <a:schemeClr val="tx1"/>
                </a:solidFill>
                <a:latin typeface="Times New Roman" charset="0"/>
                <a:ea typeface="MS PGothic" charset="-128"/>
              </a:defRPr>
            </a:lvl1pPr>
            <a:lvl2pPr marL="742950" indent="-285750" defTabSz="892175">
              <a:defRPr sz="2200" b="1">
                <a:solidFill>
                  <a:schemeClr val="tx1"/>
                </a:solidFill>
                <a:latin typeface="Times New Roman" charset="0"/>
                <a:ea typeface="MS PGothic" charset="-128"/>
              </a:defRPr>
            </a:lvl2pPr>
            <a:lvl3pPr marL="1143000" indent="-228600" defTabSz="892175">
              <a:defRPr sz="2200" b="1">
                <a:solidFill>
                  <a:schemeClr val="tx1"/>
                </a:solidFill>
                <a:latin typeface="Times New Roman" charset="0"/>
                <a:ea typeface="MS PGothic" charset="-128"/>
              </a:defRPr>
            </a:lvl3pPr>
            <a:lvl4pPr marL="1600200" indent="-228600" defTabSz="892175">
              <a:defRPr sz="2200" b="1">
                <a:solidFill>
                  <a:schemeClr val="tx1"/>
                </a:solidFill>
                <a:latin typeface="Times New Roman" charset="0"/>
                <a:ea typeface="MS PGothic" charset="-128"/>
              </a:defRPr>
            </a:lvl4pPr>
            <a:lvl5pPr marL="2057400" indent="-228600" defTabSz="892175">
              <a:defRPr sz="2200" b="1">
                <a:solidFill>
                  <a:schemeClr val="tx1"/>
                </a:solidFill>
                <a:latin typeface="Times New Roman" charset="0"/>
                <a:ea typeface="MS PGothic" charset="-128"/>
              </a:defRPr>
            </a:lvl5pPr>
            <a:lvl6pPr marL="2514600" indent="-228600" defTabSz="892175" eaLnBrk="0" fontAlgn="base" hangingPunct="0">
              <a:spcBef>
                <a:spcPct val="0"/>
              </a:spcBef>
              <a:spcAft>
                <a:spcPct val="0"/>
              </a:spcAft>
              <a:defRPr sz="2200" b="1">
                <a:solidFill>
                  <a:schemeClr val="tx1"/>
                </a:solidFill>
                <a:latin typeface="Times New Roman" charset="0"/>
                <a:ea typeface="MS PGothic" charset="-128"/>
              </a:defRPr>
            </a:lvl6pPr>
            <a:lvl7pPr marL="2971800" indent="-228600" defTabSz="892175" eaLnBrk="0" fontAlgn="base" hangingPunct="0">
              <a:spcBef>
                <a:spcPct val="0"/>
              </a:spcBef>
              <a:spcAft>
                <a:spcPct val="0"/>
              </a:spcAft>
              <a:defRPr sz="2200" b="1">
                <a:solidFill>
                  <a:schemeClr val="tx1"/>
                </a:solidFill>
                <a:latin typeface="Times New Roman" charset="0"/>
                <a:ea typeface="MS PGothic" charset="-128"/>
              </a:defRPr>
            </a:lvl7pPr>
            <a:lvl8pPr marL="3429000" indent="-228600" defTabSz="892175" eaLnBrk="0" fontAlgn="base" hangingPunct="0">
              <a:spcBef>
                <a:spcPct val="0"/>
              </a:spcBef>
              <a:spcAft>
                <a:spcPct val="0"/>
              </a:spcAft>
              <a:defRPr sz="2200" b="1">
                <a:solidFill>
                  <a:schemeClr val="tx1"/>
                </a:solidFill>
                <a:latin typeface="Times New Roman" charset="0"/>
                <a:ea typeface="MS PGothic" charset="-128"/>
              </a:defRPr>
            </a:lvl8pPr>
            <a:lvl9pPr marL="3886200" indent="-228600" defTabSz="892175" eaLnBrk="0" fontAlgn="base" hangingPunct="0">
              <a:spcBef>
                <a:spcPct val="0"/>
              </a:spcBef>
              <a:spcAft>
                <a:spcPct val="0"/>
              </a:spcAft>
              <a:defRPr sz="2200" b="1">
                <a:solidFill>
                  <a:schemeClr val="tx1"/>
                </a:solidFill>
                <a:latin typeface="Times New Roman" charset="0"/>
                <a:ea typeface="MS PGothic" charset="-128"/>
              </a:defRPr>
            </a:lvl9pPr>
          </a:lstStyle>
          <a:p>
            <a:pPr algn="ctr">
              <a:lnSpc>
                <a:spcPct val="90000"/>
              </a:lnSpc>
            </a:pPr>
            <a:r>
              <a:rPr lang="en-US" altLang="en-US" sz="1200" b="0"/>
              <a:t>Page </a:t>
            </a:r>
            <a:fld id="{7728994D-2B9D-5B40-B750-252E8EFFA61C}" type="slidenum">
              <a:rPr lang="en-US" altLang="en-US" sz="1200" b="0"/>
              <a:pPr algn="ctr">
                <a:lnSpc>
                  <a:spcPct val="90000"/>
                </a:lnSpc>
              </a:pPr>
              <a:t>‹#›</a:t>
            </a:fld>
            <a:endParaRPr lang="en-US" altLang="en-US" sz="1200" b="0"/>
          </a:p>
        </p:txBody>
      </p:sp>
    </p:spTree>
    <p:extLst>
      <p:ext uri="{BB962C8B-B14F-4D97-AF65-F5344CB8AC3E}">
        <p14:creationId xmlns:p14="http://schemas.microsoft.com/office/powerpoint/2010/main" val="6862292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3450" y="4408488"/>
            <a:ext cx="5130800" cy="4176712"/>
          </a:xfrm>
          <a:prstGeom prst="rect">
            <a:avLst/>
          </a:prstGeom>
          <a:noFill/>
          <a:ln w="12700">
            <a:noFill/>
            <a:miter lim="800000"/>
            <a:headEnd/>
            <a:tailEnd/>
          </a:ln>
          <a:effectLst/>
        </p:spPr>
        <p:txBody>
          <a:bodyPr vert="horz" wrap="square" lIns="95282" tIns="46833" rIns="95282" bIns="46833"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3" name="Rectangle 3"/>
          <p:cNvSpPr>
            <a:spLocks noChangeArrowheads="1"/>
          </p:cNvSpPr>
          <p:nvPr/>
        </p:nvSpPr>
        <p:spPr bwMode="auto">
          <a:xfrm>
            <a:off x="3148460" y="8842375"/>
            <a:ext cx="699194" cy="257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38" tIns="45219" rIns="90438" bIns="45219">
            <a:spAutoFit/>
          </a:bodyPr>
          <a:lstStyle>
            <a:lvl1pPr defTabSz="892175">
              <a:defRPr sz="2200" b="1">
                <a:solidFill>
                  <a:schemeClr val="tx1"/>
                </a:solidFill>
                <a:latin typeface="Times New Roman" charset="0"/>
                <a:ea typeface="MS PGothic" charset="-128"/>
              </a:defRPr>
            </a:lvl1pPr>
            <a:lvl2pPr marL="742950" indent="-285750" defTabSz="892175">
              <a:defRPr sz="2200" b="1">
                <a:solidFill>
                  <a:schemeClr val="tx1"/>
                </a:solidFill>
                <a:latin typeface="Times New Roman" charset="0"/>
                <a:ea typeface="MS PGothic" charset="-128"/>
              </a:defRPr>
            </a:lvl2pPr>
            <a:lvl3pPr marL="1143000" indent="-228600" defTabSz="892175">
              <a:defRPr sz="2200" b="1">
                <a:solidFill>
                  <a:schemeClr val="tx1"/>
                </a:solidFill>
                <a:latin typeface="Times New Roman" charset="0"/>
                <a:ea typeface="MS PGothic" charset="-128"/>
              </a:defRPr>
            </a:lvl3pPr>
            <a:lvl4pPr marL="1600200" indent="-228600" defTabSz="892175">
              <a:defRPr sz="2200" b="1">
                <a:solidFill>
                  <a:schemeClr val="tx1"/>
                </a:solidFill>
                <a:latin typeface="Times New Roman" charset="0"/>
                <a:ea typeface="MS PGothic" charset="-128"/>
              </a:defRPr>
            </a:lvl4pPr>
            <a:lvl5pPr marL="2057400" indent="-228600" defTabSz="892175">
              <a:defRPr sz="2200" b="1">
                <a:solidFill>
                  <a:schemeClr val="tx1"/>
                </a:solidFill>
                <a:latin typeface="Times New Roman" charset="0"/>
                <a:ea typeface="MS PGothic" charset="-128"/>
              </a:defRPr>
            </a:lvl5pPr>
            <a:lvl6pPr marL="2514600" indent="-228600" defTabSz="892175" eaLnBrk="0" fontAlgn="base" hangingPunct="0">
              <a:spcBef>
                <a:spcPct val="0"/>
              </a:spcBef>
              <a:spcAft>
                <a:spcPct val="0"/>
              </a:spcAft>
              <a:defRPr sz="2200" b="1">
                <a:solidFill>
                  <a:schemeClr val="tx1"/>
                </a:solidFill>
                <a:latin typeface="Times New Roman" charset="0"/>
                <a:ea typeface="MS PGothic" charset="-128"/>
              </a:defRPr>
            </a:lvl6pPr>
            <a:lvl7pPr marL="2971800" indent="-228600" defTabSz="892175" eaLnBrk="0" fontAlgn="base" hangingPunct="0">
              <a:spcBef>
                <a:spcPct val="0"/>
              </a:spcBef>
              <a:spcAft>
                <a:spcPct val="0"/>
              </a:spcAft>
              <a:defRPr sz="2200" b="1">
                <a:solidFill>
                  <a:schemeClr val="tx1"/>
                </a:solidFill>
                <a:latin typeface="Times New Roman" charset="0"/>
                <a:ea typeface="MS PGothic" charset="-128"/>
              </a:defRPr>
            </a:lvl7pPr>
            <a:lvl8pPr marL="3429000" indent="-228600" defTabSz="892175" eaLnBrk="0" fontAlgn="base" hangingPunct="0">
              <a:spcBef>
                <a:spcPct val="0"/>
              </a:spcBef>
              <a:spcAft>
                <a:spcPct val="0"/>
              </a:spcAft>
              <a:defRPr sz="2200" b="1">
                <a:solidFill>
                  <a:schemeClr val="tx1"/>
                </a:solidFill>
                <a:latin typeface="Times New Roman" charset="0"/>
                <a:ea typeface="MS PGothic" charset="-128"/>
              </a:defRPr>
            </a:lvl8pPr>
            <a:lvl9pPr marL="3886200" indent="-228600" defTabSz="892175" eaLnBrk="0" fontAlgn="base" hangingPunct="0">
              <a:spcBef>
                <a:spcPct val="0"/>
              </a:spcBef>
              <a:spcAft>
                <a:spcPct val="0"/>
              </a:spcAft>
              <a:defRPr sz="2200" b="1">
                <a:solidFill>
                  <a:schemeClr val="tx1"/>
                </a:solidFill>
                <a:latin typeface="Times New Roman" charset="0"/>
                <a:ea typeface="MS PGothic" charset="-128"/>
              </a:defRPr>
            </a:lvl9pPr>
          </a:lstStyle>
          <a:p>
            <a:pPr algn="ctr">
              <a:lnSpc>
                <a:spcPct val="90000"/>
              </a:lnSpc>
            </a:pPr>
            <a:r>
              <a:rPr lang="en-US" altLang="en-US" sz="1200" b="0">
                <a:latin typeface="+mn-lt"/>
              </a:rPr>
              <a:t>Page </a:t>
            </a:r>
            <a:fld id="{E2B8A066-C7B0-274D-9194-D687DF4CFC69}" type="slidenum">
              <a:rPr lang="en-US" altLang="en-US" sz="1200" b="0">
                <a:latin typeface="+mn-lt"/>
              </a:rPr>
              <a:pPr algn="ctr">
                <a:lnSpc>
                  <a:spcPct val="90000"/>
                </a:lnSpc>
              </a:pPr>
              <a:t>‹#›</a:t>
            </a:fld>
            <a:endParaRPr lang="en-US" altLang="en-US" sz="1200" b="0" dirty="0">
              <a:latin typeface="+mn-lt"/>
            </a:endParaRPr>
          </a:p>
        </p:txBody>
      </p:sp>
      <p:sp>
        <p:nvSpPr>
          <p:cNvPr id="5124" name="Rectangle 4"/>
          <p:cNvSpPr>
            <a:spLocks noGrp="1" noRot="1" noChangeAspect="1" noChangeArrowheads="1" noTextEdit="1"/>
          </p:cNvSpPr>
          <p:nvPr>
            <p:ph type="sldImg" idx="2"/>
          </p:nvPr>
        </p:nvSpPr>
        <p:spPr bwMode="auto">
          <a:xfrm>
            <a:off x="1182688" y="700088"/>
            <a:ext cx="4632325" cy="3473450"/>
          </a:xfrm>
          <a:prstGeom prst="rect">
            <a:avLst/>
          </a:prstGeom>
          <a:noFill/>
          <a:ln w="12700">
            <a:solidFill>
              <a:schemeClr val="tx1"/>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43228161"/>
      </p:ext>
    </p:extLst>
  </p:cSld>
  <p:clrMap bg1="lt1" tx1="dk1" bg2="lt2" tx2="dk2" accent1="accent1" accent2="accent2" accent3="accent3" accent4="accent4" accent5="accent5" accent6="accent6" hlink="hlink" folHlink="folHlink"/>
  <p:hf hdr="0" ftr="0" dt="0"/>
  <p:notesStyle>
    <a:lvl1pPr algn="l" defTabSz="923925" rtl="0" eaLnBrk="0" fontAlgn="base" hangingPunct="0">
      <a:lnSpc>
        <a:spcPct val="90000"/>
      </a:lnSpc>
      <a:spcBef>
        <a:spcPct val="40000"/>
      </a:spcBef>
      <a:spcAft>
        <a:spcPct val="0"/>
      </a:spcAft>
      <a:defRPr sz="1200" kern="1200">
        <a:solidFill>
          <a:schemeClr val="tx1"/>
        </a:solidFill>
        <a:latin typeface="+mn-lt"/>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mn-lt"/>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mn-lt"/>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mn-lt"/>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readingmaturity.com/"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 Id="rId3" Type="http://schemas.openxmlformats.org/officeDocument/2006/relationships/hyperlink" Target="http://www.readingmaturity.com/rmm-web/#/"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
        <p:nvSpPr>
          <p:cNvPr id="7170" name="Rectangle 3"/>
          <p:cNvSpPr>
            <a:spLocks noGrp="1" noChangeArrowheads="1"/>
          </p:cNvSpPr>
          <p:nvPr>
            <p:ph type="body" idx="1"/>
          </p:nvPr>
        </p:nvSpPr>
        <p:spPr>
          <a:noFill/>
          <a:ln w="9525"/>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mn-lt"/>
              <a:ea typeface="MS PGothic" charset="-128"/>
            </a:endParaRPr>
          </a:p>
        </p:txBody>
      </p:sp>
    </p:spTree>
    <p:extLst>
      <p:ext uri="{BB962C8B-B14F-4D97-AF65-F5344CB8AC3E}">
        <p14:creationId xmlns:p14="http://schemas.microsoft.com/office/powerpoint/2010/main" val="1467669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Calibri" charset="0"/>
                <a:ea typeface="MS PGothic" charset="0"/>
              </a:rPr>
              <a:t>Big Idea: </a:t>
            </a:r>
            <a:r>
              <a:rPr lang="en-US" dirty="0">
                <a:latin typeface="Calibri" charset="0"/>
                <a:ea typeface="MS PGothic" charset="0"/>
              </a:rPr>
              <a:t>Introduce quantitative measures. Run a text through: </a:t>
            </a:r>
            <a:r>
              <a:rPr lang="en-US" u="sng" dirty="0">
                <a:latin typeface="Calibri" charset="0"/>
                <a:ea typeface="MS PGothic" charset="0"/>
                <a:hlinkClick r:id="rId3"/>
              </a:rPr>
              <a:t>http://www.readingmaturity.com/</a:t>
            </a:r>
            <a:endParaRPr lang="en-US" dirty="0">
              <a:latin typeface="Calibri" charset="0"/>
              <a:ea typeface="MS PGothic" charset="0"/>
            </a:endParaRPr>
          </a:p>
          <a:p>
            <a:pPr>
              <a:defRPr/>
            </a:pPr>
            <a:endParaRPr lang="en-US" b="1" dirty="0">
              <a:latin typeface="Calibri" charset="0"/>
              <a:ea typeface="MS PGothic" charset="0"/>
            </a:endParaRPr>
          </a:p>
          <a:p>
            <a:pPr>
              <a:defRPr/>
            </a:pPr>
            <a:r>
              <a:rPr lang="en-US" b="1" dirty="0">
                <a:latin typeface="Calibri" charset="0"/>
                <a:ea typeface="MS PGothic" charset="0"/>
              </a:rPr>
              <a:t>Facilitator Talking Points:</a:t>
            </a:r>
            <a:endParaRPr lang="en-US" dirty="0">
              <a:latin typeface="Calibri" charset="0"/>
              <a:ea typeface="MS PGothic" charset="0"/>
            </a:endParaRPr>
          </a:p>
          <a:p>
            <a:pPr marL="171450" indent="-171450">
              <a:buFont typeface="Arial"/>
              <a:buChar char="•"/>
              <a:defRPr/>
            </a:pPr>
            <a:r>
              <a:rPr lang="en-US" dirty="0">
                <a:latin typeface="Calibri" charset="0"/>
                <a:ea typeface="MS PGothic" charset="0"/>
              </a:rPr>
              <a:t>Access to Quantitative Analysis Tools offers directions on how to run a text through a computer program to determine text complexity.</a:t>
            </a:r>
          </a:p>
          <a:p>
            <a:pPr marL="171450" indent="-171450">
              <a:buFont typeface="Arial"/>
              <a:buChar char="•"/>
              <a:defRPr/>
            </a:pPr>
            <a:r>
              <a:rPr lang="en-US" dirty="0" smtClean="0">
                <a:latin typeface="Calibri" charset="0"/>
                <a:ea typeface="MS PGothic" charset="0"/>
              </a:rPr>
              <a:t>Different </a:t>
            </a:r>
            <a:r>
              <a:rPr lang="en-US" dirty="0">
                <a:latin typeface="Calibri" charset="0"/>
                <a:ea typeface="MS PGothic" charset="0"/>
              </a:rPr>
              <a:t>publishers use different tools to measure text complexity. </a:t>
            </a:r>
            <a:r>
              <a:rPr lang="en-US" dirty="0" smtClean="0">
                <a:latin typeface="Calibri" charset="0"/>
                <a:ea typeface="MS PGothic" charset="0"/>
              </a:rPr>
              <a:t>The Quantitative </a:t>
            </a:r>
            <a:r>
              <a:rPr lang="en-US" dirty="0">
                <a:latin typeface="Calibri" charset="0"/>
                <a:ea typeface="MS PGothic" charset="0"/>
              </a:rPr>
              <a:t>Analysis Chart for Determining Text Complexity </a:t>
            </a:r>
            <a:r>
              <a:rPr lang="en-US" dirty="0" smtClean="0">
                <a:latin typeface="Calibri" charset="0"/>
                <a:ea typeface="MS PGothic" charset="0"/>
              </a:rPr>
              <a:t>features several available </a:t>
            </a:r>
            <a:r>
              <a:rPr lang="en-US" dirty="0">
                <a:latin typeface="Calibri" charset="0"/>
                <a:ea typeface="MS PGothic" charset="0"/>
              </a:rPr>
              <a:t>tools that </a:t>
            </a:r>
            <a:r>
              <a:rPr lang="en-US" dirty="0" smtClean="0">
                <a:latin typeface="Calibri" charset="0"/>
                <a:ea typeface="MS PGothic" charset="0"/>
              </a:rPr>
              <a:t>are </a:t>
            </a:r>
            <a:r>
              <a:rPr lang="en-US" dirty="0">
                <a:latin typeface="Calibri" charset="0"/>
                <a:ea typeface="MS PGothic" charset="0"/>
              </a:rPr>
              <a:t>valid measures of </a:t>
            </a:r>
            <a:r>
              <a:rPr lang="en-US" dirty="0" smtClean="0">
                <a:latin typeface="Calibri" charset="0"/>
                <a:ea typeface="MS PGothic" charset="0"/>
              </a:rPr>
              <a:t>texts</a:t>
            </a:r>
            <a:r>
              <a:rPr lang="en-US" dirty="0">
                <a:latin typeface="Calibri" charset="0"/>
                <a:ea typeface="MS PGothic" charset="0"/>
              </a:rPr>
              <a:t> </a:t>
            </a:r>
            <a:r>
              <a:rPr lang="en-US" dirty="0" smtClean="0">
                <a:latin typeface="Calibri" charset="0"/>
                <a:ea typeface="MS PGothic" charset="0"/>
              </a:rPr>
              <a:t>and gives the ranges associated with CCR Levels of Learning.</a:t>
            </a:r>
            <a:endParaRPr lang="en-US" dirty="0">
              <a:latin typeface="Calibri" charset="0"/>
              <a:ea typeface="MS PGothic" charset="0"/>
            </a:endParaRPr>
          </a:p>
          <a:p>
            <a:pPr>
              <a:defRPr/>
            </a:pPr>
            <a:endParaRPr lang="en-US" b="1" dirty="0">
              <a:latin typeface="Calibri" charset="0"/>
              <a:ea typeface="MS PGothic" charset="0"/>
            </a:endParaRPr>
          </a:p>
          <a:p>
            <a:pPr>
              <a:defRPr/>
            </a:pPr>
            <a:r>
              <a:rPr lang="en-US" b="1" dirty="0">
                <a:latin typeface="Calibri" charset="0"/>
                <a:ea typeface="MS PGothic" charset="0"/>
              </a:rPr>
              <a:t>Facilitator Notes:</a:t>
            </a:r>
            <a:endParaRPr lang="en-US" dirty="0">
              <a:latin typeface="Calibri" charset="0"/>
              <a:ea typeface="MS PGothic" charset="0"/>
            </a:endParaRPr>
          </a:p>
          <a:p>
            <a:pPr marL="171450" indent="-171450">
              <a:buFont typeface="Arial"/>
              <a:buChar char="•"/>
              <a:defRPr/>
            </a:pPr>
            <a:r>
              <a:rPr lang="en-US" dirty="0">
                <a:latin typeface="Calibri" charset="0"/>
                <a:ea typeface="MS PGothic" charset="0"/>
              </a:rPr>
              <a:t>Explain how to use the text complexity support tools.</a:t>
            </a:r>
          </a:p>
          <a:p>
            <a:pPr marL="171450" indent="-171450">
              <a:buFont typeface="Arial"/>
              <a:buChar char="•"/>
              <a:defRPr/>
            </a:pPr>
            <a:r>
              <a:rPr lang="en-US" dirty="0">
                <a:latin typeface="Calibri" charset="0"/>
                <a:ea typeface="MS PGothic" charset="0"/>
              </a:rPr>
              <a:t>Run a preselected text from the resource (and typed in Word) through Reading Maturity or another measure unless the resource has already provided a quantitative measure. </a:t>
            </a:r>
          </a:p>
          <a:p>
            <a:pPr marL="171450" indent="-171450">
              <a:buFont typeface="Arial"/>
              <a:buChar char="•"/>
              <a:defRPr/>
            </a:pPr>
            <a:r>
              <a:rPr lang="en-US" dirty="0">
                <a:latin typeface="Calibri" charset="0"/>
                <a:ea typeface="MS PGothic" charset="0"/>
              </a:rPr>
              <a:t>Alternatively, do this review prior to the training and tell participants in what level, according to this chart, this text belongs. </a:t>
            </a:r>
          </a:p>
          <a:p>
            <a:pPr marL="171450" indent="-171450">
              <a:buFont typeface="Arial"/>
              <a:buChar char="•"/>
              <a:defRPr/>
            </a:pPr>
            <a:r>
              <a:rPr lang="en-US" dirty="0">
                <a:latin typeface="Calibri" charset="0"/>
                <a:ea typeface="MS PGothic" charset="0"/>
              </a:rPr>
              <a:t>Clicking the hyperlink “access” will take you to the Reading Maturity Website to demonstrate.</a:t>
            </a:r>
          </a:p>
          <a:p>
            <a:pPr>
              <a:defRPr/>
            </a:pPr>
            <a:endParaRPr lang="en-US" dirty="0">
              <a:latin typeface="Calibri" charset="0"/>
              <a:ea typeface="MS PGothic" charset="0"/>
            </a:endParaRPr>
          </a:p>
          <a:p>
            <a:endParaRPr lang="en-US" dirty="0"/>
          </a:p>
          <a:p>
            <a:endParaRPr lang="en-US" dirty="0"/>
          </a:p>
        </p:txBody>
      </p:sp>
    </p:spTree>
    <p:extLst>
      <p:ext uri="{BB962C8B-B14F-4D97-AF65-F5344CB8AC3E}">
        <p14:creationId xmlns:p14="http://schemas.microsoft.com/office/powerpoint/2010/main" val="3069938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solidFill>
            <a:srgbClr val="FFFFFF"/>
          </a:solidFill>
          <a:ln/>
        </p:spPr>
      </p:sp>
      <p:sp>
        <p:nvSpPr>
          <p:cNvPr id="30722" name="Rectangle 3"/>
          <p:cNvSpPr>
            <a:spLocks noGrp="1" noChangeArrowheads="1"/>
          </p:cNvSpPr>
          <p:nvPr>
            <p:ph type="body" idx="1"/>
          </p:nvPr>
        </p:nvSpPr>
        <p:spPr>
          <a:solidFill>
            <a:srgbClr val="FFFFFF"/>
          </a:solidFill>
          <a:ln>
            <a:noFill/>
          </a:ln>
        </p:spPr>
        <p:txBody>
          <a:bodyPr/>
          <a:lstStyle/>
          <a:p>
            <a:pPr>
              <a:defRPr/>
            </a:pPr>
            <a:r>
              <a:rPr lang="en-US" b="1" dirty="0">
                <a:latin typeface="Calibri" charset="0"/>
                <a:ea typeface="ＭＳ Ｐゴシック" charset="0"/>
                <a:cs typeface="ＭＳ Ｐゴシック" charset="0"/>
              </a:rPr>
              <a:t>Big Idea: </a:t>
            </a:r>
            <a:r>
              <a:rPr lang="en-US" dirty="0">
                <a:latin typeface="Calibri" charset="0"/>
                <a:ea typeface="ＭＳ Ｐゴシック" charset="0"/>
                <a:cs typeface="ＭＳ Ｐゴシック" charset="0"/>
              </a:rPr>
              <a:t>Walk the participants through the guiding questions for Dimension 1.1: Text Complexity and Quality (page 2 of the Resource Alignment Tool).</a:t>
            </a:r>
          </a:p>
          <a:p>
            <a:pPr>
              <a:defRPr/>
            </a:pPr>
            <a:endParaRPr lang="en-US" b="1" dirty="0">
              <a:latin typeface="Calibri" charset="0"/>
              <a:ea typeface="ＭＳ Ｐゴシック" charset="0"/>
              <a:cs typeface="ＭＳ Ｐゴシック" charset="0"/>
            </a:endParaRPr>
          </a:p>
          <a:p>
            <a:pPr>
              <a:defRPr/>
            </a:pPr>
            <a:r>
              <a:rPr lang="en-US" b="1" dirty="0">
                <a:latin typeface="Calibri" charset="0"/>
                <a:ea typeface="ＭＳ Ｐゴシック" charset="0"/>
                <a:cs typeface="ＭＳ Ｐゴシック" charset="0"/>
              </a:rPr>
              <a:t>Facilitator Talking Points:</a:t>
            </a:r>
            <a:endParaRPr lang="en-US" dirty="0">
              <a:latin typeface="Calibri" charset="0"/>
              <a:ea typeface="ＭＳ Ｐゴシック" charset="0"/>
              <a:cs typeface="ＭＳ Ｐゴシック" charset="0"/>
            </a:endParaRPr>
          </a:p>
          <a:p>
            <a:pPr marL="171450" indent="-171450">
              <a:buFont typeface="Arial"/>
              <a:buChar char="•"/>
              <a:defRPr/>
            </a:pPr>
            <a:r>
              <a:rPr lang="en-US" dirty="0">
                <a:latin typeface="Calibri" charset="0"/>
                <a:ea typeface="ＭＳ Ｐゴシック" charset="0"/>
                <a:cs typeface="Times New Roman" charset="0"/>
              </a:rPr>
              <a:t>You are going to evaluate the resource for these ingredients.</a:t>
            </a:r>
            <a:r>
              <a:rPr lang="en-US" b="1" dirty="0">
                <a:latin typeface="Calibri" charset="0"/>
                <a:ea typeface="ＭＳ Ｐゴシック" charset="0"/>
                <a:cs typeface="Times New Roman" charset="0"/>
              </a:rPr>
              <a:t> </a:t>
            </a:r>
          </a:p>
          <a:p>
            <a:pPr marL="171450" indent="-171450">
              <a:buFont typeface="Arial"/>
              <a:buChar char="•"/>
              <a:defRPr/>
            </a:pPr>
            <a:r>
              <a:rPr lang="en-US" dirty="0">
                <a:latin typeface="Calibri" charset="0"/>
                <a:ea typeface="MS PGothic" charset="0"/>
                <a:cs typeface="Times New Roman" charset="0"/>
              </a:rPr>
              <a:t>Look for evidence of text complexity in the resource that is appropriate for this level. </a:t>
            </a:r>
          </a:p>
          <a:p>
            <a:pPr marL="171450" indent="-171450">
              <a:buFont typeface="Arial"/>
              <a:buChar char="•"/>
              <a:defRPr/>
            </a:pPr>
            <a:r>
              <a:rPr lang="en-US" dirty="0">
                <a:latin typeface="Calibri" charset="0"/>
                <a:ea typeface="ＭＳ Ｐゴシック" charset="0"/>
                <a:cs typeface="ＭＳ Ｐゴシック" charset="0"/>
              </a:rPr>
              <a:t>If the publisher has not </a:t>
            </a:r>
            <a:r>
              <a:rPr lang="en-US" dirty="0" smtClean="0">
                <a:latin typeface="Calibri" charset="0"/>
                <a:ea typeface="ＭＳ Ｐゴシック" charset="0"/>
                <a:cs typeface="ＭＳ Ｐゴシック" charset="0"/>
              </a:rPr>
              <a:t>provided </a:t>
            </a:r>
            <a:r>
              <a:rPr lang="en-US" dirty="0">
                <a:latin typeface="Calibri" charset="0"/>
                <a:ea typeface="ＭＳ Ｐゴシック" charset="0"/>
                <a:cs typeface="ＭＳ Ｐゴシック" charset="0"/>
              </a:rPr>
              <a:t>any information about the complexity levels of the texts, you will have to do the kinds of work we are doing in this training. </a:t>
            </a:r>
          </a:p>
          <a:p>
            <a:pPr marL="171450" indent="-171450">
              <a:buFont typeface="Arial"/>
              <a:buChar char="•"/>
              <a:defRPr/>
            </a:pPr>
            <a:r>
              <a:rPr lang="en-US" dirty="0">
                <a:latin typeface="Calibri" charset="0"/>
                <a:ea typeface="MS PGothic" charset="0"/>
                <a:cs typeface="Times New Roman" charset="0"/>
              </a:rPr>
              <a:t>Scan the list of articles or texts (e.g., table of contents).</a:t>
            </a:r>
          </a:p>
          <a:p>
            <a:pPr marL="171450" indent="-171450">
              <a:buFont typeface="Arial"/>
              <a:buChar char="•"/>
              <a:defRPr/>
            </a:pPr>
            <a:r>
              <a:rPr lang="en-US" dirty="0">
                <a:latin typeface="Calibri" charset="0"/>
                <a:ea typeface="MS PGothic" charset="0"/>
                <a:cs typeface="Times New Roman" charset="0"/>
              </a:rPr>
              <a:t>Is there any information about text complexity in the lessons or accompanying material?</a:t>
            </a:r>
            <a:endParaRPr lang="en-US" dirty="0">
              <a:latin typeface="Calibri" charset="0"/>
              <a:ea typeface="ＭＳ Ｐゴシック" charset="0"/>
              <a:cs typeface="ＭＳ Ｐゴシック" charset="0"/>
            </a:endParaRPr>
          </a:p>
          <a:p>
            <a:pPr marL="171450" indent="-171450">
              <a:buFont typeface="Arial"/>
              <a:buChar char="•"/>
              <a:defRPr/>
            </a:pPr>
            <a:r>
              <a:rPr lang="en-US" dirty="0">
                <a:latin typeface="Calibri" charset="0"/>
                <a:ea typeface="ＭＳ Ｐゴシック" charset="0"/>
                <a:cs typeface="ＭＳ Ｐゴシック" charset="0"/>
              </a:rPr>
              <a:t>For now, we are using our own collective judgment on these questions. </a:t>
            </a:r>
          </a:p>
          <a:p>
            <a:pPr marL="171450" indent="-171450">
              <a:buFont typeface="Arial"/>
              <a:buChar char="•"/>
              <a:defRPr/>
            </a:pPr>
            <a:r>
              <a:rPr lang="en-US" dirty="0">
                <a:latin typeface="Calibri" charset="0"/>
                <a:ea typeface="ＭＳ Ｐゴシック" charset="0"/>
                <a:cs typeface="ＭＳ Ｐゴシック" charset="0"/>
              </a:rPr>
              <a:t>Later in the training, we will be looking much more closely at the qualitative complexity of selected texts. </a:t>
            </a:r>
          </a:p>
        </p:txBody>
      </p:sp>
    </p:spTree>
    <p:extLst>
      <p:ext uri="{BB962C8B-B14F-4D97-AF65-F5344CB8AC3E}">
        <p14:creationId xmlns:p14="http://schemas.microsoft.com/office/powerpoint/2010/main" val="1197843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en-US" altLang="en-US" b="1" dirty="0">
                <a:latin typeface="Calibri" charset="0"/>
                <a:ea typeface="MS PGothic" charset="-128"/>
              </a:rPr>
              <a:t>Big Idea: </a:t>
            </a:r>
            <a:r>
              <a:rPr lang="en-US" altLang="en-US" dirty="0">
                <a:latin typeface="Calibri" charset="0"/>
                <a:ea typeface="MS PGothic" charset="-128"/>
              </a:rPr>
              <a:t>Participants work at their tables to evaluate Dimension 1.1: Text Complexity and Quality.</a:t>
            </a:r>
            <a:endParaRPr lang="en-US" altLang="en-US" b="1" dirty="0">
              <a:latin typeface="Calibri" charset="0"/>
              <a:ea typeface="MS PGothic" charset="-128"/>
            </a:endParaRPr>
          </a:p>
          <a:p>
            <a:endParaRPr lang="en-US" altLang="en-US" b="1" dirty="0">
              <a:latin typeface="Calibri" charset="0"/>
              <a:ea typeface="MS PGothic" charset="-128"/>
            </a:endParaRPr>
          </a:p>
          <a:p>
            <a:r>
              <a:rPr lang="en-US" altLang="en-US" b="1" dirty="0">
                <a:latin typeface="Calibri" charset="0"/>
                <a:ea typeface="MS PGothic" charset="-128"/>
              </a:rPr>
              <a:t>Facilitator Notes:</a:t>
            </a:r>
          </a:p>
          <a:p>
            <a:pPr marL="171450" indent="-171450">
              <a:buFont typeface="Arial"/>
              <a:buChar char="•"/>
            </a:pPr>
            <a:r>
              <a:rPr lang="en-US" altLang="en-US" dirty="0">
                <a:latin typeface="Calibri" charset="0"/>
                <a:ea typeface="MS PGothic" charset="-128"/>
              </a:rPr>
              <a:t>Provide about 15 minutes for this exercise, including a quick </a:t>
            </a:r>
            <a:r>
              <a:rPr lang="en-US" altLang="en-US" dirty="0" smtClean="0">
                <a:latin typeface="Calibri" charset="0"/>
                <a:ea typeface="MS PGothic" charset="-128"/>
              </a:rPr>
              <a:t>debriefing </a:t>
            </a:r>
            <a:r>
              <a:rPr lang="en-US" altLang="en-US" dirty="0">
                <a:latin typeface="Calibri" charset="0"/>
                <a:ea typeface="MS PGothic" charset="-128"/>
              </a:rPr>
              <a:t>of participants’ findings.</a:t>
            </a:r>
            <a:endParaRPr lang="en-US" altLang="en-US" b="1" dirty="0">
              <a:latin typeface="Calibri" charset="0"/>
              <a:ea typeface="MS PGothic" charset="-128"/>
            </a:endParaRPr>
          </a:p>
          <a:p>
            <a:pPr marL="171450" indent="-171450">
              <a:buFont typeface="Arial"/>
              <a:buChar char="•"/>
            </a:pPr>
            <a:r>
              <a:rPr lang="en-US" altLang="en-US" dirty="0">
                <a:latin typeface="Calibri" charset="0"/>
                <a:ea typeface="MS PGothic" charset="-128"/>
              </a:rPr>
              <a:t>For each guiding question, ask participants to provide evidence for the answer.</a:t>
            </a:r>
          </a:p>
          <a:p>
            <a:pPr marL="171450" indent="-171450">
              <a:buFont typeface="Arial"/>
              <a:buChar char="•"/>
            </a:pPr>
            <a:r>
              <a:rPr lang="en-US" altLang="en-US" dirty="0">
                <a:latin typeface="Calibri" charset="0"/>
                <a:ea typeface="MS PGothic" charset="-128"/>
              </a:rPr>
              <a:t>This work is to be done in collaboration with colleagues, not as an independent review (many heads are better than one).</a:t>
            </a:r>
          </a:p>
          <a:p>
            <a:pPr marL="171450" indent="-171450">
              <a:buFont typeface="Arial"/>
              <a:buChar char="•"/>
            </a:pPr>
            <a:r>
              <a:rPr lang="en-US" altLang="en-US" dirty="0">
                <a:latin typeface="Calibri" charset="0"/>
                <a:ea typeface="MS PGothic" charset="-128"/>
              </a:rPr>
              <a:t>Encourage participants to work on their own or with a partner first and then come together at their tables to discuss their findings.</a:t>
            </a:r>
          </a:p>
          <a:p>
            <a:pPr marL="171450" indent="-171450">
              <a:buFont typeface="Arial"/>
              <a:buChar char="•"/>
            </a:pPr>
            <a:r>
              <a:rPr lang="en-US" altLang="en-US" dirty="0">
                <a:latin typeface="Calibri" charset="0"/>
                <a:ea typeface="MS PGothic" charset="-128"/>
              </a:rPr>
              <a:t>Leave the previous slide on the screen during the table work time. </a:t>
            </a:r>
          </a:p>
          <a:p>
            <a:pPr marL="171450" indent="-171450">
              <a:buFont typeface="Arial"/>
              <a:buChar char="•"/>
            </a:pPr>
            <a:r>
              <a:rPr lang="en-US" altLang="en-US" dirty="0">
                <a:latin typeface="Calibri" charset="0"/>
                <a:ea typeface="MS PGothic" charset="-128"/>
              </a:rPr>
              <a:t>Lead the group through a discussion about what they found.</a:t>
            </a:r>
          </a:p>
          <a:p>
            <a:endParaRPr lang="en-US" altLang="en-US" dirty="0">
              <a:latin typeface="Calibri" charset="0"/>
              <a:ea typeface="MS PGothic" charset="-128"/>
            </a:endParaRP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647476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mn-lt"/>
                <a:ea typeface="MS PGothic" charset="-128"/>
              </a:rPr>
              <a:t> </a:t>
            </a:r>
            <a:r>
              <a:rPr lang="en-US" altLang="en-US" b="1" dirty="0">
                <a:latin typeface="+mn-lt"/>
                <a:ea typeface="MS PGothic" charset="-128"/>
              </a:rPr>
              <a:t>Big Idea: </a:t>
            </a:r>
            <a:r>
              <a:rPr lang="en-US" altLang="en-US" dirty="0">
                <a:latin typeface="+mn-lt"/>
                <a:ea typeface="MS PGothic" charset="-128"/>
              </a:rPr>
              <a:t>Introduce Dimension 1.2.</a:t>
            </a:r>
          </a:p>
          <a:p>
            <a:pPr>
              <a:lnSpc>
                <a:spcPct val="100000"/>
              </a:lnSpc>
            </a:pPr>
            <a:endParaRPr lang="en-US" altLang="en-US" sz="1100" b="1" dirty="0">
              <a:solidFill>
                <a:srgbClr val="000000"/>
              </a:solidFill>
              <a:latin typeface="+mn-lt"/>
              <a:ea typeface="MS PGothic" charset="-128"/>
            </a:endParaRPr>
          </a:p>
          <a:p>
            <a:endParaRPr lang="en-US" altLang="en-US" dirty="0">
              <a:latin typeface="+mn-lt"/>
              <a:ea typeface="MS PGothic" charset="-128"/>
            </a:endParaRPr>
          </a:p>
        </p:txBody>
      </p:sp>
    </p:spTree>
    <p:extLst>
      <p:ext uri="{BB962C8B-B14F-4D97-AF65-F5344CB8AC3E}">
        <p14:creationId xmlns:p14="http://schemas.microsoft.com/office/powerpoint/2010/main" val="1632068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mn-lt"/>
                <a:ea typeface="MS PGothic" charset="-128"/>
              </a:rPr>
              <a:t>Big Idea: </a:t>
            </a:r>
            <a:r>
              <a:rPr lang="en-US" altLang="en-US" dirty="0">
                <a:latin typeface="+mn-lt"/>
                <a:ea typeface="MS PGothic" charset="-128"/>
              </a:rPr>
              <a:t>Academic vocabulary can be </a:t>
            </a:r>
            <a:r>
              <a:rPr lang="en-US" altLang="en-US" i="1" dirty="0">
                <a:latin typeface="+mn-lt"/>
                <a:ea typeface="MS PGothic" charset="-128"/>
              </a:rPr>
              <a:t>the</a:t>
            </a:r>
            <a:r>
              <a:rPr lang="en-US" altLang="en-US" dirty="0">
                <a:latin typeface="+mn-lt"/>
                <a:ea typeface="MS PGothic" charset="-128"/>
              </a:rPr>
              <a:t> major obstacle to student access and success with the text.</a:t>
            </a:r>
          </a:p>
          <a:p>
            <a:endParaRPr lang="en-US" altLang="en-US" b="1" dirty="0">
              <a:latin typeface="+mn-lt"/>
              <a:ea typeface="MS PGothic" charset="-128"/>
            </a:endParaRPr>
          </a:p>
          <a:p>
            <a:r>
              <a:rPr lang="en-US" altLang="en-US" b="1" dirty="0">
                <a:latin typeface="+mn-lt"/>
                <a:ea typeface="MS PGothic" charset="-128"/>
              </a:rPr>
              <a:t>Facilitator Talking Points:</a:t>
            </a:r>
            <a:endParaRPr lang="en-US" altLang="en-US" dirty="0">
              <a:latin typeface="+mn-lt"/>
              <a:ea typeface="MS PGothic" charset="-128"/>
            </a:endParaRPr>
          </a:p>
          <a:p>
            <a:pPr marL="171450" indent="-171450">
              <a:buFont typeface="Arial"/>
              <a:buChar char="•"/>
            </a:pPr>
            <a:r>
              <a:rPr lang="en-US" altLang="en-US" dirty="0">
                <a:latin typeface="+mn-lt"/>
                <a:ea typeface="MS PGothic" charset="-128"/>
              </a:rPr>
              <a:t>We know that vocabulary is critical to reading and listening comprehension.</a:t>
            </a:r>
          </a:p>
          <a:p>
            <a:pPr marL="171450" indent="-171450">
              <a:buFont typeface="Arial"/>
              <a:buChar char="•"/>
            </a:pPr>
            <a:r>
              <a:rPr lang="en-US" altLang="en-US" dirty="0">
                <a:latin typeface="+mn-lt"/>
                <a:ea typeface="MS PGothic" charset="-128"/>
              </a:rPr>
              <a:t>We also know that vocabulary is the feature that is likely to pose the greatest challenge to readers.</a:t>
            </a:r>
          </a:p>
          <a:p>
            <a:pPr marL="171450" indent="-171450">
              <a:buFont typeface="Arial"/>
              <a:buChar char="•"/>
            </a:pPr>
            <a:r>
              <a:rPr lang="en-US" altLang="en-US" dirty="0">
                <a:latin typeface="+mn-lt"/>
                <a:ea typeface="MS PGothic" charset="-128"/>
              </a:rPr>
              <a:t>Research has shown that students’ learning Tier 2, or academic, vocabulary is key.</a:t>
            </a:r>
          </a:p>
          <a:p>
            <a:pPr>
              <a:lnSpc>
                <a:spcPct val="100000"/>
              </a:lnSpc>
            </a:pPr>
            <a:endParaRPr lang="en-US" altLang="en-US" sz="1100" dirty="0">
              <a:latin typeface="+mn-lt"/>
              <a:ea typeface="MS PGothic" charset="-128"/>
            </a:endParaRPr>
          </a:p>
          <a:p>
            <a:endParaRPr lang="en-US" altLang="en-US" dirty="0">
              <a:latin typeface="+mn-lt"/>
              <a:ea typeface="MS PGothic" charset="-128"/>
            </a:endParaRPr>
          </a:p>
        </p:txBody>
      </p:sp>
    </p:spTree>
    <p:extLst>
      <p:ext uri="{BB962C8B-B14F-4D97-AF65-F5344CB8AC3E}">
        <p14:creationId xmlns:p14="http://schemas.microsoft.com/office/powerpoint/2010/main" val="358689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Calibri" charset="0"/>
                <a:ea typeface="MS PGothic" charset="-128"/>
              </a:rPr>
              <a:t>Big Idea: </a:t>
            </a:r>
            <a:r>
              <a:rPr lang="en-US" altLang="en-US" dirty="0">
                <a:latin typeface="Calibri" charset="0"/>
                <a:ea typeface="MS PGothic" charset="-128"/>
              </a:rPr>
              <a:t>CCR standards-aligned curricula should show observable evidence of attention to academic vocabulary.</a:t>
            </a:r>
          </a:p>
          <a:p>
            <a:endParaRPr lang="en-US" altLang="en-US" b="1" dirty="0">
              <a:latin typeface="Calibri" charset="0"/>
              <a:ea typeface="MS PGothic" charset="-128"/>
            </a:endParaRPr>
          </a:p>
          <a:p>
            <a:r>
              <a:rPr lang="en-US" altLang="en-US" b="1" dirty="0">
                <a:latin typeface="Calibri" charset="0"/>
                <a:ea typeface="MS PGothic" charset="-128"/>
              </a:rPr>
              <a:t>Facilitator Talking Points: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Resources should provide comprehensive, rather than cursory, guidance about vocabulary.</a:t>
            </a:r>
          </a:p>
          <a:p>
            <a:pPr marL="171450" indent="-171450">
              <a:buFont typeface="Arial"/>
              <a:buChar char="•"/>
            </a:pPr>
            <a:r>
              <a:rPr lang="en-US" altLang="en-US" dirty="0">
                <a:latin typeface="Calibri" charset="0"/>
                <a:ea typeface="MS PGothic" charset="-128"/>
              </a:rPr>
              <a:t>Resources should provide vocabulary guidance for supporting comprehension as well as language acquisition.</a:t>
            </a:r>
          </a:p>
          <a:p>
            <a:pPr marL="171450" indent="-171450">
              <a:buFont typeface="Arial"/>
              <a:buChar char="•"/>
            </a:pPr>
            <a:r>
              <a:rPr lang="en-US" altLang="en-US" dirty="0">
                <a:latin typeface="Calibri" charset="0"/>
                <a:ea typeface="MS PGothic" charset="-128"/>
              </a:rPr>
              <a:t>Questions and discussion prompts should highlight and prompt student thinking and discussion about important vocabulary words.</a:t>
            </a:r>
          </a:p>
          <a:p>
            <a:pPr marL="171450" indent="-171450">
              <a:buFont typeface="Arial"/>
              <a:buChar char="•"/>
            </a:pPr>
            <a:r>
              <a:rPr lang="en-US" altLang="en-US" dirty="0">
                <a:latin typeface="Calibri" charset="0"/>
                <a:ea typeface="MS PGothic" charset="-128"/>
              </a:rPr>
              <a:t>The morphology of language, or how the meaning of words </a:t>
            </a:r>
            <a:r>
              <a:rPr lang="en-US" altLang="en-US" dirty="0" smtClean="0">
                <a:latin typeface="Calibri" charset="0"/>
                <a:ea typeface="MS PGothic" charset="-128"/>
              </a:rPr>
              <a:t>varies </a:t>
            </a:r>
            <a:r>
              <a:rPr lang="en-US" altLang="en-US" dirty="0">
                <a:latin typeface="Calibri" charset="0"/>
                <a:ea typeface="MS PGothic" charset="-128"/>
              </a:rPr>
              <a:t>depending on context, should be a focus of </a:t>
            </a:r>
            <a:r>
              <a:rPr lang="en-US" altLang="en-US" dirty="0" smtClean="0">
                <a:latin typeface="Calibri" charset="0"/>
                <a:ea typeface="MS PGothic" charset="-128"/>
              </a:rPr>
              <a:t>vocabulary study.</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Since informational texts generally contain more academic and rare language than narratives, we want to see a significant number of informational texts in CCR-aligned resources. This will create an authentic connection between what students are reading and the vocabulary students acquire. </a:t>
            </a:r>
          </a:p>
          <a:p>
            <a:pPr>
              <a:buFontTx/>
              <a:buChar char="•"/>
            </a:pPr>
            <a:endParaRPr lang="en-US" altLang="en-US" dirty="0">
              <a:latin typeface="Calibri" charset="0"/>
              <a:ea typeface="MS PGothic" charset="-128"/>
            </a:endParaRPr>
          </a:p>
          <a:p>
            <a:pPr>
              <a:lnSpc>
                <a:spcPct val="100000"/>
              </a:lnSpc>
              <a:buFontTx/>
              <a:buChar char="•"/>
            </a:pPr>
            <a:endParaRPr lang="en-US" altLang="en-US" dirty="0">
              <a:latin typeface="Calibri" charset="0"/>
              <a:ea typeface="MS PGothic" charset="-128"/>
            </a:endParaRPr>
          </a:p>
          <a:p>
            <a:pPr>
              <a:lnSpc>
                <a:spcPct val="100000"/>
              </a:lnSpc>
              <a:buFontTx/>
              <a:buChar char="•"/>
            </a:pPr>
            <a:endParaRPr lang="en-US" altLang="en-US" dirty="0">
              <a:latin typeface="Calibri" charset="0"/>
              <a:ea typeface="MS PGothic" charset="-128"/>
            </a:endParaRPr>
          </a:p>
        </p:txBody>
      </p:sp>
    </p:spTree>
    <p:extLst>
      <p:ext uri="{BB962C8B-B14F-4D97-AF65-F5344CB8AC3E}">
        <p14:creationId xmlns:p14="http://schemas.microsoft.com/office/powerpoint/2010/main" val="513728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Calibri" charset="0"/>
                <a:ea typeface="MS PGothic" charset="-128"/>
              </a:rPr>
              <a:t>Big Idea: </a:t>
            </a:r>
            <a:r>
              <a:rPr lang="en-US" altLang="en-US" dirty="0">
                <a:latin typeface="Calibri" charset="0"/>
                <a:ea typeface="MS PGothic" charset="-128"/>
              </a:rPr>
              <a:t>Participants are going to evaluate the resource for evidence of a focus on academic vocabulary.</a:t>
            </a:r>
          </a:p>
          <a:p>
            <a:endParaRPr lang="en-US" altLang="en-US" b="1" dirty="0">
              <a:latin typeface="Calibri" charset="0"/>
              <a:ea typeface="MS PGothic" charset="-128"/>
            </a:endParaRPr>
          </a:p>
          <a:p>
            <a:r>
              <a:rPr lang="en-US" altLang="en-US" b="1" dirty="0">
                <a:latin typeface="Calibri" charset="0"/>
                <a:ea typeface="MS PGothic" charset="-128"/>
              </a:rPr>
              <a:t>Facilitator Talking Points: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CCR standards-aligned curricula should show observable evidence of attention to academic vocabulary.</a:t>
            </a:r>
          </a:p>
          <a:p>
            <a:pPr marL="171450" indent="-171450">
              <a:buFont typeface="Arial"/>
              <a:buChar char="•"/>
            </a:pPr>
            <a:r>
              <a:rPr lang="en-US" altLang="en-US" dirty="0">
                <a:latin typeface="Calibri" charset="0"/>
                <a:ea typeface="MS PGothic" charset="-128"/>
              </a:rPr>
              <a:t>Remember: Academic vocabulary is also called Tier 2 vocabulary. They are the words that students may not know (for example: “various,” “criteria,” “sufficient”) but may not focus on if instructors aren’</a:t>
            </a:r>
            <a:r>
              <a:rPr lang="en-US" altLang="ja-JP" dirty="0">
                <a:latin typeface="Calibri" charset="0"/>
                <a:ea typeface="MS PGothic" charset="-128"/>
              </a:rPr>
              <a:t>t aware of their importance.</a:t>
            </a:r>
          </a:p>
          <a:p>
            <a:pPr marL="171450" indent="-171450">
              <a:buFont typeface="Arial"/>
              <a:buChar char="•"/>
            </a:pPr>
            <a:r>
              <a:rPr lang="en-US" altLang="en-US" dirty="0">
                <a:latin typeface="Calibri" charset="0"/>
                <a:ea typeface="MS PGothic" charset="-128"/>
              </a:rPr>
              <a:t>Domain words are the content words that name the ideas and concepts of a specific field of study. (For example: “legislate,” “amendment,” “bicameral,” and “executive” are words that belong to the domain of civics). </a:t>
            </a:r>
          </a:p>
          <a:p>
            <a:endParaRPr lang="en-US" altLang="en-US" b="1" dirty="0">
              <a:latin typeface="Calibri" charset="0"/>
              <a:ea typeface="MS PGothic" charset="-128"/>
            </a:endParaRPr>
          </a:p>
          <a:p>
            <a:r>
              <a:rPr lang="en-US" altLang="en-US" b="1" dirty="0">
                <a:latin typeface="Calibri" charset="0"/>
                <a:ea typeface="MS PGothic" charset="-128"/>
              </a:rPr>
              <a:t>Facilitator Notes: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Walk through the questions for Dimension 1.2 on the Resource Alignment Tool.</a:t>
            </a:r>
          </a:p>
          <a:p>
            <a:pPr marL="171450" indent="-171450">
              <a:buFont typeface="Arial"/>
              <a:buChar char="•"/>
            </a:pPr>
            <a:r>
              <a:rPr lang="en-US" altLang="en-US" dirty="0">
                <a:latin typeface="Calibri" charset="0"/>
                <a:ea typeface="MS PGothic" charset="-128"/>
              </a:rPr>
              <a:t>Select one of the lessons for everyone to concentrate on when looking for evidence.</a:t>
            </a:r>
          </a:p>
          <a:p>
            <a:pPr>
              <a:buFontTx/>
              <a:buChar char="•"/>
            </a:pPr>
            <a:endParaRPr lang="en-US" altLang="en-US" dirty="0">
              <a:latin typeface="Calibri" charset="0"/>
              <a:ea typeface="MS PGothic" charset="-128"/>
            </a:endParaRPr>
          </a:p>
          <a:p>
            <a:endParaRPr lang="en-US" altLang="en-US" dirty="0">
              <a:latin typeface="Calibri" charset="0"/>
              <a:ea typeface="MS PGothic" charset="-128"/>
            </a:endParaRPr>
          </a:p>
          <a:p>
            <a:endParaRPr lang="en-US" altLang="en-US" b="1" dirty="0">
              <a:latin typeface="Calibri" charset="0"/>
              <a:ea typeface="MS PGothic" charset="-128"/>
            </a:endParaRPr>
          </a:p>
          <a:p>
            <a:pPr>
              <a:buFontTx/>
              <a:buChar char="•"/>
            </a:pPr>
            <a:endParaRPr lang="en-US" altLang="en-US" dirty="0">
              <a:latin typeface="Calibri" charset="0"/>
              <a:ea typeface="MS PGothic" charset="-128"/>
            </a:endParaRPr>
          </a:p>
          <a:p>
            <a:endParaRPr lang="en-US" altLang="en-US" dirty="0">
              <a:latin typeface="Calibri" charset="0"/>
              <a:ea typeface="MS PGothic" charset="-128"/>
            </a:endParaRPr>
          </a:p>
        </p:txBody>
      </p:sp>
    </p:spTree>
    <p:extLst>
      <p:ext uri="{BB962C8B-B14F-4D97-AF65-F5344CB8AC3E}">
        <p14:creationId xmlns:p14="http://schemas.microsoft.com/office/powerpoint/2010/main" val="1352789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en-US" altLang="en-US" b="1" dirty="0">
                <a:latin typeface="Calibri" charset="0"/>
                <a:ea typeface="MS PGothic" charset="-128"/>
              </a:rPr>
              <a:t>Big Idea: </a:t>
            </a:r>
            <a:r>
              <a:rPr lang="en-US" altLang="en-US" dirty="0">
                <a:latin typeface="Calibri" charset="0"/>
                <a:ea typeface="MS PGothic" charset="-128"/>
              </a:rPr>
              <a:t>Participants work at their tables to evaluate Dimension 1.2: Academic Vocabulary.</a:t>
            </a:r>
            <a:endParaRPr lang="en-US" altLang="en-US" b="1" dirty="0">
              <a:latin typeface="Calibri" charset="0"/>
              <a:ea typeface="MS PGothic" charset="-128"/>
            </a:endParaRPr>
          </a:p>
          <a:p>
            <a:endParaRPr lang="en-US" altLang="en-US" dirty="0">
              <a:latin typeface="Calibri" charset="0"/>
              <a:ea typeface="MS PGothic" charset="-128"/>
            </a:endParaRPr>
          </a:p>
          <a:p>
            <a:r>
              <a:rPr lang="en-US" altLang="en-US" b="1" dirty="0">
                <a:latin typeface="Calibri" charset="0"/>
                <a:ea typeface="MS PGothic" charset="-128"/>
              </a:rPr>
              <a:t>Facilitator Notes:</a:t>
            </a:r>
          </a:p>
          <a:p>
            <a:pPr marL="171450" indent="-171450">
              <a:buFont typeface="Arial"/>
              <a:buChar char="•"/>
            </a:pPr>
            <a:r>
              <a:rPr lang="en-US" altLang="en-US" dirty="0">
                <a:latin typeface="Calibri" charset="0"/>
                <a:ea typeface="MS PGothic" charset="-128"/>
              </a:rPr>
              <a:t>Provide about 15 minutes for this exercise, including a quick </a:t>
            </a:r>
            <a:r>
              <a:rPr lang="en-US" altLang="en-US" dirty="0" smtClean="0">
                <a:latin typeface="Calibri" charset="0"/>
                <a:ea typeface="MS PGothic" charset="-128"/>
              </a:rPr>
              <a:t>debriefing </a:t>
            </a:r>
            <a:r>
              <a:rPr lang="en-US" altLang="en-US" dirty="0">
                <a:latin typeface="Calibri" charset="0"/>
                <a:ea typeface="MS PGothic" charset="-128"/>
              </a:rPr>
              <a:t>of participants’ findings.</a:t>
            </a:r>
          </a:p>
          <a:p>
            <a:pPr marL="171450" indent="-171450">
              <a:buFont typeface="Arial"/>
              <a:buChar char="•"/>
            </a:pPr>
            <a:r>
              <a:rPr lang="en-US" altLang="en-US" dirty="0">
                <a:latin typeface="Calibri" charset="0"/>
                <a:ea typeface="MS PGothic" charset="-128"/>
              </a:rPr>
              <a:t>Encourage participants to work on their own or with a partner first and then come together at their tables to discuss their findings.</a:t>
            </a:r>
          </a:p>
          <a:p>
            <a:pPr marL="171450" indent="-171450">
              <a:buFont typeface="Arial"/>
              <a:buChar char="•"/>
            </a:pPr>
            <a:r>
              <a:rPr lang="en-US" altLang="en-US" dirty="0">
                <a:latin typeface="Calibri" charset="0"/>
                <a:ea typeface="MS PGothic" charset="-128"/>
              </a:rPr>
              <a:t>Leave the previous slide on the screen during the table work time. </a:t>
            </a:r>
          </a:p>
          <a:p>
            <a:endParaRPr lang="en-US" altLang="en-US" dirty="0">
              <a:latin typeface="Calibri" charset="0"/>
              <a:ea typeface="MS PGothic" charset="-128"/>
            </a:endParaRPr>
          </a:p>
        </p:txBody>
      </p:sp>
    </p:spTree>
    <p:extLst>
      <p:ext uri="{BB962C8B-B14F-4D97-AF65-F5344CB8AC3E}">
        <p14:creationId xmlns:p14="http://schemas.microsoft.com/office/powerpoint/2010/main" val="929739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Calibri" charset="0"/>
                <a:ea typeface="MS PGothic" charset="-128"/>
              </a:rPr>
              <a:t>Big Idea: </a:t>
            </a:r>
            <a:r>
              <a:rPr lang="en-US" altLang="en-US" dirty="0">
                <a:latin typeface="Calibri" charset="0"/>
                <a:ea typeface="MS PGothic" charset="-128"/>
              </a:rPr>
              <a:t>Have a full group report-out and discussion about Dimension 1.1 and 1.2 findings. </a:t>
            </a:r>
            <a:endParaRPr lang="en-US" altLang="en-US" b="1" dirty="0">
              <a:latin typeface="Calibri" charset="0"/>
              <a:ea typeface="MS PGothic" charset="-128"/>
            </a:endParaRPr>
          </a:p>
          <a:p>
            <a:endParaRPr lang="en-US" altLang="en-US" b="1" dirty="0">
              <a:latin typeface="Calibri" charset="0"/>
              <a:ea typeface="MS PGothic" charset="-128"/>
            </a:endParaRPr>
          </a:p>
          <a:p>
            <a:r>
              <a:rPr lang="en-US" altLang="en-US" b="1" dirty="0">
                <a:latin typeface="Calibri" charset="0"/>
                <a:ea typeface="MS PGothic" charset="-128"/>
              </a:rPr>
              <a:t>Facilitator Notes: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After participants work at their tables, call them back together and take about 15 minutes to go through the guiding questions in the slide. </a:t>
            </a:r>
          </a:p>
          <a:p>
            <a:pPr marL="171450" indent="-171450">
              <a:buFont typeface="Arial"/>
              <a:buChar char="•"/>
            </a:pPr>
            <a:r>
              <a:rPr lang="en-US" altLang="en-US" dirty="0">
                <a:latin typeface="Calibri" charset="0"/>
                <a:ea typeface="MS PGothic" charset="-128"/>
              </a:rPr>
              <a:t>Find out how the participants did and whether they still have questions.</a:t>
            </a:r>
          </a:p>
          <a:p>
            <a:pPr marL="171450" indent="-171450">
              <a:buFont typeface="Arial"/>
              <a:buChar char="•"/>
            </a:pPr>
            <a:r>
              <a:rPr lang="en-US" altLang="en-US" dirty="0">
                <a:latin typeface="Calibri" charset="0"/>
                <a:ea typeface="MS PGothic" charset="-128"/>
              </a:rPr>
              <a:t>Check in with each group so </a:t>
            </a:r>
            <a:r>
              <a:rPr lang="en-US" altLang="en-US" dirty="0" smtClean="0">
                <a:latin typeface="Calibri" charset="0"/>
                <a:ea typeface="MS PGothic" charset="-128"/>
              </a:rPr>
              <a:t>they all </a:t>
            </a:r>
            <a:r>
              <a:rPr lang="en-US" altLang="en-US" dirty="0">
                <a:latin typeface="Calibri" charset="0"/>
                <a:ea typeface="MS PGothic" charset="-128"/>
              </a:rPr>
              <a:t>have information </a:t>
            </a:r>
            <a:r>
              <a:rPr lang="en-US" altLang="en-US" dirty="0" smtClean="0">
                <a:latin typeface="Calibri" charset="0"/>
                <a:ea typeface="MS PGothic" charset="-128"/>
              </a:rPr>
              <a:t>on </a:t>
            </a:r>
            <a:r>
              <a:rPr lang="en-US" altLang="en-US" dirty="0">
                <a:latin typeface="Calibri" charset="0"/>
                <a:ea typeface="MS PGothic" charset="-128"/>
              </a:rPr>
              <a:t>the representative sample of the resource. There won’t be time for all groups to report on all these guiding questions. Use the second and third questions as the main points.</a:t>
            </a:r>
          </a:p>
          <a:p>
            <a:pPr marL="171450" indent="-171450">
              <a:buFont typeface="Arial"/>
              <a:buChar char="•"/>
            </a:pPr>
            <a:r>
              <a:rPr lang="en-US" altLang="en-US" dirty="0">
                <a:latin typeface="Calibri" charset="0"/>
                <a:ea typeface="MS PGothic" charset="-128"/>
              </a:rPr>
              <a:t>Work toward some sense of consensus among the participants. </a:t>
            </a:r>
            <a:endParaRPr lang="en-US" altLang="en-US" b="1" dirty="0">
              <a:latin typeface="Calibri" charset="0"/>
              <a:ea typeface="MS PGothic" charset="-128"/>
            </a:endParaRP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032407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Calibri" charset="0"/>
                <a:ea typeface="MS PGothic" charset="-128"/>
              </a:rPr>
              <a:t>Big Idea: </a:t>
            </a:r>
            <a:r>
              <a:rPr lang="en-US" altLang="en-US" dirty="0">
                <a:latin typeface="Calibri" charset="0"/>
                <a:ea typeface="MS PGothic" charset="-128"/>
              </a:rPr>
              <a:t>Participants identify next steps for filling gaps they have identified in the resource.</a:t>
            </a:r>
          </a:p>
          <a:p>
            <a:endParaRPr lang="en-US" altLang="en-US" b="1" dirty="0">
              <a:latin typeface="Calibri" charset="0"/>
              <a:ea typeface="MS PGothic" charset="-128"/>
            </a:endParaRPr>
          </a:p>
          <a:p>
            <a:r>
              <a:rPr lang="en-US" altLang="en-US" b="1" dirty="0">
                <a:latin typeface="Calibri" charset="0"/>
                <a:ea typeface="MS PGothic" charset="-128"/>
              </a:rPr>
              <a:t>Facilitator Notes: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Discuss these high-value actions and have participants check those that are appropriate for this resource. </a:t>
            </a:r>
          </a:p>
          <a:p>
            <a:pPr marL="171450" indent="-171450">
              <a:buFont typeface="Arial"/>
              <a:buChar char="•"/>
            </a:pPr>
            <a:r>
              <a:rPr lang="en-US" altLang="en-US" dirty="0">
                <a:latin typeface="Calibri" charset="0"/>
                <a:ea typeface="MS PGothic" charset="-128"/>
              </a:rPr>
              <a:t>Use “Other” to invite participants to suggest other possible actions that would strengthen the resource’s alignment to Criterion #1. </a:t>
            </a:r>
          </a:p>
          <a:p>
            <a:pPr marL="171450" indent="-171450">
              <a:buFont typeface="Arial"/>
              <a:buChar char="•"/>
            </a:pPr>
            <a:r>
              <a:rPr lang="en-US" altLang="en-US" dirty="0">
                <a:latin typeface="Calibri" charset="0"/>
                <a:ea typeface="MS PGothic" charset="-128"/>
              </a:rPr>
              <a:t>Allow about 15 minutes for discussion.</a:t>
            </a:r>
          </a:p>
          <a:p>
            <a:pPr marL="171450" indent="-171450">
              <a:buFont typeface="Arial"/>
              <a:buChar char="•"/>
            </a:pPr>
            <a:r>
              <a:rPr lang="en-US" altLang="en-US" dirty="0">
                <a:latin typeface="Calibri" charset="0"/>
                <a:ea typeface="MS PGothic" charset="-128"/>
              </a:rPr>
              <a:t>Discuss these high-value actions and have participants check those that are appropriate for this resource. </a:t>
            </a:r>
          </a:p>
          <a:p>
            <a:pPr marL="171450" indent="-171450">
              <a:buFont typeface="Arial"/>
              <a:buChar char="•"/>
            </a:pPr>
            <a:r>
              <a:rPr lang="en-US" altLang="en-US" dirty="0">
                <a:latin typeface="Calibri" charset="0"/>
                <a:ea typeface="MS PGothic" charset="-128"/>
              </a:rPr>
              <a:t>Give participants a moment or two to fill this out; then check in to make sure participants have a clear understanding of this step. </a:t>
            </a:r>
          </a:p>
          <a:p>
            <a:endParaRPr lang="en-US" altLang="en-US" dirty="0">
              <a:latin typeface="Calibri" charset="0"/>
              <a:ea typeface="MS PGothic" charset="-128"/>
            </a:endParaRPr>
          </a:p>
        </p:txBody>
      </p:sp>
    </p:spTree>
    <p:extLst>
      <p:ext uri="{BB962C8B-B14F-4D97-AF65-F5344CB8AC3E}">
        <p14:creationId xmlns:p14="http://schemas.microsoft.com/office/powerpoint/2010/main" val="10850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ln/>
        </p:spPr>
      </p:sp>
      <p:sp>
        <p:nvSpPr>
          <p:cNvPr id="9218" name="Notes Placeholder 2"/>
          <p:cNvSpPr>
            <a:spLocks noGrp="1"/>
          </p:cNvSpPr>
          <p:nvPr>
            <p:ph type="body" idx="1"/>
          </p:nvPr>
        </p:nvSpPr>
        <p:spPr>
          <a:noFill/>
          <a:ln w="9525"/>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en-US" altLang="en-US" dirty="0">
              <a:latin typeface="+mn-lt"/>
              <a:ea typeface="MS PGothic" charset="-128"/>
            </a:endParaRPr>
          </a:p>
        </p:txBody>
      </p:sp>
    </p:spTree>
    <p:extLst>
      <p:ext uri="{BB962C8B-B14F-4D97-AF65-F5344CB8AC3E}">
        <p14:creationId xmlns:p14="http://schemas.microsoft.com/office/powerpoint/2010/main" val="1117343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mn-lt"/>
                <a:ea typeface="MS PGothic" charset="-128"/>
              </a:rPr>
              <a:t>Big Idea: </a:t>
            </a:r>
            <a:r>
              <a:rPr lang="en-US" altLang="en-US" dirty="0">
                <a:latin typeface="+mn-lt"/>
                <a:ea typeface="MS PGothic" charset="-128"/>
              </a:rPr>
              <a:t>Good questions give students support to comprehend the ideas contained within complex texts.</a:t>
            </a:r>
          </a:p>
          <a:p>
            <a:endParaRPr lang="en-US" altLang="en-US" b="1" dirty="0">
              <a:latin typeface="+mn-lt"/>
              <a:ea typeface="MS PGothic" charset="-128"/>
            </a:endParaRPr>
          </a:p>
          <a:p>
            <a:r>
              <a:rPr lang="en-US" altLang="en-US" b="1" dirty="0">
                <a:latin typeface="+mn-lt"/>
                <a:ea typeface="MS PGothic" charset="-128"/>
              </a:rPr>
              <a:t>Facilitator Talking Points:</a:t>
            </a:r>
            <a:endParaRPr lang="en-US" altLang="en-US" dirty="0">
              <a:latin typeface="+mn-lt"/>
              <a:ea typeface="MS PGothic" charset="-128"/>
            </a:endParaRPr>
          </a:p>
          <a:p>
            <a:pPr marL="171450" indent="-171450">
              <a:buFont typeface="Arial"/>
              <a:buChar char="•"/>
            </a:pPr>
            <a:r>
              <a:rPr lang="en-US" altLang="en-US" dirty="0">
                <a:latin typeface="+mn-lt"/>
                <a:ea typeface="MS PGothic" charset="-128"/>
              </a:rPr>
              <a:t>Priority needs to be placed on text evidence in reading, writing, and speaking and listening. Requiring evidence collection contributes to students’ ability to learn from what they have read.</a:t>
            </a:r>
          </a:p>
          <a:p>
            <a:pPr marL="171450" indent="-171450">
              <a:buFont typeface="Arial"/>
              <a:buChar char="•"/>
            </a:pPr>
            <a:r>
              <a:rPr lang="en-US" altLang="en-US" dirty="0">
                <a:latin typeface="+mn-lt"/>
                <a:ea typeface="MS PGothic" charset="-128"/>
              </a:rPr>
              <a:t>Students must provide evidence from text in support of analysis, claims, and explanations.</a:t>
            </a:r>
          </a:p>
          <a:p>
            <a:pPr marL="171450" indent="-171450">
              <a:buFont typeface="Arial"/>
              <a:buChar char="•"/>
            </a:pPr>
            <a:r>
              <a:rPr lang="en-US" altLang="en-US" dirty="0">
                <a:latin typeface="+mn-lt"/>
                <a:ea typeface="MS PGothic" charset="-128"/>
              </a:rPr>
              <a:t>Learning from text is critical. Questions can help with the learning.</a:t>
            </a:r>
          </a:p>
          <a:p>
            <a:pPr marL="171450" indent="-171450">
              <a:buFont typeface="Arial"/>
              <a:buChar char="•"/>
            </a:pPr>
            <a:r>
              <a:rPr lang="en-US" altLang="en-US" dirty="0">
                <a:latin typeface="+mn-lt"/>
                <a:ea typeface="MS PGothic" charset="-128"/>
              </a:rPr>
              <a:t>Questions should only be answered with text and inferences from it.</a:t>
            </a:r>
          </a:p>
          <a:p>
            <a:pPr marL="171450" indent="-171450">
              <a:buFont typeface="Arial"/>
              <a:buChar char="•"/>
            </a:pPr>
            <a:r>
              <a:rPr lang="en-US" altLang="en-US" dirty="0">
                <a:latin typeface="+mn-lt"/>
                <a:ea typeface="MS PGothic" charset="-128"/>
              </a:rPr>
              <a:t>Questions should reflect reading standards.</a:t>
            </a:r>
          </a:p>
          <a:p>
            <a:endParaRPr lang="en-US" altLang="en-US" sz="1100" dirty="0">
              <a:latin typeface="+mn-lt"/>
              <a:ea typeface="MS PGothic" charset="-128"/>
            </a:endParaRPr>
          </a:p>
          <a:p>
            <a:endParaRPr lang="en-US" altLang="en-US" sz="1100" dirty="0">
              <a:latin typeface="+mn-lt"/>
              <a:ea typeface="MS PGothic" charset="-128"/>
            </a:endParaRPr>
          </a:p>
        </p:txBody>
      </p:sp>
    </p:spTree>
    <p:extLst>
      <p:ext uri="{BB962C8B-B14F-4D97-AF65-F5344CB8AC3E}">
        <p14:creationId xmlns:p14="http://schemas.microsoft.com/office/powerpoint/2010/main" val="1973760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xfrm>
            <a:off x="908050" y="4335463"/>
            <a:ext cx="5130800" cy="4176712"/>
          </a:xfrm>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Calibri" charset="0"/>
                <a:ea typeface="MS PGothic" charset="-128"/>
              </a:rPr>
              <a:t>Big Idea:</a:t>
            </a:r>
            <a:r>
              <a:rPr lang="en-US" altLang="en-US" dirty="0">
                <a:latin typeface="Calibri" charset="0"/>
                <a:ea typeface="MS PGothic" charset="-128"/>
              </a:rPr>
              <a:t> Using text evidence to perform adult tasks is crucial.</a:t>
            </a:r>
          </a:p>
          <a:p>
            <a:endParaRPr lang="en-US" altLang="en-US" b="1" dirty="0">
              <a:latin typeface="Calibri" charset="0"/>
              <a:ea typeface="MS PGothic" charset="-128"/>
            </a:endParaRPr>
          </a:p>
          <a:p>
            <a:r>
              <a:rPr lang="en-US" altLang="en-US" b="1" dirty="0">
                <a:latin typeface="Calibri" charset="0"/>
                <a:ea typeface="MS PGothic" charset="-128"/>
              </a:rPr>
              <a:t>Facilitator Talking Points:</a:t>
            </a:r>
            <a:endParaRPr lang="en-US" altLang="en-US" dirty="0">
              <a:latin typeface="Calibri" charset="0"/>
              <a:ea typeface="MS PGothic" charset="-128"/>
            </a:endParaRPr>
          </a:p>
          <a:p>
            <a:pPr marL="228600" indent="-228600">
              <a:buFont typeface="Arial"/>
              <a:buChar char="•"/>
            </a:pPr>
            <a:r>
              <a:rPr lang="en-US" altLang="en-US" dirty="0">
                <a:latin typeface="Calibri" charset="0"/>
                <a:ea typeface="MS PGothic" charset="-128"/>
              </a:rPr>
              <a:t>Preparing adults for college and career success means that they can read and learn from text(s).</a:t>
            </a:r>
          </a:p>
          <a:p>
            <a:pPr marL="228600" indent="-228600">
              <a:buFont typeface="Arial"/>
              <a:buChar char="•"/>
            </a:pPr>
            <a:r>
              <a:rPr lang="en-US" altLang="en-US" dirty="0">
                <a:latin typeface="Calibri" charset="0"/>
                <a:ea typeface="MS PGothic" charset="-128"/>
              </a:rPr>
              <a:t>Course or classroom </a:t>
            </a:r>
            <a:r>
              <a:rPr lang="en-US" altLang="en-US" dirty="0" smtClean="0">
                <a:latin typeface="Calibri" charset="0"/>
                <a:ea typeface="MS PGothic" charset="-128"/>
              </a:rPr>
              <a:t>practice </a:t>
            </a:r>
            <a:r>
              <a:rPr lang="en-US" altLang="en-US" dirty="0">
                <a:latin typeface="Calibri" charset="0"/>
                <a:ea typeface="MS PGothic" charset="-128"/>
              </a:rPr>
              <a:t>drawing evidence from text(s) is an essential component of the CCR standards and the key advances. The research and feedback from college faculty and employers points to it as being crucial. </a:t>
            </a:r>
          </a:p>
          <a:p>
            <a:r>
              <a:rPr lang="en-US" altLang="en-US" dirty="0">
                <a:latin typeface="Calibri" charset="0"/>
                <a:ea typeface="MS PGothic" charset="-128"/>
              </a:rPr>
              <a:t/>
            </a:r>
            <a:br>
              <a:rPr lang="en-US" altLang="en-US" dirty="0">
                <a:latin typeface="Calibri" charset="0"/>
                <a:ea typeface="MS PGothic" charset="-128"/>
              </a:rPr>
            </a:br>
            <a:endParaRPr lang="en-US" altLang="en-US" dirty="0">
              <a:latin typeface="Calibri" charset="0"/>
              <a:ea typeface="MS PGothic" charset="-128"/>
            </a:endParaRPr>
          </a:p>
        </p:txBody>
      </p:sp>
    </p:spTree>
    <p:extLst>
      <p:ext uri="{BB962C8B-B14F-4D97-AF65-F5344CB8AC3E}">
        <p14:creationId xmlns:p14="http://schemas.microsoft.com/office/powerpoint/2010/main" val="816744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ln w="9525"/>
          <a:extLst/>
        </p:spPr>
        <p:txBody>
          <a:bodyPr/>
          <a:lstStyle/>
          <a:p>
            <a:pPr>
              <a:defRPr/>
            </a:pPr>
            <a:r>
              <a:rPr lang="en-US" b="1" dirty="0">
                <a:latin typeface="Calibri" charset="0"/>
                <a:ea typeface="ＭＳ Ｐゴシック" charset="0"/>
                <a:cs typeface="ＭＳ Ｐゴシック" charset="0"/>
              </a:rPr>
              <a:t>Big Idea: </a:t>
            </a:r>
            <a:r>
              <a:rPr lang="en-US" dirty="0">
                <a:latin typeface="Calibri" charset="0"/>
                <a:ea typeface="ＭＳ Ｐゴシック" charset="0"/>
                <a:cs typeface="ＭＳ Ｐゴシック" charset="0"/>
              </a:rPr>
              <a:t>CCR standards-aligned curricula should show observable evidence of attention to students providing evidence from what they read.</a:t>
            </a:r>
          </a:p>
          <a:p>
            <a:pPr>
              <a:defRPr/>
            </a:pPr>
            <a:endParaRPr lang="en-US" b="1" dirty="0">
              <a:latin typeface="Calibri" charset="0"/>
              <a:ea typeface="ＭＳ Ｐゴシック" charset="0"/>
              <a:cs typeface="ＭＳ Ｐゴシック" charset="0"/>
            </a:endParaRPr>
          </a:p>
          <a:p>
            <a:pPr>
              <a:defRPr/>
            </a:pPr>
            <a:r>
              <a:rPr lang="en-US" b="1" dirty="0">
                <a:latin typeface="Calibri" charset="0"/>
                <a:ea typeface="ＭＳ Ｐゴシック" charset="0"/>
                <a:cs typeface="ＭＳ Ｐゴシック" charset="0"/>
              </a:rPr>
              <a:t>Facilitator Talking Points:</a:t>
            </a:r>
            <a:endParaRPr lang="en-US" dirty="0">
              <a:latin typeface="Calibri" charset="0"/>
              <a:ea typeface="ＭＳ Ｐゴシック" charset="0"/>
              <a:cs typeface="ＭＳ Ｐゴシック" charset="0"/>
            </a:endParaRPr>
          </a:p>
          <a:p>
            <a:pPr marL="171450" indent="-171450">
              <a:buFont typeface="Arial"/>
              <a:buChar char="•"/>
              <a:defRPr/>
            </a:pPr>
            <a:r>
              <a:rPr lang="en-US" dirty="0">
                <a:latin typeface="Calibri" charset="0"/>
                <a:ea typeface="ＭＳ Ｐゴシック" charset="0"/>
                <a:cs typeface="ＭＳ Ｐゴシック" charset="0"/>
              </a:rPr>
              <a:t>Resources should provide a series of well-sequenced questions about each text.</a:t>
            </a:r>
          </a:p>
          <a:p>
            <a:pPr marL="171450" indent="-171450">
              <a:buFont typeface="Arial"/>
              <a:buChar char="•"/>
              <a:defRPr/>
            </a:pPr>
            <a:r>
              <a:rPr lang="en-US" dirty="0">
                <a:latin typeface="Calibri" charset="0"/>
                <a:ea typeface="ＭＳ Ｐゴシック" charset="0"/>
                <a:cs typeface="ＭＳ Ｐゴシック" charset="0"/>
              </a:rPr>
              <a:t>Questions should </a:t>
            </a:r>
            <a:r>
              <a:rPr lang="en-US" dirty="0" smtClean="0">
                <a:latin typeface="Calibri" charset="0"/>
                <a:ea typeface="ＭＳ Ｐゴシック" charset="0"/>
                <a:cs typeface="ＭＳ Ｐゴシック" charset="0"/>
              </a:rPr>
              <a:t>ask for </a:t>
            </a:r>
            <a:r>
              <a:rPr lang="en-US" dirty="0">
                <a:latin typeface="Calibri" charset="0"/>
                <a:ea typeface="ＭＳ Ｐゴシック" charset="0"/>
                <a:cs typeface="ＭＳ Ｐゴシック" charset="0"/>
              </a:rPr>
              <a:t>students to focus on text evidence in reading, writing, and speaking and listening. </a:t>
            </a:r>
          </a:p>
          <a:p>
            <a:pPr marL="171450" indent="-171450">
              <a:buFont typeface="Arial"/>
              <a:buChar char="•"/>
              <a:defRPr/>
            </a:pPr>
            <a:r>
              <a:rPr lang="en-US" dirty="0">
                <a:latin typeface="Calibri" charset="0"/>
                <a:ea typeface="ＭＳ Ｐゴシック" charset="0"/>
                <a:cs typeface="ＭＳ Ｐゴシック" charset="0"/>
              </a:rPr>
              <a:t>Questions and discussion prompts should highlight and prompt student thinking and discussion and supporting their claims with evidence.</a:t>
            </a:r>
          </a:p>
          <a:p>
            <a:pPr>
              <a:defRPr/>
            </a:pP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6348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5" name="Shape 119"/>
          <p:cNvSpPr>
            <a:spLocks noGrp="1" noRot="1" noChangeAspect="1" noTextEdit="1"/>
          </p:cNvSpPr>
          <p:nvPr>
            <p:ph type="sldImg" idx="2"/>
          </p:nvPr>
        </p:nvSpPr>
        <p:spPr>
          <a:ln/>
        </p:spPr>
      </p:sp>
      <p:sp>
        <p:nvSpPr>
          <p:cNvPr id="53250" name="Shape 120"/>
          <p:cNvSpPr>
            <a:spLocks noGrp="1"/>
          </p:cNvSpPr>
          <p:nvPr>
            <p:ph type="body" idx="1"/>
          </p:nvPr>
        </p:nvSpPr>
        <p:spPr>
          <a:xfrm>
            <a:off x="933450" y="4408488"/>
            <a:ext cx="5130800" cy="3179762"/>
          </a:xfrm>
          <a:ln w="9525"/>
          <a:extLst/>
        </p:spPr>
        <p:txBody>
          <a:bodyPr tIns="45700" bIns="45700">
            <a:spAutoFit/>
          </a:bodyPr>
          <a:lstStyle/>
          <a:p>
            <a:pPr>
              <a:defRPr/>
            </a:pPr>
            <a:r>
              <a:rPr lang="en-US" b="1" dirty="0">
                <a:latin typeface="Calibri" charset="0"/>
                <a:ea typeface="ＭＳ Ｐゴシック" charset="0"/>
                <a:cs typeface="ＭＳ Ｐゴシック" charset="0"/>
              </a:rPr>
              <a:t>Big Idea: </a:t>
            </a:r>
            <a:r>
              <a:rPr lang="en-US" dirty="0">
                <a:latin typeface="Calibri" charset="0"/>
                <a:ea typeface="ＭＳ Ｐゴシック" charset="0"/>
                <a:cs typeface="ＭＳ Ｐゴシック" charset="0"/>
              </a:rPr>
              <a:t>Explain common misconceptions about what text-dependent questions are.</a:t>
            </a:r>
          </a:p>
          <a:p>
            <a:pPr>
              <a:defRPr/>
            </a:pPr>
            <a:endParaRPr lang="en-US" b="1" dirty="0">
              <a:latin typeface="Calibri" charset="0"/>
              <a:ea typeface="ＭＳ Ｐゴシック" charset="0"/>
              <a:cs typeface="ＭＳ Ｐゴシック" charset="0"/>
            </a:endParaRPr>
          </a:p>
          <a:p>
            <a:pPr>
              <a:defRPr/>
            </a:pPr>
            <a:r>
              <a:rPr lang="en-US" b="1" dirty="0">
                <a:latin typeface="Calibri" charset="0"/>
                <a:ea typeface="ＭＳ Ｐゴシック" charset="0"/>
                <a:cs typeface="ＭＳ Ｐゴシック" charset="0"/>
              </a:rPr>
              <a:t>Facilitator Talking Points:</a:t>
            </a:r>
            <a:endParaRPr lang="en-US" dirty="0">
              <a:latin typeface="Calibri" charset="0"/>
              <a:ea typeface="ＭＳ Ｐゴシック" charset="0"/>
              <a:cs typeface="ＭＳ Ｐゴシック" charset="0"/>
            </a:endParaRPr>
          </a:p>
          <a:p>
            <a:pPr marL="171450" indent="-171450">
              <a:buFont typeface="Arial"/>
              <a:buChar char="•"/>
              <a:defRPr/>
            </a:pPr>
            <a:r>
              <a:rPr lang="en-US" dirty="0">
                <a:latin typeface="Calibri" charset="0"/>
                <a:ea typeface="ＭＳ Ｐゴシック" charset="0"/>
                <a:cs typeface="ＭＳ Ｐゴシック" charset="0"/>
              </a:rPr>
              <a:t>Text-dependent questions (TDQs) should not </a:t>
            </a:r>
            <a:r>
              <a:rPr lang="en-US" i="1" dirty="0">
                <a:latin typeface="Calibri" charset="0"/>
                <a:ea typeface="ＭＳ Ｐゴシック" charset="0"/>
                <a:cs typeface="ＭＳ Ｐゴシック" charset="0"/>
              </a:rPr>
              <a:t>require</a:t>
            </a:r>
            <a:r>
              <a:rPr lang="en-US" dirty="0">
                <a:latin typeface="Calibri" charset="0"/>
                <a:ea typeface="ＭＳ Ｐゴシック" charset="0"/>
                <a:cs typeface="ＭＳ Ｐゴシック" charset="0"/>
              </a:rPr>
              <a:t> background knowledge in order for students to answer them. </a:t>
            </a:r>
          </a:p>
          <a:p>
            <a:pPr marL="171450" indent="-171450">
              <a:buFont typeface="Arial"/>
              <a:buChar char="•"/>
              <a:defRPr/>
            </a:pPr>
            <a:r>
              <a:rPr lang="en-US" dirty="0">
                <a:latin typeface="Calibri" charset="0"/>
                <a:ea typeface="ＭＳ Ｐゴシック" charset="0"/>
                <a:cs typeface="ＭＳ Ｐゴシック" charset="0"/>
              </a:rPr>
              <a:t>Background knowledge can be increased by collecting the evidence from the text or can be tapped into to make meaning of the text. </a:t>
            </a:r>
          </a:p>
          <a:p>
            <a:pPr marL="171450" indent="-171450">
              <a:buFont typeface="Arial"/>
              <a:buChar char="•"/>
              <a:defRPr/>
            </a:pPr>
            <a:r>
              <a:rPr lang="en-US" dirty="0">
                <a:latin typeface="Calibri" charset="0"/>
                <a:ea typeface="ＭＳ Ｐゴシック" charset="0"/>
                <a:cs typeface="ＭＳ Ｐゴシック" charset="0"/>
              </a:rPr>
              <a:t>TDQs are not just questions; they can be powerful tools to direct student attention to the most important parts of the text. </a:t>
            </a:r>
          </a:p>
          <a:p>
            <a:pPr marL="171450" indent="-171450">
              <a:buFont typeface="Arial"/>
              <a:buChar char="•"/>
              <a:defRPr/>
            </a:pPr>
            <a:r>
              <a:rPr lang="en-US" dirty="0">
                <a:latin typeface="Calibri" charset="0"/>
                <a:ea typeface="ＭＳ Ｐゴシック" charset="0"/>
                <a:cs typeface="ＭＳ Ｐゴシック" charset="0"/>
              </a:rPr>
              <a:t>Along with high-quality, complex text, TDQs will drive mastery of the CCR standards in the classroom.</a:t>
            </a:r>
          </a:p>
          <a:p>
            <a:pPr marL="171450" indent="-171450">
              <a:buFont typeface="Arial"/>
              <a:buChar char="•"/>
              <a:defRPr/>
            </a:pPr>
            <a:r>
              <a:rPr lang="en-US" dirty="0">
                <a:latin typeface="Calibri" charset="0"/>
                <a:ea typeface="ＭＳ Ｐゴシック" charset="0"/>
                <a:cs typeface="ＭＳ Ｐゴシック" charset="0"/>
              </a:rPr>
              <a:t>We know what TDQs are </a:t>
            </a:r>
            <a:r>
              <a:rPr lang="en-US" i="1" dirty="0">
                <a:latin typeface="Calibri" charset="0"/>
                <a:ea typeface="ＭＳ Ｐゴシック" charset="0"/>
                <a:cs typeface="ＭＳ Ｐゴシック" charset="0"/>
              </a:rPr>
              <a:t>not</a:t>
            </a:r>
            <a:r>
              <a:rPr lang="en-US" dirty="0">
                <a:latin typeface="Calibri" charset="0"/>
                <a:ea typeface="ＭＳ Ｐゴシック" charset="0"/>
                <a:cs typeface="ＭＳ Ｐゴシック" charset="0"/>
              </a:rPr>
              <a:t>. The next slide takes a closer look at what TDQs </a:t>
            </a:r>
            <a:r>
              <a:rPr lang="en-US" i="1" dirty="0">
                <a:latin typeface="Calibri" charset="0"/>
                <a:ea typeface="ＭＳ Ｐゴシック" charset="0"/>
                <a:cs typeface="ＭＳ Ｐゴシック" charset="0"/>
              </a:rPr>
              <a:t>are</a:t>
            </a:r>
            <a:r>
              <a:rPr lang="en-US" dirty="0">
                <a:latin typeface="Calibri" charset="0"/>
                <a:ea typeface="ＭＳ Ｐゴシック" charset="0"/>
                <a:cs typeface="ＭＳ Ｐゴシック" charset="0"/>
              </a:rPr>
              <a:t>.</a:t>
            </a:r>
          </a:p>
          <a:p>
            <a:pPr>
              <a:defRPr/>
            </a:pPr>
            <a:endParaRPr lang="en-US" dirty="0">
              <a:latin typeface="Calibri" charset="0"/>
              <a:ea typeface="ＭＳ Ｐゴシック" charset="0"/>
              <a:cs typeface="ＭＳ Ｐゴシック" charset="0"/>
            </a:endParaRPr>
          </a:p>
        </p:txBody>
      </p:sp>
      <p:sp>
        <p:nvSpPr>
          <p:cNvPr id="52227" name="Shape 121"/>
          <p:cNvSpPr>
            <a:spLocks noGrp="1"/>
          </p:cNvSpPr>
          <p:nvPr>
            <p:ph type="sldNum" sz="quarter" idx="4294967295"/>
          </p:nvPr>
        </p:nvSpPr>
        <p:spPr bwMode="auto">
          <a:xfrm>
            <a:off x="3963988" y="8815388"/>
            <a:ext cx="3032125" cy="2778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45700" bIns="45700">
            <a:spAutoFit/>
          </a:bodyP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buSzPct val="25000"/>
            </a:pPr>
            <a:r>
              <a:rPr lang="en-US" altLang="en-US" sz="1200">
                <a:solidFill>
                  <a:srgbClr val="000000"/>
                </a:solidFill>
                <a:latin typeface="Arial" charset="0"/>
                <a:sym typeface="Arial" charset="0"/>
              </a:rPr>
              <a:t> </a:t>
            </a:r>
          </a:p>
        </p:txBody>
      </p:sp>
      <p:sp>
        <p:nvSpPr>
          <p:cNvPr id="7" name="TextBox 6"/>
          <p:cNvSpPr txBox="1"/>
          <p:nvPr/>
        </p:nvSpPr>
        <p:spPr>
          <a:xfrm>
            <a:off x="3163824" y="8823960"/>
            <a:ext cx="990600" cy="276999"/>
          </a:xfrm>
          <a:prstGeom prst="rect">
            <a:avLst/>
          </a:prstGeom>
          <a:noFill/>
        </p:spPr>
        <p:txBody>
          <a:bodyPr wrap="square" rtlCol="0">
            <a:spAutoFit/>
          </a:bodyPr>
          <a:lstStyle/>
          <a:p>
            <a:r>
              <a:rPr lang="en-US" sz="1200" b="0" dirty="0" smtClean="0">
                <a:latin typeface="Calibri" charset="0"/>
                <a:ea typeface="Calibri" charset="0"/>
                <a:cs typeface="Calibri" charset="0"/>
              </a:rPr>
              <a:t>Page 23</a:t>
            </a:r>
            <a:endParaRPr lang="en-US" sz="1200" b="0" dirty="0">
              <a:latin typeface="Calibri" charset="0"/>
              <a:ea typeface="Calibri" charset="0"/>
              <a:cs typeface="Calibri" charset="0"/>
            </a:endParaRPr>
          </a:p>
        </p:txBody>
      </p:sp>
    </p:spTree>
    <p:extLst>
      <p:ext uri="{BB962C8B-B14F-4D97-AF65-F5344CB8AC3E}">
        <p14:creationId xmlns:p14="http://schemas.microsoft.com/office/powerpoint/2010/main" val="1276399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3" name="Shape 126"/>
          <p:cNvSpPr>
            <a:spLocks noGrp="1" noRot="1" noChangeAspect="1" noTextEdit="1"/>
          </p:cNvSpPr>
          <p:nvPr>
            <p:ph type="sldImg" idx="2"/>
          </p:nvPr>
        </p:nvSpPr>
        <p:spPr>
          <a:ln/>
        </p:spPr>
      </p:sp>
      <p:sp>
        <p:nvSpPr>
          <p:cNvPr id="54274" name="Shape 127"/>
          <p:cNvSpPr>
            <a:spLocks noGrp="1"/>
          </p:cNvSpPr>
          <p:nvPr>
            <p:ph type="body" idx="1"/>
          </p:nvPr>
        </p:nvSpPr>
        <p:spPr>
          <a:xfrm>
            <a:off x="933450" y="4408488"/>
            <a:ext cx="5130800" cy="3338512"/>
          </a:xfrm>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45700" bIns="45700">
            <a:spAutoFit/>
          </a:bodyPr>
          <a:lstStyle/>
          <a:p>
            <a:r>
              <a:rPr lang="en-US" altLang="en-US" b="1" dirty="0">
                <a:latin typeface="Calibri" charset="0"/>
                <a:ea typeface="MS PGothic" charset="-128"/>
              </a:rPr>
              <a:t>Big Idea: </a:t>
            </a:r>
            <a:r>
              <a:rPr lang="en-US" altLang="en-US" dirty="0">
                <a:latin typeface="Calibri" charset="0"/>
                <a:ea typeface="MS PGothic" charset="-128"/>
              </a:rPr>
              <a:t>Good questions give students support to comprehend the ideas contained within complex texts.</a:t>
            </a:r>
          </a:p>
          <a:p>
            <a:endParaRPr lang="en-US" altLang="en-US" b="1" dirty="0">
              <a:latin typeface="Calibri" charset="0"/>
              <a:ea typeface="MS PGothic" charset="-128"/>
            </a:endParaRPr>
          </a:p>
          <a:p>
            <a:r>
              <a:rPr lang="en-US" altLang="en-US" b="1" dirty="0">
                <a:latin typeface="Calibri" charset="0"/>
                <a:ea typeface="MS PGothic" charset="-128"/>
              </a:rPr>
              <a:t>Facilitator Talking Points: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TDQs require a careful reading and consideration of text(s). </a:t>
            </a:r>
          </a:p>
          <a:p>
            <a:pPr marL="171450" indent="-171450">
              <a:buFont typeface="Arial"/>
              <a:buChar char="•"/>
            </a:pPr>
            <a:r>
              <a:rPr lang="en-US" altLang="en-US" dirty="0">
                <a:latin typeface="Calibri" charset="0"/>
                <a:ea typeface="MS PGothic" charset="-128"/>
              </a:rPr>
              <a:t>Questions that involve analysis, synthesis, and evaluation actually point toward the most difficult parts of text. Literal questions do not.</a:t>
            </a:r>
          </a:p>
          <a:p>
            <a:pPr marL="171450" indent="-171450">
              <a:buFont typeface="Arial"/>
              <a:buChar char="•"/>
            </a:pPr>
            <a:r>
              <a:rPr lang="en-US" altLang="en-US" dirty="0">
                <a:latin typeface="Calibri" charset="0"/>
                <a:ea typeface="MS PGothic" charset="-128"/>
              </a:rPr>
              <a:t>TDQs will help accomplish student mastery of the CCR standards if questions are asked about words, sentences, paragraphs, big ideas, themes, relationships, etc.</a:t>
            </a:r>
          </a:p>
          <a:p>
            <a:pPr marL="171450" indent="-171450">
              <a:buFont typeface="Arial"/>
              <a:buChar char="•"/>
            </a:pPr>
            <a:r>
              <a:rPr lang="en-US" altLang="en-US" dirty="0">
                <a:latin typeface="Calibri" charset="0"/>
                <a:ea typeface="MS PGothic" charset="-128"/>
              </a:rPr>
              <a:t>TDQs are opportunities to address the academic (Tier  2) vocabulary and syntax that are features of complex text—the features that make text difficult for students.</a:t>
            </a:r>
          </a:p>
          <a:p>
            <a:pPr marL="171450" indent="-171450">
              <a:buFont typeface="Arial"/>
              <a:buChar char="•"/>
            </a:pPr>
            <a:r>
              <a:rPr lang="en-US" altLang="en-US" dirty="0">
                <a:latin typeface="Calibri" charset="0"/>
                <a:ea typeface="MS PGothic" charset="-128"/>
              </a:rPr>
              <a:t>This means that good questions actually make students stronger and more capable readers.</a:t>
            </a:r>
          </a:p>
          <a:p>
            <a:pPr eaLnBrk="1" hangingPunct="1">
              <a:lnSpc>
                <a:spcPct val="100000"/>
              </a:lnSpc>
              <a:spcBef>
                <a:spcPts val="525"/>
              </a:spcBef>
              <a:buClr>
                <a:srgbClr val="000000"/>
              </a:buClr>
            </a:pPr>
            <a:endParaRPr lang="en-US" altLang="en-US" sz="1100" dirty="0">
              <a:latin typeface="Arial" charset="0"/>
              <a:ea typeface="MS PGothic" charset="-128"/>
            </a:endParaRPr>
          </a:p>
        </p:txBody>
      </p:sp>
      <p:sp>
        <p:nvSpPr>
          <p:cNvPr id="54275" name="Shape 128"/>
          <p:cNvSpPr>
            <a:spLocks noGrp="1"/>
          </p:cNvSpPr>
          <p:nvPr>
            <p:ph type="sldNum" sz="quarter" idx="4294967295"/>
          </p:nvPr>
        </p:nvSpPr>
        <p:spPr bwMode="auto">
          <a:xfrm>
            <a:off x="3963988" y="8815388"/>
            <a:ext cx="3032125" cy="2778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45700" bIns="45700">
            <a:spAutoFit/>
          </a:bodyP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buSzPct val="25000"/>
            </a:pPr>
            <a:r>
              <a:rPr lang="en-US" altLang="en-US" sz="1200">
                <a:solidFill>
                  <a:srgbClr val="000000"/>
                </a:solidFill>
                <a:latin typeface="Arial" charset="0"/>
                <a:sym typeface="Arial" charset="0"/>
              </a:rPr>
              <a:t> </a:t>
            </a:r>
          </a:p>
        </p:txBody>
      </p:sp>
      <p:sp>
        <p:nvSpPr>
          <p:cNvPr id="6" name="TextBox 5"/>
          <p:cNvSpPr txBox="1"/>
          <p:nvPr/>
        </p:nvSpPr>
        <p:spPr>
          <a:xfrm>
            <a:off x="3163824" y="8823960"/>
            <a:ext cx="990600" cy="276999"/>
          </a:xfrm>
          <a:prstGeom prst="rect">
            <a:avLst/>
          </a:prstGeom>
          <a:noFill/>
        </p:spPr>
        <p:txBody>
          <a:bodyPr wrap="square" rtlCol="0">
            <a:spAutoFit/>
          </a:bodyPr>
          <a:lstStyle/>
          <a:p>
            <a:r>
              <a:rPr lang="en-US" sz="1200" b="0" dirty="0" smtClean="0">
                <a:latin typeface="Calibri" charset="0"/>
                <a:ea typeface="Calibri" charset="0"/>
                <a:cs typeface="Calibri" charset="0"/>
              </a:rPr>
              <a:t>Page 24</a:t>
            </a:r>
            <a:endParaRPr lang="en-US" sz="1200" b="0" dirty="0">
              <a:latin typeface="Calibri" charset="0"/>
              <a:ea typeface="Calibri" charset="0"/>
              <a:cs typeface="Calibri" charset="0"/>
            </a:endParaRPr>
          </a:p>
        </p:txBody>
      </p:sp>
    </p:spTree>
    <p:extLst>
      <p:ext uri="{BB962C8B-B14F-4D97-AF65-F5344CB8AC3E}">
        <p14:creationId xmlns:p14="http://schemas.microsoft.com/office/powerpoint/2010/main" val="1236465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a:latin typeface="Calibri" charset="0"/>
                <a:ea typeface="ＭＳ Ｐゴシック" charset="0"/>
                <a:cs typeface="ＭＳ Ｐゴシック" charset="0"/>
              </a:rPr>
              <a:t>Big Idea</a:t>
            </a:r>
            <a:r>
              <a:rPr lang="en-US" dirty="0">
                <a:latin typeface="Calibri" charset="0"/>
                <a:ea typeface="ＭＳ Ｐゴシック" charset="0"/>
                <a:cs typeface="ＭＳ Ｐゴシック" charset="0"/>
              </a:rPr>
              <a:t>: Introduce the tool that will support participants as they evaluate the resource for questions.</a:t>
            </a:r>
          </a:p>
          <a:p>
            <a:pPr>
              <a:defRPr/>
            </a:pPr>
            <a:endParaRPr lang="en-US" b="1" dirty="0">
              <a:latin typeface="Calibri" charset="0"/>
              <a:ea typeface="ＭＳ Ｐゴシック" charset="0"/>
              <a:cs typeface="ＭＳ Ｐゴシック" charset="0"/>
            </a:endParaRPr>
          </a:p>
          <a:p>
            <a:pPr>
              <a:defRPr/>
            </a:pPr>
            <a:r>
              <a:rPr lang="en-US" b="1" dirty="0">
                <a:latin typeface="Calibri" charset="0"/>
                <a:ea typeface="ＭＳ Ｐゴシック" charset="0"/>
                <a:cs typeface="ＭＳ Ｐゴシック" charset="0"/>
              </a:rPr>
              <a:t>Facilitator Talking Points:</a:t>
            </a:r>
            <a:endParaRPr lang="en-US" dirty="0">
              <a:latin typeface="Calibri" charset="0"/>
              <a:ea typeface="ＭＳ Ｐゴシック" charset="0"/>
              <a:cs typeface="ＭＳ Ｐゴシック" charset="0"/>
            </a:endParaRPr>
          </a:p>
          <a:p>
            <a:pPr marL="171450" indent="-171450">
              <a:buFont typeface="Arial"/>
              <a:buChar char="•"/>
              <a:defRPr/>
            </a:pPr>
            <a:r>
              <a:rPr lang="en-US" dirty="0">
                <a:latin typeface="Calibri" charset="0"/>
                <a:ea typeface="ＭＳ Ｐゴシック" charset="0"/>
                <a:cs typeface="ＭＳ Ｐゴシック" charset="0"/>
              </a:rPr>
              <a:t>Ask participants to review the checklist as you point out the sections.</a:t>
            </a:r>
          </a:p>
          <a:p>
            <a:pPr marL="171450" indent="-171450">
              <a:buFont typeface="Arial"/>
              <a:buChar char="•"/>
              <a:defRPr/>
            </a:pPr>
            <a:r>
              <a:rPr lang="en-US" dirty="0">
                <a:latin typeface="Calibri" charset="0"/>
                <a:ea typeface="ＭＳ Ｐゴシック" charset="0"/>
                <a:cs typeface="ＭＳ Ｐゴシック" charset="0"/>
              </a:rPr>
              <a:t>This resource checks for questions that are:</a:t>
            </a:r>
          </a:p>
          <a:p>
            <a:pPr marL="349250" lvl="1" indent="-171450">
              <a:buFont typeface="Courier New"/>
              <a:buChar char="o"/>
              <a:defRPr/>
            </a:pPr>
            <a:r>
              <a:rPr lang="en-US" dirty="0">
                <a:latin typeface="Calibri" charset="0"/>
                <a:ea typeface="ＭＳ Ｐゴシック" charset="0"/>
                <a:cs typeface="ＭＳ Ｐゴシック" charset="0"/>
              </a:rPr>
              <a:t>t</a:t>
            </a:r>
            <a:r>
              <a:rPr lang="en-US" dirty="0" smtClean="0">
                <a:latin typeface="Calibri" charset="0"/>
                <a:ea typeface="ＭＳ Ｐゴシック" charset="0"/>
                <a:cs typeface="ＭＳ Ｐゴシック" charset="0"/>
              </a:rPr>
              <a:t>ext</a:t>
            </a:r>
            <a:r>
              <a:rPr lang="en-US" dirty="0">
                <a:latin typeface="Calibri" charset="0"/>
                <a:ea typeface="ＭＳ Ｐゴシック" charset="0"/>
                <a:cs typeface="ＭＳ Ｐゴシック" charset="0"/>
              </a:rPr>
              <a:t>-dependent and require </a:t>
            </a:r>
            <a:r>
              <a:rPr lang="en-US" dirty="0" smtClean="0">
                <a:latin typeface="Calibri" charset="0"/>
                <a:ea typeface="ＭＳ Ｐゴシック" charset="0"/>
                <a:cs typeface="ＭＳ Ｐゴシック" charset="0"/>
              </a:rPr>
              <a:t>evidence,</a:t>
            </a:r>
            <a:endParaRPr lang="en-US" dirty="0">
              <a:latin typeface="Calibri" charset="0"/>
              <a:ea typeface="ＭＳ Ｐゴシック" charset="0"/>
              <a:cs typeface="ＭＳ Ｐゴシック" charset="0"/>
            </a:endParaRPr>
          </a:p>
          <a:p>
            <a:pPr marL="349250" lvl="1" indent="-171450">
              <a:buFont typeface="Courier New"/>
              <a:buChar char="o"/>
              <a:defRPr/>
            </a:pPr>
            <a:r>
              <a:rPr lang="en-US" dirty="0">
                <a:latin typeface="Calibri" charset="0"/>
                <a:ea typeface="ＭＳ Ｐゴシック" charset="0"/>
                <a:cs typeface="ＭＳ Ｐゴシック" charset="0"/>
              </a:rPr>
              <a:t>t</a:t>
            </a:r>
            <a:r>
              <a:rPr lang="en-US" dirty="0" smtClean="0">
                <a:latin typeface="Calibri" charset="0"/>
                <a:ea typeface="ＭＳ Ｐゴシック" charset="0"/>
                <a:cs typeface="ＭＳ Ｐゴシック" charset="0"/>
              </a:rPr>
              <a:t>ext</a:t>
            </a:r>
            <a:r>
              <a:rPr lang="en-US" dirty="0">
                <a:latin typeface="Calibri" charset="0"/>
                <a:ea typeface="ＭＳ Ｐゴシック" charset="0"/>
                <a:cs typeface="ＭＳ Ｐゴシック" charset="0"/>
              </a:rPr>
              <a:t>-specific (not background knowledge) and tied to a grade-specific </a:t>
            </a:r>
            <a:r>
              <a:rPr lang="en-US" dirty="0" smtClean="0">
                <a:latin typeface="Calibri" charset="0"/>
                <a:ea typeface="ＭＳ Ｐゴシック" charset="0"/>
                <a:cs typeface="ＭＳ Ｐゴシック" charset="0"/>
              </a:rPr>
              <a:t>standard,</a:t>
            </a:r>
            <a:endParaRPr lang="en-US" dirty="0">
              <a:latin typeface="Calibri" charset="0"/>
              <a:ea typeface="ＭＳ Ｐゴシック" charset="0"/>
              <a:cs typeface="ＭＳ Ｐゴシック" charset="0"/>
            </a:endParaRPr>
          </a:p>
          <a:p>
            <a:pPr marL="349250" lvl="1" indent="-171450">
              <a:buFont typeface="Courier New"/>
              <a:buChar char="o"/>
              <a:defRPr/>
            </a:pPr>
            <a:r>
              <a:rPr lang="en-US" dirty="0">
                <a:latin typeface="Calibri" charset="0"/>
                <a:ea typeface="ＭＳ Ｐゴシック" charset="0"/>
                <a:cs typeface="ＭＳ Ｐゴシック" charset="0"/>
              </a:rPr>
              <a:t>s</a:t>
            </a:r>
            <a:r>
              <a:rPr lang="en-US" dirty="0" smtClean="0">
                <a:latin typeface="Calibri" charset="0"/>
                <a:ea typeface="ＭＳ Ｐゴシック" charset="0"/>
                <a:cs typeface="ＭＳ Ｐゴシック" charset="0"/>
              </a:rPr>
              <a:t>equenced </a:t>
            </a:r>
            <a:r>
              <a:rPr lang="en-US" dirty="0">
                <a:latin typeface="Calibri" charset="0"/>
                <a:ea typeface="ＭＳ Ｐゴシック" charset="0"/>
                <a:cs typeface="ＭＳ Ｐゴシック" charset="0"/>
              </a:rPr>
              <a:t>to build knowledge with a careful sequencing within and between </a:t>
            </a:r>
            <a:r>
              <a:rPr lang="en-US" dirty="0" smtClean="0">
                <a:latin typeface="Calibri" charset="0"/>
                <a:ea typeface="ＭＳ Ｐゴシック" charset="0"/>
                <a:cs typeface="ＭＳ Ｐゴシック" charset="0"/>
              </a:rPr>
              <a:t>texts, and</a:t>
            </a:r>
            <a:endParaRPr lang="en-US" dirty="0">
              <a:latin typeface="Calibri" charset="0"/>
              <a:ea typeface="ＭＳ Ｐゴシック" charset="0"/>
              <a:cs typeface="ＭＳ Ｐゴシック" charset="0"/>
            </a:endParaRPr>
          </a:p>
          <a:p>
            <a:pPr marL="349250" lvl="1" indent="-171450">
              <a:buFont typeface="Courier New"/>
              <a:buChar char="o"/>
              <a:defRPr/>
            </a:pPr>
            <a:r>
              <a:rPr lang="en-US" dirty="0">
                <a:latin typeface="Calibri" charset="0"/>
                <a:ea typeface="ＭＳ Ｐゴシック" charset="0"/>
                <a:cs typeface="ＭＳ Ｐゴシック" charset="0"/>
              </a:rPr>
              <a:t>w</a:t>
            </a:r>
            <a:r>
              <a:rPr lang="en-US" dirty="0" smtClean="0">
                <a:latin typeface="Calibri" charset="0"/>
                <a:ea typeface="ＭＳ Ｐゴシック" charset="0"/>
                <a:cs typeface="ＭＳ Ｐゴシック" charset="0"/>
              </a:rPr>
              <a:t>riting </a:t>
            </a:r>
            <a:r>
              <a:rPr lang="en-US" dirty="0">
                <a:latin typeface="Calibri" charset="0"/>
                <a:ea typeface="ＭＳ Ｐゴシック" charset="0"/>
                <a:cs typeface="ＭＳ Ｐゴシック" charset="0"/>
              </a:rPr>
              <a:t>task with clear directions, prompting to essential </a:t>
            </a:r>
            <a:r>
              <a:rPr lang="en-US" dirty="0" smtClean="0">
                <a:latin typeface="Calibri" charset="0"/>
                <a:ea typeface="ＭＳ Ｐゴシック" charset="0"/>
                <a:cs typeface="ＭＳ Ｐゴシック" charset="0"/>
              </a:rPr>
              <a:t>understanding. </a:t>
            </a:r>
            <a:endParaRPr lang="en-US" dirty="0">
              <a:latin typeface="Calibri" charset="0"/>
              <a:ea typeface="ＭＳ Ｐゴシック" charset="0"/>
              <a:cs typeface="ＭＳ Ｐゴシック" charset="0"/>
            </a:endParaRPr>
          </a:p>
          <a:p>
            <a:pPr marL="114300" lvl="1">
              <a:lnSpc>
                <a:spcPct val="100000"/>
              </a:lnSpc>
              <a:defRPr/>
            </a:pPr>
            <a:endParaRPr lang="en-US" sz="1100" dirty="0">
              <a:latin typeface="Arial" charset="0"/>
              <a:ea typeface="ＭＳ Ｐゴシック" charset="0"/>
              <a:cs typeface="Arial" charset="0"/>
            </a:endParaRPr>
          </a:p>
        </p:txBody>
      </p:sp>
    </p:spTree>
    <p:extLst>
      <p:ext uri="{BB962C8B-B14F-4D97-AF65-F5344CB8AC3E}">
        <p14:creationId xmlns:p14="http://schemas.microsoft.com/office/powerpoint/2010/main" val="70927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b="1" dirty="0">
                <a:latin typeface="+mn-lt"/>
                <a:ea typeface="MS PGothic" charset="0"/>
              </a:rPr>
              <a:t>Big Idea: </a:t>
            </a:r>
            <a:r>
              <a:rPr lang="en-US" dirty="0">
                <a:latin typeface="+mn-lt"/>
                <a:ea typeface="MS PGothic" charset="0"/>
              </a:rPr>
              <a:t>Determine if the questions and tasks are text-dependent and text-specific for Dimension 2.1: </a:t>
            </a:r>
            <a:r>
              <a:rPr lang="en-US" dirty="0">
                <a:solidFill>
                  <a:srgbClr val="000000"/>
                </a:solidFill>
                <a:latin typeface="+mn-lt"/>
                <a:ea typeface="MS PGothic" charset="0"/>
              </a:rPr>
              <a:t>Growth of Comprehension and Using Evidence From Texts</a:t>
            </a:r>
            <a:r>
              <a:rPr lang="en-US" dirty="0">
                <a:latin typeface="+mn-lt"/>
                <a:ea typeface="MS PGothic" charset="0"/>
              </a:rPr>
              <a:t>.</a:t>
            </a:r>
          </a:p>
          <a:p>
            <a:pPr>
              <a:defRPr/>
            </a:pPr>
            <a:endParaRPr lang="en-US" b="1" dirty="0">
              <a:latin typeface="+mn-lt"/>
              <a:ea typeface="MS PGothic" charset="0"/>
            </a:endParaRPr>
          </a:p>
          <a:p>
            <a:pPr>
              <a:defRPr/>
            </a:pPr>
            <a:r>
              <a:rPr lang="en-US" b="1" dirty="0">
                <a:latin typeface="+mn-lt"/>
                <a:ea typeface="MS PGothic" charset="0"/>
              </a:rPr>
              <a:t>Facilitator Notes:</a:t>
            </a:r>
            <a:endParaRPr lang="en-US" dirty="0">
              <a:latin typeface="+mn-lt"/>
              <a:ea typeface="MS PGothic" charset="0"/>
            </a:endParaRPr>
          </a:p>
          <a:p>
            <a:pPr marL="171450" indent="-171450">
              <a:buFont typeface="Arial"/>
              <a:buChar char="•"/>
              <a:defRPr/>
            </a:pPr>
            <a:r>
              <a:rPr lang="en-US" dirty="0">
                <a:latin typeface="+mn-lt"/>
                <a:ea typeface="MS PGothic" charset="0"/>
              </a:rPr>
              <a:t>CCR standards-aligned curricula should show observable evidence of attention to TDQs.</a:t>
            </a:r>
          </a:p>
          <a:p>
            <a:pPr marL="171450" indent="-171450">
              <a:buFont typeface="Arial"/>
              <a:buChar char="•"/>
              <a:defRPr/>
            </a:pPr>
            <a:r>
              <a:rPr lang="en-US" dirty="0">
                <a:latin typeface="+mn-lt"/>
                <a:ea typeface="MS PGothic" charset="0"/>
              </a:rPr>
              <a:t>For each question, ask participants to provide evidence for the answer </a:t>
            </a:r>
            <a:r>
              <a:rPr lang="en-US" dirty="0">
                <a:solidFill>
                  <a:srgbClr val="000000"/>
                </a:solidFill>
                <a:latin typeface="+mn-lt"/>
                <a:ea typeface="MS PGothic" charset="0"/>
              </a:rPr>
              <a:t>for how well the resource provides reading, writing, and speaking activities grounded in the text.</a:t>
            </a:r>
          </a:p>
          <a:p>
            <a:pPr>
              <a:defRPr/>
            </a:pPr>
            <a:endParaRPr lang="en-US" dirty="0">
              <a:latin typeface="+mn-lt"/>
              <a:ea typeface="MS PGothic" charset="0"/>
            </a:endParaRPr>
          </a:p>
          <a:p>
            <a:pPr>
              <a:defRPr/>
            </a:pPr>
            <a:endParaRPr lang="en-US" dirty="0">
              <a:latin typeface="+mn-lt"/>
              <a:ea typeface="MS PGothic" charset="0"/>
            </a:endParaRPr>
          </a:p>
          <a:p>
            <a:pPr>
              <a:buFontTx/>
              <a:buChar char="•"/>
              <a:defRPr/>
            </a:pPr>
            <a:endParaRPr lang="en-US" dirty="0">
              <a:latin typeface="+mn-lt"/>
              <a:ea typeface="MS PGothic" charset="0"/>
            </a:endParaRPr>
          </a:p>
          <a:p>
            <a:pPr>
              <a:lnSpc>
                <a:spcPct val="100000"/>
              </a:lnSpc>
              <a:buFontTx/>
              <a:buChar char="•"/>
              <a:defRPr/>
            </a:pPr>
            <a:endParaRPr lang="en-US" sz="1100" dirty="0">
              <a:latin typeface="+mn-lt"/>
              <a:ea typeface="MS PGothic" charset="0"/>
            </a:endParaRPr>
          </a:p>
          <a:p>
            <a:pPr>
              <a:lnSpc>
                <a:spcPct val="100000"/>
              </a:lnSpc>
              <a:defRPr/>
            </a:pPr>
            <a:endParaRPr lang="en-US" sz="1100" dirty="0">
              <a:latin typeface="+mn-lt"/>
              <a:ea typeface="MS PGothic" charset="0"/>
            </a:endParaRPr>
          </a:p>
          <a:p>
            <a:pPr>
              <a:lnSpc>
                <a:spcPct val="100000"/>
              </a:lnSpc>
              <a:defRPr/>
            </a:pPr>
            <a:endParaRPr lang="en-US" dirty="0">
              <a:latin typeface="+mn-lt"/>
              <a:ea typeface="MS PGothic" charset="0"/>
            </a:endParaRPr>
          </a:p>
        </p:txBody>
      </p:sp>
    </p:spTree>
    <p:extLst>
      <p:ext uri="{BB962C8B-B14F-4D97-AF65-F5344CB8AC3E}">
        <p14:creationId xmlns:p14="http://schemas.microsoft.com/office/powerpoint/2010/main" val="223370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en-US" altLang="en-US" b="1" dirty="0">
                <a:latin typeface="Calibri" charset="0"/>
                <a:ea typeface="MS PGothic" charset="-128"/>
              </a:rPr>
              <a:t>Big Idea: </a:t>
            </a:r>
            <a:r>
              <a:rPr lang="en-US" altLang="en-US" dirty="0">
                <a:latin typeface="Calibri" charset="0"/>
                <a:ea typeface="MS PGothic" charset="-128"/>
              </a:rPr>
              <a:t>Participants work at their tables to evaluate Dimension 2.1: </a:t>
            </a:r>
            <a:r>
              <a:rPr lang="en-US" altLang="en-US" dirty="0">
                <a:solidFill>
                  <a:srgbClr val="000000"/>
                </a:solidFill>
                <a:latin typeface="Calibri" charset="0"/>
                <a:ea typeface="MS PGothic" charset="-128"/>
              </a:rPr>
              <a:t>Growth of Comprehension and Using Evidence From Texts.</a:t>
            </a:r>
          </a:p>
          <a:p>
            <a:endParaRPr lang="en-US" altLang="en-US" dirty="0">
              <a:latin typeface="Calibri" charset="0"/>
              <a:ea typeface="MS PGothic" charset="-128"/>
            </a:endParaRPr>
          </a:p>
          <a:p>
            <a:r>
              <a:rPr lang="en-US" altLang="en-US" b="1" dirty="0">
                <a:latin typeface="Calibri" charset="0"/>
                <a:ea typeface="MS PGothic" charset="-128"/>
              </a:rPr>
              <a:t>Facilitator Notes:</a:t>
            </a:r>
          </a:p>
          <a:p>
            <a:pPr marL="171450" indent="-171450">
              <a:buFont typeface="Arial"/>
              <a:buChar char="•"/>
            </a:pPr>
            <a:r>
              <a:rPr lang="en-US" altLang="en-US" dirty="0">
                <a:latin typeface="Calibri" charset="0"/>
                <a:ea typeface="MS PGothic" charset="-128"/>
              </a:rPr>
              <a:t>Provide about 15 minutes for this exercise, including a quick </a:t>
            </a:r>
            <a:r>
              <a:rPr lang="en-US" altLang="en-US" dirty="0" smtClean="0">
                <a:latin typeface="Calibri" charset="0"/>
                <a:ea typeface="MS PGothic" charset="-128"/>
              </a:rPr>
              <a:t>debriefing </a:t>
            </a:r>
            <a:r>
              <a:rPr lang="en-US" altLang="en-US" dirty="0">
                <a:latin typeface="Calibri" charset="0"/>
                <a:ea typeface="MS PGothic" charset="-128"/>
              </a:rPr>
              <a:t>of participants’ findings.</a:t>
            </a:r>
          </a:p>
          <a:p>
            <a:pPr marL="171450" indent="-171450">
              <a:buFont typeface="Arial"/>
              <a:buChar char="•"/>
            </a:pPr>
            <a:r>
              <a:rPr lang="en-US" altLang="en-US" dirty="0">
                <a:latin typeface="Calibri" charset="0"/>
                <a:ea typeface="MS PGothic" charset="-128"/>
              </a:rPr>
              <a:t>Encourage participants to work on their own or with a partner first and then come together at their tables to discuss their findings.</a:t>
            </a:r>
          </a:p>
          <a:p>
            <a:pPr marL="171450" indent="-171450">
              <a:buFont typeface="Arial"/>
              <a:buChar char="•"/>
            </a:pPr>
            <a:r>
              <a:rPr lang="en-US" altLang="en-US" dirty="0">
                <a:latin typeface="Calibri" charset="0"/>
                <a:ea typeface="MS PGothic" charset="-128"/>
              </a:rPr>
              <a:t>Leave the previous slide on the screen during the table work time. </a:t>
            </a:r>
          </a:p>
          <a:p>
            <a:endParaRPr lang="en-US" altLang="en-US" dirty="0">
              <a:latin typeface="Calibri" charset="0"/>
              <a:ea typeface="MS PGothic" charset="-128"/>
            </a:endParaRPr>
          </a:p>
          <a:p>
            <a:endParaRPr lang="en-US" altLang="en-US" b="1" dirty="0">
              <a:latin typeface="Times New Roman" charset="0"/>
              <a:ea typeface="MS PGothic" charset="-128"/>
            </a:endParaRPr>
          </a:p>
        </p:txBody>
      </p:sp>
    </p:spTree>
    <p:extLst>
      <p:ext uri="{BB962C8B-B14F-4D97-AF65-F5344CB8AC3E}">
        <p14:creationId xmlns:p14="http://schemas.microsoft.com/office/powerpoint/2010/main" val="393435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ln w="9525"/>
          <a:extLst/>
        </p:spPr>
        <p:txBody>
          <a:bodyPr/>
          <a:lstStyle/>
          <a:p>
            <a:pPr>
              <a:defRPr/>
            </a:pPr>
            <a:r>
              <a:rPr lang="en-US" b="1" dirty="0">
                <a:latin typeface="Calibri" charset="0"/>
                <a:ea typeface="ＭＳ Ｐゴシック" charset="0"/>
                <a:cs typeface="ＭＳ Ｐゴシック" charset="0"/>
              </a:rPr>
              <a:t>Big Idea:</a:t>
            </a:r>
            <a:r>
              <a:rPr lang="en-US" dirty="0">
                <a:latin typeface="Calibri" charset="0"/>
                <a:ea typeface="ＭＳ Ｐゴシック" charset="0"/>
                <a:cs typeface="ＭＳ Ｐゴシック" charset="0"/>
              </a:rPr>
              <a:t> Well-crafted speaking and writing assignments tied to content-rich texts are an opportunity for students to go deep and provide evidence of their learning.</a:t>
            </a:r>
          </a:p>
          <a:p>
            <a:pPr>
              <a:defRPr/>
            </a:pPr>
            <a:endParaRPr lang="en-US" b="1" dirty="0">
              <a:latin typeface="Calibri" charset="0"/>
              <a:ea typeface="ＭＳ Ｐゴシック" charset="0"/>
              <a:cs typeface="ＭＳ Ｐゴシック" charset="0"/>
            </a:endParaRPr>
          </a:p>
          <a:p>
            <a:pPr>
              <a:defRPr/>
            </a:pPr>
            <a:r>
              <a:rPr lang="en-US" b="1" dirty="0">
                <a:latin typeface="Calibri" charset="0"/>
                <a:ea typeface="ＭＳ Ｐゴシック" charset="0"/>
                <a:cs typeface="ＭＳ Ｐゴシック" charset="0"/>
              </a:rPr>
              <a:t>Facilitator Talking Points:</a:t>
            </a:r>
            <a:endParaRPr lang="en-US" dirty="0">
              <a:latin typeface="Calibri" charset="0"/>
              <a:ea typeface="ＭＳ Ｐゴシック" charset="0"/>
              <a:cs typeface="ＭＳ Ｐゴシック" charset="0"/>
            </a:endParaRPr>
          </a:p>
          <a:p>
            <a:pPr marL="171450" indent="-171450">
              <a:buFont typeface="Arial"/>
              <a:buChar char="•"/>
              <a:defRPr/>
            </a:pPr>
            <a:r>
              <a:rPr lang="en-US" dirty="0">
                <a:latin typeface="Calibri" charset="0"/>
                <a:ea typeface="ＭＳ Ｐゴシック" charset="0"/>
                <a:cs typeface="ＭＳ Ｐゴシック" charset="0"/>
              </a:rPr>
              <a:t>To address writing, this means the resource focuses on analyzing sources and conducting research.</a:t>
            </a:r>
          </a:p>
          <a:p>
            <a:pPr marL="171450" indent="-171450">
              <a:buFont typeface="Arial"/>
              <a:buChar char="•"/>
              <a:defRPr/>
            </a:pPr>
            <a:r>
              <a:rPr lang="en-US" dirty="0">
                <a:latin typeface="Calibri" charset="0"/>
                <a:ea typeface="ＭＳ Ｐゴシック" charset="0"/>
                <a:cs typeface="ＭＳ Ｐゴシック" charset="0"/>
              </a:rPr>
              <a:t>To address speaking and listening, this means the resource provides opportunities for meaningful academic discussion about the content, structure, and purpose of text(s).</a:t>
            </a:r>
          </a:p>
          <a:p>
            <a:pPr>
              <a:buFontTx/>
              <a:buChar char="•"/>
              <a:defRPr/>
            </a:pPr>
            <a:endParaRPr lang="en-US" dirty="0">
              <a:latin typeface="Calibri" charset="0"/>
              <a:ea typeface="ＭＳ Ｐゴシック" charset="0"/>
              <a:cs typeface="ＭＳ Ｐゴシック" charset="0"/>
            </a:endParaRPr>
          </a:p>
          <a:p>
            <a:pPr>
              <a:lnSpc>
                <a:spcPct val="100000"/>
              </a:lnSpc>
              <a:defRPr/>
            </a:pPr>
            <a:endParaRPr lang="en-US" sz="1100" dirty="0">
              <a:latin typeface="Arial" charset="0"/>
              <a:ea typeface="ＭＳ Ｐゴシック" charset="0"/>
              <a:cs typeface="Arial" charset="0"/>
            </a:endParaRPr>
          </a:p>
          <a:p>
            <a:pPr>
              <a:lnSpc>
                <a:spcPct val="100000"/>
              </a:lnSpc>
              <a:defRPr/>
            </a:pPr>
            <a:endParaRPr lang="en-US" sz="1100" dirty="0">
              <a:latin typeface="Arial" charset="0"/>
              <a:ea typeface="ＭＳ Ｐゴシック" charset="0"/>
              <a:cs typeface="Arial" charset="0"/>
            </a:endParaRPr>
          </a:p>
        </p:txBody>
      </p:sp>
    </p:spTree>
    <p:extLst>
      <p:ext uri="{BB962C8B-B14F-4D97-AF65-F5344CB8AC3E}">
        <p14:creationId xmlns:p14="http://schemas.microsoft.com/office/powerpoint/2010/main" val="373341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ln w="9525"/>
          <a:extLst/>
        </p:spPr>
        <p:txBody>
          <a:bodyPr/>
          <a:lstStyle/>
          <a:p>
            <a:pPr>
              <a:defRPr/>
            </a:pPr>
            <a:r>
              <a:rPr lang="en-US" b="1" dirty="0">
                <a:latin typeface="Calibri" charset="0"/>
                <a:ea typeface="ＭＳ Ｐゴシック" charset="0"/>
                <a:cs typeface="ＭＳ Ｐゴシック" charset="0"/>
              </a:rPr>
              <a:t>Big Idea: </a:t>
            </a:r>
            <a:r>
              <a:rPr lang="en-US" dirty="0">
                <a:latin typeface="Calibri" charset="0"/>
                <a:ea typeface="ＭＳ Ｐゴシック" charset="0"/>
                <a:cs typeface="ＭＳ Ｐゴシック" charset="0"/>
              </a:rPr>
              <a:t>Writing to sources is critical to adult life success; in a classroom, it provides an opportunity to learn. </a:t>
            </a:r>
          </a:p>
          <a:p>
            <a:pPr>
              <a:defRPr/>
            </a:pPr>
            <a:endParaRPr lang="en-US" b="1" dirty="0">
              <a:latin typeface="Calibri" charset="0"/>
              <a:ea typeface="ＭＳ Ｐゴシック" charset="0"/>
              <a:cs typeface="ＭＳ Ｐゴシック" charset="0"/>
            </a:endParaRPr>
          </a:p>
          <a:p>
            <a:pPr>
              <a:defRPr/>
            </a:pPr>
            <a:r>
              <a:rPr lang="en-US" b="1" dirty="0">
                <a:latin typeface="Calibri" charset="0"/>
                <a:ea typeface="ＭＳ Ｐゴシック" charset="0"/>
                <a:cs typeface="ＭＳ Ｐゴシック" charset="0"/>
              </a:rPr>
              <a:t>Facilitator Talking Points:</a:t>
            </a:r>
            <a:endParaRPr lang="en-US" dirty="0">
              <a:latin typeface="Calibri" charset="0"/>
              <a:ea typeface="ＭＳ Ｐゴシック" charset="0"/>
              <a:cs typeface="ＭＳ Ｐゴシック" charset="0"/>
            </a:endParaRPr>
          </a:p>
          <a:p>
            <a:pPr marL="171450" indent="-171450">
              <a:buFont typeface="Arial"/>
              <a:buChar char="•"/>
              <a:defRPr/>
            </a:pPr>
            <a:r>
              <a:rPr lang="en-US" dirty="0">
                <a:latin typeface="Calibri" charset="0"/>
                <a:ea typeface="ＭＳ Ｐゴシック" charset="0"/>
                <a:cs typeface="ＭＳ Ｐゴシック" charset="0"/>
              </a:rPr>
              <a:t>Since adult learners need to write to inform and argue, narrative writing is de-emphasized in upper-level writing.</a:t>
            </a:r>
          </a:p>
          <a:p>
            <a:pPr marL="171450" indent="-171450">
              <a:buFont typeface="Arial"/>
              <a:buChar char="•"/>
              <a:defRPr/>
            </a:pPr>
            <a:r>
              <a:rPr lang="en-US" dirty="0">
                <a:latin typeface="Calibri" charset="0"/>
                <a:ea typeface="ＭＳ Ｐゴシック" charset="0"/>
                <a:cs typeface="ＭＳ Ｐゴシック" charset="0"/>
              </a:rPr>
              <a:t>Evidence is key in college, workplace, and citizenship duties.</a:t>
            </a:r>
          </a:p>
          <a:p>
            <a:pPr marL="171450" indent="-171450">
              <a:buFont typeface="Arial"/>
              <a:buChar char="•"/>
              <a:defRPr/>
            </a:pPr>
            <a:r>
              <a:rPr lang="en-US" dirty="0">
                <a:latin typeface="Calibri" charset="0"/>
                <a:ea typeface="ＭＳ Ｐゴシック" charset="0"/>
                <a:cs typeface="ＭＳ Ｐゴシック" charset="0"/>
              </a:rPr>
              <a:t>Writing is an opportunity to deepen and to prove what students have learned from text(s).</a:t>
            </a:r>
          </a:p>
          <a:p>
            <a:pPr>
              <a:defRPr/>
            </a:pP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5063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solidFill>
            <a:srgbClr val="FFFFFF"/>
          </a:solidFill>
          <a:ln/>
        </p:spPr>
      </p:sp>
      <p:sp>
        <p:nvSpPr>
          <p:cNvPr id="11266" name="Rectangle 3"/>
          <p:cNvSpPr>
            <a:spLocks noGrp="1" noChangeArrowheads="1"/>
          </p:cNvSpPr>
          <p:nvPr>
            <p:ph type="body" idx="1"/>
          </p:nvPr>
        </p:nvSpPr>
        <p:spPr>
          <a:xfrm>
            <a:off x="984250" y="4335463"/>
            <a:ext cx="5130800" cy="4176712"/>
          </a:xfrm>
          <a:solidFill>
            <a:srgbClr val="FFFFFF"/>
          </a:solidFill>
          <a:ln>
            <a:noFill/>
          </a:ln>
        </p:spPr>
        <p:txBody>
          <a:bodyPr/>
          <a:lstStyle/>
          <a:p>
            <a:r>
              <a:rPr lang="en-US" altLang="en-US" b="1" dirty="0">
                <a:latin typeface="Calibri" charset="0"/>
                <a:ea typeface="MS PGothic" charset="-128"/>
              </a:rPr>
              <a:t>Big Idea: </a:t>
            </a:r>
            <a:r>
              <a:rPr lang="en-US" altLang="en-US" dirty="0">
                <a:latin typeface="Calibri" charset="0"/>
                <a:ea typeface="MS PGothic" charset="-128"/>
              </a:rPr>
              <a:t>Purpose of this unit.</a:t>
            </a:r>
          </a:p>
          <a:p>
            <a:endParaRPr lang="en-US" altLang="en-US" b="1" dirty="0">
              <a:latin typeface="Calibri" charset="0"/>
              <a:ea typeface="MS PGothic" charset="-128"/>
            </a:endParaRPr>
          </a:p>
          <a:p>
            <a:r>
              <a:rPr lang="en-US" altLang="en-US" b="1" dirty="0">
                <a:latin typeface="Calibri" charset="0"/>
                <a:ea typeface="MS PGothic" charset="-128"/>
              </a:rPr>
              <a:t>Facilitator Talking Points: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“Alignment” refers to </a:t>
            </a:r>
            <a:r>
              <a:rPr lang="en-US" altLang="en-US" dirty="0" smtClean="0">
                <a:latin typeface="Calibri" charset="0"/>
                <a:ea typeface="MS PGothic" charset="-128"/>
              </a:rPr>
              <a:t>standards</a:t>
            </a:r>
            <a:r>
              <a:rPr lang="en-US" altLang="en-US" dirty="0">
                <a:latin typeface="Calibri" charset="0"/>
                <a:ea typeface="MS PGothic" charset="-128"/>
              </a:rPr>
              <a:t>, including the comparable standards used in each state.</a:t>
            </a:r>
          </a:p>
          <a:p>
            <a:pPr marL="171450" indent="-171450">
              <a:buFont typeface="Arial"/>
              <a:buChar char="•"/>
            </a:pPr>
            <a:r>
              <a:rPr lang="en-US" altLang="en-US" dirty="0">
                <a:latin typeface="Calibri" charset="0"/>
                <a:ea typeface="MS PGothic" charset="-128"/>
              </a:rPr>
              <a:t>Doing this alignment work together is beneficial not only to catalog resources but also to deepen knowledge of the CCR standards and their instructional advances. </a:t>
            </a:r>
          </a:p>
          <a:p>
            <a:pPr marL="171450" indent="-171450">
              <a:buFont typeface="Arial"/>
              <a:buChar char="•"/>
            </a:pPr>
            <a:r>
              <a:rPr lang="en-US" altLang="en-US" dirty="0">
                <a:latin typeface="Calibri" charset="0"/>
                <a:ea typeface="MS PGothic" charset="-128"/>
              </a:rPr>
              <a:t>This is “learning by doing” that is designed to be transferred to others.</a:t>
            </a:r>
          </a:p>
          <a:p>
            <a:pPr marL="171450" indent="-171450">
              <a:buFont typeface="Arial"/>
              <a:buChar char="•"/>
            </a:pPr>
            <a:r>
              <a:rPr lang="en-US" altLang="en-US" dirty="0">
                <a:latin typeface="Calibri" charset="0"/>
                <a:ea typeface="MS PGothic" charset="-128"/>
              </a:rPr>
              <a:t>Learning how to analyze according to these criteria is valuable in itself. </a:t>
            </a:r>
          </a:p>
          <a:p>
            <a:pPr marL="171450" indent="-171450">
              <a:buFont typeface="Arial"/>
              <a:buChar char="•"/>
            </a:pPr>
            <a:r>
              <a:rPr lang="en-US" altLang="en-US" dirty="0">
                <a:latin typeface="Calibri" charset="0"/>
                <a:ea typeface="MS PGothic" charset="-128"/>
              </a:rPr>
              <a:t>Figuring out how to strengthen the resource, at both the </a:t>
            </a:r>
            <a:r>
              <a:rPr lang="en-US" altLang="en-US" dirty="0" smtClean="0">
                <a:latin typeface="Calibri" charset="0"/>
                <a:ea typeface="MS PGothic" charset="-128"/>
              </a:rPr>
              <a:t>whole resource </a:t>
            </a:r>
            <a:r>
              <a:rPr lang="en-US" altLang="en-US" dirty="0">
                <a:latin typeface="Calibri" charset="0"/>
                <a:ea typeface="MS PGothic" charset="-128"/>
              </a:rPr>
              <a:t>and the individual lesson levels, adds a practical wallop to the benefits of this work. </a:t>
            </a:r>
          </a:p>
          <a:p>
            <a:pPr>
              <a:lnSpc>
                <a:spcPct val="100000"/>
              </a:lnSpc>
            </a:pPr>
            <a:endParaRPr lang="en-US" altLang="en-US" sz="1100" dirty="0">
              <a:latin typeface="Calibri" charset="0"/>
              <a:ea typeface="MS PGothic" charset="-128"/>
            </a:endParaRPr>
          </a:p>
          <a:p>
            <a:pPr>
              <a:lnSpc>
                <a:spcPct val="100000"/>
              </a:lnSpc>
            </a:pPr>
            <a:endParaRPr lang="en-US" altLang="en-US" sz="1100" dirty="0">
              <a:latin typeface="Arial" charset="0"/>
              <a:ea typeface="MS PGothic" charset="-128"/>
            </a:endParaRPr>
          </a:p>
        </p:txBody>
      </p:sp>
    </p:spTree>
    <p:extLst>
      <p:ext uri="{BB962C8B-B14F-4D97-AF65-F5344CB8AC3E}">
        <p14:creationId xmlns:p14="http://schemas.microsoft.com/office/powerpoint/2010/main" val="1600859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ln w="9525"/>
          <a:extLst/>
        </p:spPr>
        <p:txBody>
          <a:bodyPr/>
          <a:lstStyle/>
          <a:p>
            <a:pPr>
              <a:defRPr/>
            </a:pPr>
            <a:r>
              <a:rPr lang="en-US" b="1" dirty="0">
                <a:latin typeface="Calibri" charset="0"/>
                <a:ea typeface="ＭＳ Ｐゴシック" charset="0"/>
                <a:cs typeface="ＭＳ Ｐゴシック" charset="0"/>
              </a:rPr>
              <a:t>Big Idea: </a:t>
            </a:r>
            <a:r>
              <a:rPr lang="en-US" dirty="0">
                <a:latin typeface="Calibri" charset="0"/>
                <a:ea typeface="ＭＳ Ｐゴシック" charset="0"/>
                <a:cs typeface="ＭＳ Ｐゴシック" charset="0"/>
              </a:rPr>
              <a:t>Writing should be embedded throughout as part of regular literacy practice.</a:t>
            </a:r>
          </a:p>
          <a:p>
            <a:pPr>
              <a:defRPr/>
            </a:pPr>
            <a:endParaRPr lang="en-US" b="1" dirty="0">
              <a:latin typeface="Calibri" charset="0"/>
              <a:ea typeface="ＭＳ Ｐゴシック" charset="0"/>
              <a:cs typeface="ＭＳ Ｐゴシック" charset="0"/>
            </a:endParaRPr>
          </a:p>
          <a:p>
            <a:pPr>
              <a:defRPr/>
            </a:pPr>
            <a:r>
              <a:rPr lang="en-US" b="1" dirty="0">
                <a:latin typeface="Calibri" charset="0"/>
                <a:ea typeface="ＭＳ Ｐゴシック" charset="0"/>
                <a:cs typeface="ＭＳ Ｐゴシック" charset="0"/>
              </a:rPr>
              <a:t>Facilitator Talking Points:</a:t>
            </a:r>
            <a:endParaRPr lang="en-US" dirty="0">
              <a:latin typeface="Calibri" charset="0"/>
              <a:ea typeface="ＭＳ Ｐゴシック" charset="0"/>
              <a:cs typeface="ＭＳ Ｐゴシック" charset="0"/>
            </a:endParaRPr>
          </a:p>
          <a:p>
            <a:pPr marL="171450" indent="-171450">
              <a:buFont typeface="Arial"/>
              <a:buChar char="•"/>
              <a:defRPr/>
            </a:pPr>
            <a:r>
              <a:rPr lang="en-US" dirty="0">
                <a:latin typeface="Calibri" charset="0"/>
                <a:ea typeface="ＭＳ Ｐゴシック" charset="0"/>
                <a:cs typeface="ＭＳ Ｐゴシック" charset="0"/>
              </a:rPr>
              <a:t>Writing is not just a summative experience; it is part of the learning process. </a:t>
            </a:r>
          </a:p>
          <a:p>
            <a:pPr marL="171450" indent="-171450">
              <a:buFont typeface="Arial"/>
              <a:buChar char="•"/>
              <a:defRPr/>
            </a:pPr>
            <a:r>
              <a:rPr lang="en-US" dirty="0">
                <a:latin typeface="Calibri" charset="0"/>
                <a:ea typeface="ＭＳ Ｐゴシック" charset="0"/>
                <a:cs typeface="ＭＳ Ｐゴシック" charset="0"/>
              </a:rPr>
              <a:t>Speaking is an important step in the writing process (it provides time to process, share ideas, and/or get feedback).</a:t>
            </a:r>
          </a:p>
          <a:p>
            <a:pPr>
              <a:lnSpc>
                <a:spcPct val="100000"/>
              </a:lnSpc>
              <a:defRPr/>
            </a:pPr>
            <a:endParaRPr lang="en-US" dirty="0">
              <a:latin typeface="Calibri" charset="0"/>
              <a:ea typeface="ＭＳ Ｐゴシック" charset="0"/>
              <a:cs typeface="Arial" charset="0"/>
            </a:endParaRPr>
          </a:p>
        </p:txBody>
      </p:sp>
    </p:spTree>
    <p:extLst>
      <p:ext uri="{BB962C8B-B14F-4D97-AF65-F5344CB8AC3E}">
        <p14:creationId xmlns:p14="http://schemas.microsoft.com/office/powerpoint/2010/main" val="906368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Aft>
                <a:spcPts val="600"/>
              </a:spcAft>
            </a:pPr>
            <a:r>
              <a:rPr lang="en-US" altLang="en-US" b="1" dirty="0">
                <a:latin typeface="+mn-lt"/>
                <a:ea typeface="MS PGothic" charset="-128"/>
              </a:rPr>
              <a:t>Big Idea: </a:t>
            </a:r>
            <a:r>
              <a:rPr lang="en-US" altLang="en-US" dirty="0">
                <a:latin typeface="+mn-lt"/>
                <a:ea typeface="MS PGothic" charset="-128"/>
              </a:rPr>
              <a:t>Participants are going to evaluate the resource for evidence of whether it offers the opportunity to engage in speaking and listening, and in writing to both argue and inform.</a:t>
            </a:r>
          </a:p>
          <a:p>
            <a:endParaRPr lang="en-US" altLang="en-US" b="1" dirty="0">
              <a:latin typeface="+mn-lt"/>
              <a:ea typeface="MS PGothic" charset="-128"/>
            </a:endParaRPr>
          </a:p>
          <a:p>
            <a:r>
              <a:rPr lang="en-US" altLang="en-US" b="1" dirty="0">
                <a:latin typeface="+mn-lt"/>
                <a:ea typeface="MS PGothic" charset="-128"/>
              </a:rPr>
              <a:t>Facilitator Talking Points:</a:t>
            </a:r>
            <a:endParaRPr lang="en-US" altLang="en-US" dirty="0">
              <a:latin typeface="+mn-lt"/>
              <a:ea typeface="MS PGothic" charset="-128"/>
            </a:endParaRPr>
          </a:p>
          <a:p>
            <a:pPr marL="171450" indent="-171450">
              <a:buFont typeface="Arial"/>
              <a:buChar char="•"/>
            </a:pPr>
            <a:r>
              <a:rPr lang="en-US" altLang="en-US" dirty="0">
                <a:latin typeface="+mn-lt"/>
                <a:ea typeface="MS PGothic" charset="-128"/>
              </a:rPr>
              <a:t>Do the resources offer the opportunity to engage in speaking and listening, as well as in writing to both argue and to inform?</a:t>
            </a:r>
          </a:p>
          <a:p>
            <a:pPr marL="171450" indent="-171450">
              <a:buFont typeface="Arial"/>
              <a:buChar char="•"/>
            </a:pPr>
            <a:r>
              <a:rPr lang="en-US" altLang="en-US" dirty="0">
                <a:latin typeface="+mn-lt"/>
                <a:ea typeface="MS PGothic" charset="-128"/>
              </a:rPr>
              <a:t>Let’s look at one lesson to ask and answer these questions.</a:t>
            </a:r>
          </a:p>
          <a:p>
            <a:pPr marL="171450" indent="-171450">
              <a:buFont typeface="Arial"/>
              <a:buChar char="•"/>
            </a:pPr>
            <a:r>
              <a:rPr lang="en-US" altLang="en-US" dirty="0">
                <a:latin typeface="+mn-lt"/>
                <a:ea typeface="MS PGothic" charset="-128"/>
              </a:rPr>
              <a:t>Provide evidence to </a:t>
            </a:r>
            <a:r>
              <a:rPr lang="en-US" altLang="en-US" dirty="0" smtClean="0">
                <a:latin typeface="+mn-lt"/>
                <a:ea typeface="MS PGothic" charset="-128"/>
              </a:rPr>
              <a:t>support your answers to these </a:t>
            </a:r>
            <a:r>
              <a:rPr lang="en-US" altLang="en-US" dirty="0">
                <a:latin typeface="+mn-lt"/>
                <a:ea typeface="MS PGothic" charset="-128"/>
              </a:rPr>
              <a:t>questions.</a:t>
            </a:r>
          </a:p>
          <a:p>
            <a:pPr>
              <a:buFontTx/>
              <a:buChar char="•"/>
            </a:pPr>
            <a:endParaRPr lang="en-US" altLang="en-US" dirty="0">
              <a:latin typeface="+mn-lt"/>
              <a:ea typeface="MS PGothic" charset="-128"/>
            </a:endParaRPr>
          </a:p>
          <a:p>
            <a:endParaRPr lang="en-US" altLang="en-US" dirty="0">
              <a:latin typeface="+mn-lt"/>
              <a:ea typeface="MS PGothic" charset="-128"/>
            </a:endParaRPr>
          </a:p>
          <a:p>
            <a:pPr>
              <a:buFontTx/>
              <a:buChar char="•"/>
            </a:pPr>
            <a:endParaRPr lang="en-US" altLang="en-US" dirty="0">
              <a:latin typeface="+mn-lt"/>
              <a:ea typeface="MS PGothic" charset="-128"/>
            </a:endParaRPr>
          </a:p>
          <a:p>
            <a:pPr>
              <a:lnSpc>
                <a:spcPct val="100000"/>
              </a:lnSpc>
              <a:buFontTx/>
              <a:buChar char="•"/>
            </a:pPr>
            <a:endParaRPr lang="en-US" altLang="en-US" sz="1100" dirty="0">
              <a:latin typeface="+mn-lt"/>
              <a:ea typeface="MS PGothic" charset="-128"/>
            </a:endParaRPr>
          </a:p>
          <a:p>
            <a:pPr>
              <a:lnSpc>
                <a:spcPct val="100000"/>
              </a:lnSpc>
            </a:pPr>
            <a:endParaRPr lang="en-US" altLang="en-US" sz="1100" dirty="0">
              <a:latin typeface="+mn-lt"/>
              <a:ea typeface="MS PGothic" charset="-128"/>
            </a:endParaRPr>
          </a:p>
          <a:p>
            <a:endParaRPr lang="en-US" altLang="en-US" sz="1100" dirty="0">
              <a:latin typeface="+mn-lt"/>
              <a:ea typeface="MS PGothic" charset="-128"/>
            </a:endParaRPr>
          </a:p>
        </p:txBody>
      </p:sp>
    </p:spTree>
    <p:extLst>
      <p:ext uri="{BB962C8B-B14F-4D97-AF65-F5344CB8AC3E}">
        <p14:creationId xmlns:p14="http://schemas.microsoft.com/office/powerpoint/2010/main" val="1231383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en-US" altLang="en-US" b="1" dirty="0">
                <a:latin typeface="Calibri" charset="0"/>
                <a:ea typeface="MS PGothic" charset="-128"/>
              </a:rPr>
              <a:t>Big Idea: </a:t>
            </a:r>
            <a:r>
              <a:rPr lang="en-US" altLang="en-US" dirty="0">
                <a:latin typeface="Calibri" charset="0"/>
                <a:ea typeface="MS PGothic" charset="-128"/>
              </a:rPr>
              <a:t>Participants work at their tables to evaluate Dimension 2.2: Emphasis on Informative and Argumentative Writing and Speaking.</a:t>
            </a:r>
          </a:p>
          <a:p>
            <a:endParaRPr lang="en-US" altLang="en-US" b="1" dirty="0">
              <a:latin typeface="Calibri" charset="0"/>
              <a:ea typeface="MS PGothic" charset="-128"/>
            </a:endParaRPr>
          </a:p>
          <a:p>
            <a:r>
              <a:rPr lang="en-US" altLang="en-US" b="1" dirty="0">
                <a:latin typeface="Calibri" charset="0"/>
                <a:ea typeface="MS PGothic" charset="-128"/>
              </a:rPr>
              <a:t>Facilitator Notes:</a:t>
            </a:r>
          </a:p>
          <a:p>
            <a:pPr marL="171450" indent="-171450">
              <a:buFont typeface="Arial"/>
              <a:buChar char="•"/>
            </a:pPr>
            <a:r>
              <a:rPr lang="en-US" altLang="en-US" dirty="0">
                <a:latin typeface="Calibri" charset="0"/>
                <a:ea typeface="MS PGothic" charset="-128"/>
              </a:rPr>
              <a:t>Look at the remaining lessons.</a:t>
            </a:r>
          </a:p>
          <a:p>
            <a:pPr marL="171450" indent="-171450">
              <a:buFont typeface="Arial"/>
              <a:buChar char="•"/>
            </a:pPr>
            <a:r>
              <a:rPr lang="en-US" altLang="en-US" dirty="0">
                <a:latin typeface="Calibri" charset="0"/>
                <a:ea typeface="MS PGothic" charset="-128"/>
              </a:rPr>
              <a:t>Calculate what percentage of writing and speaking assignments require students to provide text-based evidence. </a:t>
            </a:r>
          </a:p>
          <a:p>
            <a:pPr marL="171450" indent="-171450">
              <a:buFont typeface="Arial"/>
              <a:buChar char="•"/>
            </a:pPr>
            <a:r>
              <a:rPr lang="en-US" altLang="en-US" dirty="0">
                <a:latin typeface="Calibri" charset="0"/>
                <a:ea typeface="MS PGothic" charset="-128"/>
              </a:rPr>
              <a:t>Provide about 15 minutes for this exercise, including a quick </a:t>
            </a:r>
            <a:r>
              <a:rPr lang="en-US" altLang="en-US" dirty="0" smtClean="0">
                <a:latin typeface="Calibri" charset="0"/>
                <a:ea typeface="MS PGothic" charset="-128"/>
              </a:rPr>
              <a:t>debriefing </a:t>
            </a:r>
            <a:r>
              <a:rPr lang="en-US" altLang="en-US" dirty="0">
                <a:latin typeface="Calibri" charset="0"/>
                <a:ea typeface="MS PGothic" charset="-128"/>
              </a:rPr>
              <a:t>of participants’ findings.</a:t>
            </a:r>
          </a:p>
          <a:p>
            <a:pPr marL="171450" indent="-171450">
              <a:buFont typeface="Arial"/>
              <a:buChar char="•"/>
            </a:pPr>
            <a:r>
              <a:rPr lang="en-US" altLang="en-US" dirty="0">
                <a:latin typeface="Calibri" charset="0"/>
                <a:ea typeface="MS PGothic" charset="-128"/>
              </a:rPr>
              <a:t>Encourage participants to work on their own or with a partner first and then come together at their tables to discuss their findings.</a:t>
            </a:r>
          </a:p>
          <a:p>
            <a:pPr marL="171450" indent="-171450">
              <a:buFont typeface="Arial"/>
              <a:buChar char="•"/>
            </a:pPr>
            <a:r>
              <a:rPr lang="en-US" altLang="en-US" dirty="0">
                <a:latin typeface="Calibri" charset="0"/>
                <a:ea typeface="MS PGothic" charset="-128"/>
              </a:rPr>
              <a:t>Leave the previous slide on the screen during the table work time. </a:t>
            </a:r>
          </a:p>
          <a:p>
            <a:pPr marL="171450" indent="-171450">
              <a:buFont typeface="Arial"/>
              <a:buChar char="•"/>
            </a:pPr>
            <a:r>
              <a:rPr lang="en-US" altLang="en-US" dirty="0">
                <a:latin typeface="Calibri" charset="0"/>
                <a:ea typeface="MS PGothic" charset="-128"/>
              </a:rPr>
              <a:t>This process should go more quickly now because participants are reviewing—and will be familiar with—the same representative sample of lessons.</a:t>
            </a:r>
          </a:p>
        </p:txBody>
      </p:sp>
    </p:spTree>
    <p:extLst>
      <p:ext uri="{BB962C8B-B14F-4D97-AF65-F5344CB8AC3E}">
        <p14:creationId xmlns:p14="http://schemas.microsoft.com/office/powerpoint/2010/main" val="569183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Calibri" charset="0"/>
                <a:ea typeface="MS PGothic" charset="-128"/>
              </a:rPr>
              <a:t>Big Idea: </a:t>
            </a:r>
            <a:r>
              <a:rPr lang="en-US" altLang="en-US" dirty="0">
                <a:latin typeface="Calibri" charset="0"/>
                <a:ea typeface="MS PGothic" charset="-128"/>
              </a:rPr>
              <a:t>Have </a:t>
            </a:r>
            <a:r>
              <a:rPr lang="en-US" altLang="en-US" dirty="0" smtClean="0">
                <a:latin typeface="Calibri" charset="0"/>
                <a:ea typeface="MS PGothic" charset="-128"/>
              </a:rPr>
              <a:t>the full group </a:t>
            </a:r>
            <a:r>
              <a:rPr lang="en-US" altLang="en-US" dirty="0">
                <a:latin typeface="Calibri" charset="0"/>
                <a:ea typeface="MS PGothic" charset="-128"/>
              </a:rPr>
              <a:t>report-out and </a:t>
            </a:r>
            <a:r>
              <a:rPr lang="en-US" altLang="en-US" dirty="0" smtClean="0">
                <a:latin typeface="Calibri" charset="0"/>
                <a:ea typeface="MS PGothic" charset="-128"/>
              </a:rPr>
              <a:t>discuss </a:t>
            </a:r>
            <a:r>
              <a:rPr lang="en-US" altLang="en-US" dirty="0">
                <a:latin typeface="Calibri" charset="0"/>
                <a:ea typeface="MS PGothic" charset="-128"/>
              </a:rPr>
              <a:t>Dimension 2.1 and 2.2 findings. </a:t>
            </a:r>
          </a:p>
          <a:p>
            <a:endParaRPr lang="en-US" altLang="en-US" dirty="0">
              <a:latin typeface="Calibri" charset="0"/>
              <a:ea typeface="MS PGothic" charset="-128"/>
            </a:endParaRPr>
          </a:p>
          <a:p>
            <a:r>
              <a:rPr lang="en-US" altLang="en-US" b="1" dirty="0">
                <a:latin typeface="Calibri" charset="0"/>
                <a:ea typeface="MS PGothic" charset="-128"/>
              </a:rPr>
              <a:t>Facilitator Notes:</a:t>
            </a:r>
          </a:p>
          <a:p>
            <a:pPr marL="171450" indent="-171450">
              <a:buFont typeface="Arial"/>
              <a:buChar char="•"/>
            </a:pPr>
            <a:r>
              <a:rPr lang="en-US" altLang="en-US" dirty="0">
                <a:latin typeface="Calibri" charset="0"/>
                <a:ea typeface="MS PGothic" charset="-128"/>
              </a:rPr>
              <a:t>After participants work at their tables, call them back together and take about 15 minutes to go through the guiding questions in the slide. </a:t>
            </a:r>
          </a:p>
          <a:p>
            <a:pPr marL="171450" indent="-171450">
              <a:buFont typeface="Arial"/>
              <a:buChar char="•"/>
            </a:pPr>
            <a:r>
              <a:rPr lang="en-US" altLang="en-US" dirty="0">
                <a:latin typeface="Calibri" charset="0"/>
                <a:ea typeface="MS PGothic" charset="-128"/>
              </a:rPr>
              <a:t>Find out how the participants did and whether they still have questions.</a:t>
            </a:r>
          </a:p>
          <a:p>
            <a:pPr marL="171450" indent="-171450">
              <a:buFont typeface="Arial"/>
              <a:buChar char="•"/>
            </a:pPr>
            <a:r>
              <a:rPr lang="en-US" altLang="en-US" dirty="0">
                <a:latin typeface="Calibri" charset="0"/>
                <a:ea typeface="MS PGothic" charset="-128"/>
              </a:rPr>
              <a:t>Check in with </a:t>
            </a:r>
            <a:r>
              <a:rPr lang="en-US" altLang="en-US" dirty="0" smtClean="0">
                <a:latin typeface="Calibri" charset="0"/>
                <a:ea typeface="MS PGothic" charset="-128"/>
              </a:rPr>
              <a:t>every </a:t>
            </a:r>
            <a:r>
              <a:rPr lang="en-US" altLang="en-US" dirty="0">
                <a:latin typeface="Calibri" charset="0"/>
                <a:ea typeface="MS PGothic" charset="-128"/>
              </a:rPr>
              <a:t>group so that they all have information in the representative sample of the resource. There won’t be time for all groups to report on all these guiding questions. Use the second and third questions as the main points.</a:t>
            </a:r>
          </a:p>
          <a:p>
            <a:pPr marL="171450" indent="-171450">
              <a:buFont typeface="Arial"/>
              <a:buChar char="•"/>
            </a:pPr>
            <a:r>
              <a:rPr lang="en-US" altLang="en-US" dirty="0">
                <a:latin typeface="Calibri" charset="0"/>
                <a:ea typeface="MS PGothic" charset="-128"/>
              </a:rPr>
              <a:t>Work toward some sense of consensus among the participants. </a:t>
            </a:r>
          </a:p>
          <a:p>
            <a:endParaRPr lang="en-US" altLang="en-US" b="1" dirty="0">
              <a:latin typeface="Calibri" charset="0"/>
              <a:ea typeface="MS PGothic" charset="-128"/>
            </a:endParaRPr>
          </a:p>
        </p:txBody>
      </p:sp>
    </p:spTree>
    <p:extLst>
      <p:ext uri="{BB962C8B-B14F-4D97-AF65-F5344CB8AC3E}">
        <p14:creationId xmlns:p14="http://schemas.microsoft.com/office/powerpoint/2010/main" val="1375122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
        <p:nvSpPr>
          <p:cNvPr id="74754" name="Rectangle 3"/>
          <p:cNvSpPr>
            <a:spLocks noGrp="1" noChangeArrowheads="1"/>
          </p:cNvSpPr>
          <p:nvPr>
            <p:ph type="body" idx="1"/>
          </p:nvPr>
        </p:nvSpPr>
        <p:spPr>
          <a:xfrm>
            <a:off x="908050" y="4411663"/>
            <a:ext cx="5130800" cy="4176712"/>
          </a:xfrm>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mn-lt"/>
                <a:ea typeface="MS PGothic" charset="-128"/>
              </a:rPr>
              <a:t>Big Idea: </a:t>
            </a:r>
            <a:r>
              <a:rPr lang="en-US" altLang="en-US" dirty="0">
                <a:latin typeface="+mn-lt"/>
                <a:ea typeface="MS PGothic" charset="-128"/>
              </a:rPr>
              <a:t>Participants identify next steps for filling gaps they have identified in the resource.</a:t>
            </a:r>
          </a:p>
          <a:p>
            <a:endParaRPr lang="en-US" altLang="en-US" b="1" dirty="0">
              <a:latin typeface="+mn-lt"/>
              <a:ea typeface="MS PGothic" charset="-128"/>
            </a:endParaRPr>
          </a:p>
          <a:p>
            <a:r>
              <a:rPr lang="en-US" altLang="en-US" b="1" dirty="0">
                <a:latin typeface="+mn-lt"/>
                <a:ea typeface="MS PGothic" charset="-128"/>
              </a:rPr>
              <a:t>Facilitator Talking Points:</a:t>
            </a:r>
            <a:endParaRPr lang="en-US" altLang="en-US" dirty="0">
              <a:latin typeface="+mn-lt"/>
              <a:ea typeface="MS PGothic" charset="-128"/>
            </a:endParaRPr>
          </a:p>
          <a:p>
            <a:pPr marL="171450" indent="-171450">
              <a:buFont typeface="Arial"/>
              <a:buChar char="•"/>
            </a:pPr>
            <a:r>
              <a:rPr lang="en-US" altLang="en-US" dirty="0">
                <a:latin typeface="+mn-lt"/>
                <a:ea typeface="MS PGothic" charset="-128"/>
              </a:rPr>
              <a:t>Discuss these high-value actions and have participants check those that are appropriate for this resource. </a:t>
            </a:r>
          </a:p>
          <a:p>
            <a:pPr marL="171450" indent="-171450">
              <a:buFont typeface="Arial"/>
              <a:buChar char="•"/>
            </a:pPr>
            <a:r>
              <a:rPr lang="en-US" altLang="en-US" dirty="0">
                <a:latin typeface="+mn-lt"/>
                <a:ea typeface="MS PGothic" charset="-128"/>
              </a:rPr>
              <a:t>Use “Other” to invite participants to suggest other possible actions that would strengthen the resource’s alignment to Criterion #2. </a:t>
            </a:r>
          </a:p>
          <a:p>
            <a:pPr marL="171450" indent="-171450">
              <a:buFont typeface="Arial"/>
              <a:buChar char="•"/>
            </a:pPr>
            <a:r>
              <a:rPr lang="en-US" altLang="en-US" dirty="0">
                <a:latin typeface="+mn-lt"/>
                <a:ea typeface="MS PGothic" charset="-128"/>
              </a:rPr>
              <a:t>Allow about 15 minutes for discussion.</a:t>
            </a:r>
          </a:p>
          <a:p>
            <a:endParaRPr lang="en-US" altLang="en-US" b="1" dirty="0">
              <a:latin typeface="+mn-lt"/>
              <a:ea typeface="MS PGothic" charset="-128"/>
            </a:endParaRPr>
          </a:p>
          <a:p>
            <a:endParaRPr lang="en-US" altLang="en-US" sz="1100" dirty="0">
              <a:latin typeface="+mn-lt"/>
              <a:ea typeface="MS PGothic" charset="-128"/>
            </a:endParaRPr>
          </a:p>
          <a:p>
            <a:endParaRPr lang="en-US" altLang="en-US" sz="1100" dirty="0">
              <a:latin typeface="+mn-lt"/>
              <a:ea typeface="MS PGothic" charset="-128"/>
            </a:endParaRPr>
          </a:p>
        </p:txBody>
      </p:sp>
    </p:spTree>
    <p:extLst>
      <p:ext uri="{BB962C8B-B14F-4D97-AF65-F5344CB8AC3E}">
        <p14:creationId xmlns:p14="http://schemas.microsoft.com/office/powerpoint/2010/main" val="4639409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ln w="9525"/>
          <a:extLst/>
        </p:spPr>
        <p:txBody>
          <a:bodyPr/>
          <a:lstStyle/>
          <a:p>
            <a:r>
              <a:rPr lang="en-US" altLang="en-US" b="1" dirty="0">
                <a:latin typeface="+mn-lt"/>
                <a:ea typeface="ＭＳ Ｐゴシック" charset="-128"/>
              </a:rPr>
              <a:t>Big Idea: </a:t>
            </a:r>
            <a:r>
              <a:rPr lang="en-US" altLang="en-US" dirty="0">
                <a:latin typeface="+mn-lt"/>
                <a:ea typeface="ＭＳ Ｐゴシック" charset="-128"/>
              </a:rPr>
              <a:t>The dimensions in Criterion #3 are focused on materials that 1) include a variety of high-quality informational texts on a wide range of topics and 2) provide opportunities for students to build knowledge.</a:t>
            </a:r>
          </a:p>
          <a:p>
            <a:endParaRPr lang="en-US" altLang="en-US" b="1" dirty="0">
              <a:latin typeface="+mn-lt"/>
              <a:ea typeface="ＭＳ Ｐゴシック" charset="-128"/>
            </a:endParaRPr>
          </a:p>
          <a:p>
            <a:r>
              <a:rPr lang="en-US" altLang="en-US" b="1" dirty="0">
                <a:latin typeface="+mn-lt"/>
                <a:ea typeface="ＭＳ Ｐゴシック" charset="-128"/>
              </a:rPr>
              <a:t>Facilitator Talking Points:</a:t>
            </a:r>
            <a:endParaRPr lang="en-US" altLang="en-US" dirty="0">
              <a:latin typeface="+mn-lt"/>
              <a:ea typeface="ＭＳ Ｐゴシック" charset="-128"/>
            </a:endParaRPr>
          </a:p>
          <a:p>
            <a:pPr marL="171450" indent="-171450">
              <a:buFont typeface="Arial"/>
              <a:buChar char="•"/>
            </a:pPr>
            <a:r>
              <a:rPr lang="en-US" altLang="en-US" dirty="0">
                <a:latin typeface="+mn-lt"/>
                <a:ea typeface="ＭＳ Ｐゴシック" charset="-128"/>
              </a:rPr>
              <a:t>The word </a:t>
            </a:r>
            <a:r>
              <a:rPr lang="ja-JP" altLang="en-US" dirty="0">
                <a:latin typeface="+mn-lt"/>
                <a:ea typeface="ＭＳ Ｐゴシック" charset="-128"/>
              </a:rPr>
              <a:t>“</a:t>
            </a:r>
            <a:r>
              <a:rPr lang="en-US" altLang="ja-JP" dirty="0">
                <a:latin typeface="+mn-lt"/>
                <a:ea typeface="ＭＳ Ｐゴシック" charset="-128"/>
              </a:rPr>
              <a:t>accentuate</a:t>
            </a:r>
            <a:r>
              <a:rPr lang="ja-JP" altLang="en-US" dirty="0">
                <a:latin typeface="+mn-lt"/>
                <a:ea typeface="ＭＳ Ｐゴシック" charset="-128"/>
              </a:rPr>
              <a:t>”</a:t>
            </a:r>
            <a:r>
              <a:rPr lang="en-US" altLang="ja-JP" dirty="0">
                <a:latin typeface="+mn-lt"/>
                <a:ea typeface="ＭＳ Ｐゴシック" charset="-128"/>
              </a:rPr>
              <a:t> indicates emphasis: Comprehension of the specific content presented in the texts is emphasized; it is a priority. In other words, texts should be selected for the useful information they offer.</a:t>
            </a:r>
          </a:p>
          <a:p>
            <a:pPr marL="171450" indent="-171450">
              <a:buFont typeface="Arial"/>
              <a:buChar char="•"/>
            </a:pPr>
            <a:r>
              <a:rPr lang="en-US" altLang="en-US" dirty="0">
                <a:latin typeface="+mn-lt"/>
                <a:ea typeface="ＭＳ Ｐゴシック" charset="-128"/>
              </a:rPr>
              <a:t>Ensuring that students access that information should be expected and supported.</a:t>
            </a:r>
          </a:p>
          <a:p>
            <a:endParaRPr lang="en-US" altLang="en-US" b="1" dirty="0">
              <a:latin typeface="+mn-lt"/>
              <a:ea typeface="ＭＳ Ｐゴシック" charset="-128"/>
            </a:endParaRPr>
          </a:p>
          <a:p>
            <a:r>
              <a:rPr lang="en-US" altLang="en-US" b="1" dirty="0">
                <a:latin typeface="+mn-lt"/>
                <a:ea typeface="ＭＳ Ｐゴシック" charset="-128"/>
              </a:rPr>
              <a:t>Facilitator Notes:</a:t>
            </a:r>
            <a:endParaRPr lang="en-US" altLang="en-US" dirty="0">
              <a:latin typeface="+mn-lt"/>
              <a:ea typeface="ＭＳ Ｐゴシック" charset="-128"/>
            </a:endParaRPr>
          </a:p>
          <a:p>
            <a:pPr marL="171450" indent="-171450">
              <a:buFont typeface="Arial"/>
              <a:buChar char="•"/>
            </a:pPr>
            <a:r>
              <a:rPr lang="en-US" altLang="en-US" dirty="0">
                <a:latin typeface="+mn-lt"/>
                <a:ea typeface="ＭＳ Ｐゴシック" charset="-128"/>
              </a:rPr>
              <a:t>Allow time for participants to read each dimension.</a:t>
            </a:r>
          </a:p>
          <a:p>
            <a:pPr>
              <a:buFontTx/>
              <a:buChar char="•"/>
            </a:pPr>
            <a:endParaRPr lang="en-US" altLang="en-US" dirty="0">
              <a:latin typeface="+mn-lt"/>
              <a:ea typeface="ＭＳ Ｐゴシック" charset="-128"/>
            </a:endParaRPr>
          </a:p>
          <a:p>
            <a:endParaRPr lang="en-US" altLang="en-US" dirty="0">
              <a:latin typeface="+mn-lt"/>
              <a:ea typeface="ＭＳ Ｐゴシック" charset="-128"/>
            </a:endParaRPr>
          </a:p>
          <a:p>
            <a:endParaRPr lang="en-US" altLang="en-US" b="1" dirty="0">
              <a:latin typeface="+mn-lt"/>
              <a:ea typeface="ＭＳ Ｐゴシック" charset="-128"/>
            </a:endParaRPr>
          </a:p>
          <a:p>
            <a:endParaRPr lang="en-US" altLang="en-US" dirty="0">
              <a:latin typeface="+mn-lt"/>
              <a:ea typeface="ＭＳ Ｐゴシック" charset="-128"/>
            </a:endParaRPr>
          </a:p>
          <a:p>
            <a:pPr>
              <a:buFontTx/>
              <a:buChar char="•"/>
            </a:pPr>
            <a:endParaRPr lang="en-US" altLang="en-US" dirty="0">
              <a:latin typeface="+mn-lt"/>
              <a:ea typeface="ＭＳ Ｐゴシック" charset="-128"/>
            </a:endParaRPr>
          </a:p>
          <a:p>
            <a:endParaRPr lang="en-US" altLang="en-US" dirty="0">
              <a:latin typeface="+mn-lt"/>
              <a:ea typeface="ＭＳ Ｐゴシック" charset="-128"/>
            </a:endParaRPr>
          </a:p>
        </p:txBody>
      </p:sp>
    </p:spTree>
    <p:extLst>
      <p:ext uri="{BB962C8B-B14F-4D97-AF65-F5344CB8AC3E}">
        <p14:creationId xmlns:p14="http://schemas.microsoft.com/office/powerpoint/2010/main" val="2089202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xfrm>
            <a:off x="527050" y="4259263"/>
            <a:ext cx="6172200" cy="44196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mn-lt"/>
                <a:ea typeface="MS PGothic" charset="-128"/>
              </a:rPr>
              <a:t>Big Idea: </a:t>
            </a:r>
            <a:r>
              <a:rPr lang="en-US" altLang="en-US" dirty="0">
                <a:latin typeface="+mn-lt"/>
                <a:ea typeface="MS PGothic" charset="-128"/>
              </a:rPr>
              <a:t>Knowledge is integrally bound to reading.</a:t>
            </a:r>
            <a:endParaRPr lang="en-US" altLang="en-US" b="1" dirty="0">
              <a:latin typeface="+mn-lt"/>
              <a:ea typeface="MS PGothic" charset="-128"/>
            </a:endParaRPr>
          </a:p>
          <a:p>
            <a:endParaRPr lang="en-US" altLang="en-US" b="1" dirty="0">
              <a:latin typeface="+mn-lt"/>
              <a:ea typeface="MS PGothic" charset="-128"/>
            </a:endParaRPr>
          </a:p>
          <a:p>
            <a:r>
              <a:rPr lang="en-US" altLang="en-US" b="1" dirty="0">
                <a:latin typeface="+mn-lt"/>
                <a:ea typeface="MS PGothic" charset="-128"/>
              </a:rPr>
              <a:t>Facilitator Talking Points:</a:t>
            </a:r>
            <a:endParaRPr lang="en-US" altLang="en-US" dirty="0">
              <a:latin typeface="+mn-lt"/>
              <a:ea typeface="MS PGothic" charset="-128"/>
            </a:endParaRPr>
          </a:p>
          <a:p>
            <a:pPr marL="171450" indent="-171450">
              <a:buFont typeface="Arial"/>
              <a:buChar char="•"/>
            </a:pPr>
            <a:r>
              <a:rPr lang="en-US" altLang="en-US" dirty="0">
                <a:latin typeface="+mn-lt"/>
                <a:ea typeface="MS PGothic" charset="-128"/>
              </a:rPr>
              <a:t>Research repeatedly points to the fact that prior knowledge is important to comprehension, but when students struggle with comprehension or even writing, we rarely focus on building knowledge as our primary intervention. Instead, we practice comprehension strategies, attempt to build stamina, or simply ask students to practice reading. </a:t>
            </a:r>
          </a:p>
          <a:p>
            <a:pPr marL="171450" indent="-171450">
              <a:buFont typeface="Arial"/>
              <a:buChar char="•"/>
            </a:pPr>
            <a:r>
              <a:rPr lang="en-US" altLang="en-US" dirty="0">
                <a:latin typeface="+mn-lt"/>
                <a:ea typeface="MS PGothic" charset="-128"/>
              </a:rPr>
              <a:t>Famous “Baseball” study [by </a:t>
            </a:r>
            <a:r>
              <a:rPr lang="en-US" altLang="en-US" dirty="0" err="1">
                <a:latin typeface="+mn-lt"/>
                <a:ea typeface="MS PGothic" charset="-128"/>
              </a:rPr>
              <a:t>Recht</a:t>
            </a:r>
            <a:r>
              <a:rPr lang="en-US" altLang="en-US" dirty="0">
                <a:latin typeface="+mn-lt"/>
                <a:ea typeface="MS PGothic" charset="-128"/>
              </a:rPr>
              <a:t> and Leslie </a:t>
            </a:r>
            <a:r>
              <a:rPr lang="ja-JP" altLang="en-US" dirty="0">
                <a:latin typeface="+mn-lt"/>
                <a:ea typeface="MS PGothic" charset="-128"/>
              </a:rPr>
              <a:t>“</a:t>
            </a:r>
            <a:r>
              <a:rPr lang="en-US" altLang="ja-JP" dirty="0">
                <a:latin typeface="+mn-lt"/>
                <a:ea typeface="MS PGothic" charset="-128"/>
              </a:rPr>
              <a:t>Effect of Prior Knowledge on Good and Poor </a:t>
            </a:r>
            <a:r>
              <a:rPr lang="en-US" altLang="ja-JP" dirty="0" smtClean="0">
                <a:latin typeface="+mn-lt"/>
                <a:ea typeface="MS PGothic" charset="-128"/>
              </a:rPr>
              <a:t>Readers’ </a:t>
            </a:r>
            <a:r>
              <a:rPr lang="en-US" altLang="ja-JP" dirty="0">
                <a:latin typeface="+mn-lt"/>
                <a:ea typeface="MS PGothic" charset="-128"/>
              </a:rPr>
              <a:t>Memory of Text</a:t>
            </a:r>
            <a:r>
              <a:rPr lang="ja-JP" altLang="en-US" dirty="0">
                <a:latin typeface="+mn-lt"/>
                <a:ea typeface="MS PGothic" charset="-128"/>
              </a:rPr>
              <a:t>”</a:t>
            </a:r>
            <a:r>
              <a:rPr lang="en-US" altLang="ja-JP" dirty="0">
                <a:latin typeface="+mn-lt"/>
                <a:ea typeface="MS PGothic" charset="-128"/>
              </a:rPr>
              <a:t>] looked at students with high-low reading ability and high-low knowledge of baseball. The study found that knowledge of the topic had a </a:t>
            </a:r>
            <a:r>
              <a:rPr lang="en-US" altLang="ja-JP" i="1" dirty="0">
                <a:latin typeface="+mn-lt"/>
                <a:ea typeface="MS PGothic" charset="-128"/>
              </a:rPr>
              <a:t>much</a:t>
            </a:r>
            <a:r>
              <a:rPr lang="en-US" altLang="ja-JP" dirty="0">
                <a:latin typeface="+mn-lt"/>
                <a:ea typeface="MS PGothic" charset="-128"/>
              </a:rPr>
              <a:t> bigger impact on comprehension than generalized reading ability did. With sufficient prior knowledge, </a:t>
            </a:r>
            <a:r>
              <a:rPr lang="en-US" altLang="en-US" dirty="0">
                <a:latin typeface="+mn-lt"/>
                <a:ea typeface="MS PGothic" charset="-128"/>
              </a:rPr>
              <a:t>“</a:t>
            </a:r>
            <a:r>
              <a:rPr lang="en-US" altLang="ja-JP" dirty="0">
                <a:latin typeface="+mn-lt"/>
                <a:ea typeface="MS PGothic" charset="-128"/>
              </a:rPr>
              <a:t>low-ability</a:t>
            </a:r>
            <a:r>
              <a:rPr lang="en-US" altLang="en-US" dirty="0">
                <a:latin typeface="+mn-lt"/>
                <a:ea typeface="MS PGothic" charset="-128"/>
              </a:rPr>
              <a:t>”</a:t>
            </a:r>
            <a:r>
              <a:rPr lang="en-US" altLang="ja-JP" dirty="0">
                <a:latin typeface="+mn-lt"/>
                <a:ea typeface="MS PGothic" charset="-128"/>
              </a:rPr>
              <a:t> students performed similarly to higher-ability students.</a:t>
            </a:r>
          </a:p>
          <a:p>
            <a:pPr marL="171450" indent="-171450">
              <a:buFont typeface="Arial"/>
              <a:buChar char="•"/>
            </a:pPr>
            <a:r>
              <a:rPr lang="en-US" altLang="en-US" dirty="0">
                <a:latin typeface="+mn-lt"/>
                <a:ea typeface="MS PGothic" charset="-128"/>
              </a:rPr>
              <a:t>Contrast this to the typical way we do business, where we skip around from topic to topic: current events today, global warming tomorrow, farm-to-table the day after. Instead, we need to spend time reading several texts within the same topic to build knowledge and vocabulary more quickly. With the huge volume of words and bodies of knowledge that students need to learn, we can’t afford to not use the most effective, fastest way to gain this knowledge: reading on a topic. </a:t>
            </a:r>
          </a:p>
          <a:p>
            <a:pPr marL="171450" indent="-171450">
              <a:buFont typeface="Arial"/>
              <a:buChar char="•"/>
            </a:pPr>
            <a:r>
              <a:rPr lang="en-US" altLang="en-US" dirty="0">
                <a:latin typeface="+mn-lt"/>
                <a:ea typeface="MS PGothic" charset="-128"/>
              </a:rPr>
              <a:t>Research [by </a:t>
            </a:r>
            <a:r>
              <a:rPr lang="en-US" altLang="en-US" dirty="0" err="1">
                <a:latin typeface="+mn-lt"/>
                <a:ea typeface="MS PGothic" charset="-128"/>
              </a:rPr>
              <a:t>Landauer</a:t>
            </a:r>
            <a:r>
              <a:rPr lang="en-US" altLang="en-US" dirty="0">
                <a:latin typeface="+mn-lt"/>
                <a:ea typeface="MS PGothic" charset="-128"/>
              </a:rPr>
              <a:t> and </a:t>
            </a:r>
            <a:r>
              <a:rPr lang="en-US" altLang="en-US" dirty="0" err="1">
                <a:latin typeface="+mn-lt"/>
                <a:ea typeface="MS PGothic" charset="-128"/>
              </a:rPr>
              <a:t>Dumais</a:t>
            </a:r>
            <a:r>
              <a:rPr lang="en-US" altLang="en-US" dirty="0">
                <a:latin typeface="+mn-lt"/>
                <a:ea typeface="MS PGothic" charset="-128"/>
              </a:rPr>
              <a:t>] into vocabulary acquisition shows that students acquire vocabulary up to four times faster when they read a series of related texts. </a:t>
            </a:r>
            <a:r>
              <a:rPr lang="en-US" altLang="en-US" b="1" dirty="0">
                <a:latin typeface="+mn-lt"/>
                <a:ea typeface="MS PGothic" charset="-128"/>
              </a:rPr>
              <a:t>(</a:t>
            </a:r>
            <a:r>
              <a:rPr lang="en-US" altLang="en-US" dirty="0">
                <a:latin typeface="+mn-lt"/>
                <a:ea typeface="MS PGothic" charset="-128"/>
              </a:rPr>
              <a:t>Reading a number of texts within a topic grows knowledge and vocabulary far faster than any other approach</a:t>
            </a:r>
            <a:r>
              <a:rPr lang="en-US" altLang="en-US" dirty="0" smtClean="0">
                <a:latin typeface="+mn-lt"/>
                <a:ea typeface="MS PGothic" charset="-128"/>
              </a:rPr>
              <a:t>.</a:t>
            </a:r>
            <a:r>
              <a:rPr lang="en-US" altLang="en-US" b="1" dirty="0" smtClean="0">
                <a:latin typeface="+mn-lt"/>
                <a:ea typeface="MS PGothic" charset="-128"/>
              </a:rPr>
              <a:t>)</a:t>
            </a:r>
            <a:endParaRPr lang="en-US" altLang="en-US" b="1" dirty="0">
              <a:latin typeface="+mn-lt"/>
              <a:ea typeface="MS PGothic" charset="-128"/>
            </a:endParaRPr>
          </a:p>
        </p:txBody>
      </p:sp>
    </p:spTree>
    <p:extLst>
      <p:ext uri="{BB962C8B-B14F-4D97-AF65-F5344CB8AC3E}">
        <p14:creationId xmlns:p14="http://schemas.microsoft.com/office/powerpoint/2010/main" val="1862839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ln w="9525"/>
          <a:extLst/>
        </p:spPr>
        <p:txBody>
          <a:bodyPr/>
          <a:lstStyle/>
          <a:p>
            <a:pPr>
              <a:defRPr/>
            </a:pPr>
            <a:r>
              <a:rPr lang="en-US" b="1" dirty="0">
                <a:latin typeface="+mn-lt"/>
                <a:ea typeface="ＭＳ Ｐゴシック" charset="0"/>
                <a:cs typeface="ＭＳ Ｐゴシック" charset="0"/>
              </a:rPr>
              <a:t>Big Idea: </a:t>
            </a:r>
            <a:r>
              <a:rPr lang="en-US" dirty="0">
                <a:latin typeface="+mn-lt"/>
                <a:ea typeface="ＭＳ Ｐゴシック" charset="0"/>
                <a:cs typeface="ＭＳ Ｐゴシック" charset="0"/>
              </a:rPr>
              <a:t>The impact on ELA/literacy curricula means placing a priority on content objectives that cross disciplines </a:t>
            </a:r>
            <a:r>
              <a:rPr lang="en-US" i="1" dirty="0">
                <a:latin typeface="+mn-lt"/>
                <a:ea typeface="ＭＳ Ｐゴシック" charset="0"/>
                <a:cs typeface="ＭＳ Ｐゴシック" charset="0"/>
              </a:rPr>
              <a:t>while</a:t>
            </a:r>
            <a:r>
              <a:rPr lang="en-US" dirty="0">
                <a:latin typeface="+mn-lt"/>
                <a:ea typeface="ＭＳ Ｐゴシック" charset="0"/>
                <a:cs typeface="ＭＳ Ｐゴシック" charset="0"/>
              </a:rPr>
              <a:t> developing the literacy skills of students.</a:t>
            </a:r>
          </a:p>
          <a:p>
            <a:pPr>
              <a:defRPr/>
            </a:pPr>
            <a:endParaRPr lang="en-US" b="1" dirty="0">
              <a:latin typeface="+mn-lt"/>
              <a:ea typeface="ＭＳ Ｐゴシック" charset="0"/>
              <a:cs typeface="ＭＳ Ｐゴシック" charset="0"/>
            </a:endParaRPr>
          </a:p>
          <a:p>
            <a:pPr>
              <a:defRPr/>
            </a:pPr>
            <a:r>
              <a:rPr lang="en-US" b="1" dirty="0">
                <a:latin typeface="+mn-lt"/>
                <a:ea typeface="ＭＳ Ｐゴシック" charset="0"/>
                <a:cs typeface="ＭＳ Ｐゴシック" charset="0"/>
              </a:rPr>
              <a:t>Facilitator Talking Points:</a:t>
            </a:r>
            <a:endParaRPr lang="en-US" dirty="0">
              <a:latin typeface="+mn-lt"/>
              <a:ea typeface="ＭＳ Ｐゴシック" charset="0"/>
              <a:cs typeface="ＭＳ Ｐゴシック" charset="0"/>
            </a:endParaRPr>
          </a:p>
          <a:p>
            <a:pPr marL="171450" indent="-171450">
              <a:buFont typeface="Arial"/>
              <a:buChar char="•"/>
              <a:defRPr/>
            </a:pPr>
            <a:r>
              <a:rPr lang="en-US" dirty="0">
                <a:latin typeface="+mn-lt"/>
                <a:ea typeface="ＭＳ Ｐゴシック" charset="0"/>
                <a:cs typeface="ＭＳ Ｐゴシック" charset="0"/>
              </a:rPr>
              <a:t>Texts should be designed and sequenced to build knowledge about science, history, arts, the world; they should not be random or sporadic.</a:t>
            </a:r>
          </a:p>
          <a:p>
            <a:pPr marL="171450" indent="-171450">
              <a:buFont typeface="Arial"/>
              <a:buChar char="•"/>
              <a:defRPr/>
            </a:pPr>
            <a:r>
              <a:rPr lang="en-US" dirty="0">
                <a:latin typeface="+mn-lt"/>
                <a:ea typeface="ＭＳ Ｐゴシック" charset="0"/>
                <a:cs typeface="ＭＳ Ｐゴシック" charset="0"/>
              </a:rPr>
              <a:t>Texts should be sufficient in both quantity and quality for any given topic.</a:t>
            </a:r>
          </a:p>
          <a:p>
            <a:pPr marL="171450" indent="-171450">
              <a:buFont typeface="Arial"/>
              <a:buChar char="•"/>
              <a:defRPr/>
            </a:pPr>
            <a:r>
              <a:rPr lang="en-US" dirty="0">
                <a:latin typeface="+mn-lt"/>
                <a:ea typeface="ＭＳ Ｐゴシック" charset="0"/>
                <a:cs typeface="ＭＳ Ｐゴシック" charset="0"/>
              </a:rPr>
              <a:t>Questions and tasks should reward the work of reading. They provide an opportunity for students to show what they know.</a:t>
            </a:r>
          </a:p>
          <a:p>
            <a:pPr marL="171450" indent="-171450">
              <a:buFont typeface="Arial"/>
              <a:buChar char="•"/>
              <a:defRPr/>
            </a:pPr>
            <a:r>
              <a:rPr lang="en-US" dirty="0">
                <a:latin typeface="+mn-lt"/>
                <a:ea typeface="ＭＳ Ｐゴシック" charset="0"/>
                <a:cs typeface="ＭＳ Ｐゴシック" charset="0"/>
              </a:rPr>
              <a:t>Informational texts are necessary but not sufficient; literary texts are also important.</a:t>
            </a:r>
          </a:p>
          <a:p>
            <a:pPr>
              <a:lnSpc>
                <a:spcPct val="100000"/>
              </a:lnSpc>
              <a:defRPr/>
            </a:pPr>
            <a:endParaRPr lang="en-US" dirty="0">
              <a:solidFill>
                <a:srgbClr val="000000"/>
              </a:solidFill>
              <a:latin typeface="+mn-lt"/>
              <a:ea typeface="ＭＳ Ｐゴシック" charset="0"/>
              <a:cs typeface="Arial" charset="0"/>
            </a:endParaRPr>
          </a:p>
        </p:txBody>
      </p:sp>
    </p:spTree>
    <p:extLst>
      <p:ext uri="{BB962C8B-B14F-4D97-AF65-F5344CB8AC3E}">
        <p14:creationId xmlns:p14="http://schemas.microsoft.com/office/powerpoint/2010/main" val="5772355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xfrm>
            <a:off x="908050" y="4411663"/>
            <a:ext cx="5130800" cy="4176712"/>
          </a:xfrm>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pPr>
              <a:defRPr/>
            </a:pPr>
            <a:r>
              <a:rPr lang="en-US" b="1" dirty="0">
                <a:latin typeface="Calibri" charset="0"/>
                <a:ea typeface="MS PGothic" charset="0"/>
              </a:rPr>
              <a:t>Big Idea: </a:t>
            </a:r>
            <a:r>
              <a:rPr lang="en-US" dirty="0">
                <a:latin typeface="Calibri" charset="0"/>
                <a:ea typeface="MS PGothic" charset="0"/>
              </a:rPr>
              <a:t>Determine if the questions and tasks are designed to build knowledge.</a:t>
            </a:r>
          </a:p>
          <a:p>
            <a:pPr>
              <a:defRPr/>
            </a:pPr>
            <a:endParaRPr lang="en-US" b="1" dirty="0">
              <a:latin typeface="Calibri" charset="0"/>
              <a:ea typeface="MS PGothic" charset="0"/>
            </a:endParaRPr>
          </a:p>
          <a:p>
            <a:pPr>
              <a:defRPr/>
            </a:pPr>
            <a:r>
              <a:rPr lang="en-US" b="1" dirty="0">
                <a:latin typeface="Calibri" charset="0"/>
                <a:ea typeface="MS PGothic" charset="0"/>
              </a:rPr>
              <a:t>Facilitator Notes:</a:t>
            </a:r>
            <a:endParaRPr lang="en-US" dirty="0">
              <a:latin typeface="Calibri" charset="0"/>
              <a:ea typeface="MS PGothic" charset="0"/>
            </a:endParaRPr>
          </a:p>
          <a:p>
            <a:pPr marL="171450" indent="-171450">
              <a:buFont typeface="Arial"/>
              <a:buChar char="•"/>
              <a:defRPr/>
            </a:pPr>
            <a:r>
              <a:rPr lang="en-US" dirty="0">
                <a:latin typeface="Calibri" charset="0"/>
                <a:ea typeface="MS PGothic" charset="0"/>
              </a:rPr>
              <a:t>For each question, ask participants to provide evidence for the answer.</a:t>
            </a:r>
          </a:p>
          <a:p>
            <a:pPr marL="171450" indent="-171450">
              <a:buFont typeface="Arial"/>
              <a:buChar char="•"/>
              <a:defRPr/>
            </a:pPr>
            <a:r>
              <a:rPr lang="en-US" dirty="0">
                <a:latin typeface="Calibri" charset="0"/>
                <a:ea typeface="MS PGothic" charset="0"/>
              </a:rPr>
              <a:t>This work is to be done in collaboration with colleagues, not as an independent review (many heads are always better than one).</a:t>
            </a:r>
          </a:p>
          <a:p>
            <a:pPr marL="171450" indent="-171450">
              <a:buFont typeface="Arial"/>
              <a:buChar char="•"/>
              <a:defRPr/>
            </a:pPr>
            <a:r>
              <a:rPr lang="en-US" dirty="0">
                <a:latin typeface="Calibri" charset="0"/>
                <a:ea typeface="MS PGothic" charset="0"/>
              </a:rPr>
              <a:t>Lead the whole group through discussion of questions </a:t>
            </a:r>
            <a:r>
              <a:rPr lang="en-US" dirty="0" smtClean="0">
                <a:latin typeface="Calibri" charset="0"/>
                <a:ea typeface="MS PGothic" charset="0"/>
              </a:rPr>
              <a:t>above.</a:t>
            </a:r>
            <a:endParaRPr lang="en-US" dirty="0">
              <a:latin typeface="Calibri" charset="0"/>
              <a:ea typeface="MS PGothic" charset="0"/>
            </a:endParaRPr>
          </a:p>
          <a:p>
            <a:pPr>
              <a:buFontTx/>
              <a:buChar char="•"/>
              <a:defRPr/>
            </a:pPr>
            <a:endParaRPr lang="en-US" dirty="0">
              <a:latin typeface="Calibri" charset="0"/>
              <a:ea typeface="MS PGothic" charset="0"/>
            </a:endParaRPr>
          </a:p>
          <a:p>
            <a:pPr>
              <a:defRPr/>
            </a:pPr>
            <a:endParaRPr lang="en-US" dirty="0">
              <a:latin typeface="Calibri" charset="0"/>
              <a:ea typeface="MS PGothic" charset="0"/>
            </a:endParaRPr>
          </a:p>
          <a:p>
            <a:pPr>
              <a:lnSpc>
                <a:spcPct val="100000"/>
              </a:lnSpc>
              <a:buFontTx/>
              <a:buChar char="•"/>
              <a:defRPr/>
            </a:pPr>
            <a:endParaRPr lang="en-US" dirty="0">
              <a:latin typeface="Calibri" charset="0"/>
              <a:ea typeface="MS PGothic" charset="0"/>
            </a:endParaRPr>
          </a:p>
          <a:p>
            <a:pPr>
              <a:defRPr/>
            </a:pPr>
            <a:endParaRPr lang="en-US" dirty="0">
              <a:latin typeface="Times New Roman" charset="0"/>
              <a:ea typeface="MS PGothic" charset="0"/>
            </a:endParaRPr>
          </a:p>
        </p:txBody>
      </p:sp>
    </p:spTree>
    <p:extLst>
      <p:ext uri="{BB962C8B-B14F-4D97-AF65-F5344CB8AC3E}">
        <p14:creationId xmlns:p14="http://schemas.microsoft.com/office/powerpoint/2010/main" val="1414944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en-US" altLang="en-US" b="1" dirty="0">
                <a:latin typeface="Calibri" charset="0"/>
                <a:ea typeface="MS PGothic" charset="-128"/>
              </a:rPr>
              <a:t>Big Idea: </a:t>
            </a:r>
            <a:r>
              <a:rPr lang="en-US" altLang="en-US" dirty="0">
                <a:latin typeface="Calibri" charset="0"/>
                <a:ea typeface="MS PGothic" charset="-128"/>
              </a:rPr>
              <a:t>Participants work at their tables to evaluate Dimensions 3.1 and 3.2, dealing with building knowledge.</a:t>
            </a:r>
          </a:p>
          <a:p>
            <a:endParaRPr lang="en-US" altLang="en-US" b="1" dirty="0">
              <a:latin typeface="Calibri" charset="0"/>
              <a:ea typeface="MS PGothic" charset="-128"/>
            </a:endParaRPr>
          </a:p>
          <a:p>
            <a:r>
              <a:rPr lang="en-US" altLang="en-US" b="1" dirty="0">
                <a:latin typeface="Calibri" charset="0"/>
                <a:ea typeface="MS PGothic" charset="-128"/>
              </a:rPr>
              <a:t>Facilitator Notes:</a:t>
            </a:r>
          </a:p>
          <a:p>
            <a:pPr marL="171450" indent="-171450">
              <a:buFont typeface="Arial"/>
              <a:buChar char="•"/>
            </a:pPr>
            <a:r>
              <a:rPr lang="en-US" altLang="en-US" dirty="0">
                <a:latin typeface="Calibri" charset="0"/>
                <a:ea typeface="MS PGothic" charset="-128"/>
              </a:rPr>
              <a:t>Look at the remaining lessons.</a:t>
            </a:r>
          </a:p>
          <a:p>
            <a:pPr marL="171450" indent="-171450">
              <a:buFont typeface="Arial"/>
              <a:buChar char="•"/>
            </a:pPr>
            <a:r>
              <a:rPr lang="en-US" altLang="en-US" dirty="0">
                <a:latin typeface="Calibri" charset="0"/>
                <a:ea typeface="MS PGothic" charset="-128"/>
              </a:rPr>
              <a:t>Provide about 20 minutes for this exercise, including a quick </a:t>
            </a:r>
            <a:r>
              <a:rPr lang="en-US" altLang="en-US" dirty="0" smtClean="0">
                <a:latin typeface="Calibri" charset="0"/>
                <a:ea typeface="MS PGothic" charset="-128"/>
              </a:rPr>
              <a:t>debriefing </a:t>
            </a:r>
            <a:r>
              <a:rPr lang="en-US" altLang="en-US" dirty="0">
                <a:latin typeface="Calibri" charset="0"/>
                <a:ea typeface="MS PGothic" charset="-128"/>
              </a:rPr>
              <a:t>of participants’ findings.</a:t>
            </a:r>
          </a:p>
          <a:p>
            <a:pPr marL="171450" indent="-171450">
              <a:buFont typeface="Arial"/>
              <a:buChar char="•"/>
            </a:pPr>
            <a:r>
              <a:rPr lang="en-US" altLang="en-US" dirty="0">
                <a:latin typeface="Calibri" charset="0"/>
                <a:ea typeface="MS PGothic" charset="-128"/>
              </a:rPr>
              <a:t>Encourage participants to work on their own or with a partner first and then come together at their tables to discuss their findings.</a:t>
            </a:r>
          </a:p>
          <a:p>
            <a:pPr marL="171450" indent="-171450">
              <a:buFont typeface="Arial"/>
              <a:buChar char="•"/>
            </a:pPr>
            <a:r>
              <a:rPr lang="en-US" altLang="en-US" dirty="0">
                <a:latin typeface="Calibri" charset="0"/>
                <a:ea typeface="MS PGothic" charset="-128"/>
              </a:rPr>
              <a:t>Leave the previous slide on the screen during the table work time. </a:t>
            </a:r>
          </a:p>
          <a:p>
            <a:pPr marL="171450" indent="-171450">
              <a:buFont typeface="Arial"/>
              <a:buChar char="•"/>
            </a:pPr>
            <a:r>
              <a:rPr lang="en-US" altLang="en-US" dirty="0">
                <a:latin typeface="Calibri" charset="0"/>
                <a:ea typeface="MS PGothic" charset="-128"/>
              </a:rPr>
              <a:t>This process should go more quickly now because participants are reviewing—and will be familiar with—the same representative sample of lessons.</a:t>
            </a:r>
          </a:p>
          <a:p>
            <a:pPr>
              <a:buFontTx/>
              <a:buChar char="•"/>
            </a:pPr>
            <a:endParaRPr lang="en-US" altLang="en-US" b="1" dirty="0">
              <a:latin typeface="Calibri" charset="0"/>
              <a:ea typeface="MS PGothic" charset="-128"/>
            </a:endParaRPr>
          </a:p>
          <a:p>
            <a:endParaRPr lang="en-US" altLang="en-US" dirty="0">
              <a:latin typeface="Calibri" charset="0"/>
              <a:ea typeface="MS PGothic" charset="-128"/>
            </a:endParaRPr>
          </a:p>
        </p:txBody>
      </p:sp>
    </p:spTree>
    <p:extLst>
      <p:ext uri="{BB962C8B-B14F-4D97-AF65-F5344CB8AC3E}">
        <p14:creationId xmlns:p14="http://schemas.microsoft.com/office/powerpoint/2010/main" val="188474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Calibri" charset="0"/>
                <a:ea typeface="MS PGothic" charset="-128"/>
              </a:rPr>
              <a:t>Big Idea: </a:t>
            </a:r>
            <a:r>
              <a:rPr lang="en-US" altLang="en-US" dirty="0">
                <a:latin typeface="Calibri" charset="0"/>
                <a:ea typeface="MS PGothic" charset="-128"/>
              </a:rPr>
              <a:t>Review the Resource Alignment Tool.</a:t>
            </a:r>
          </a:p>
          <a:p>
            <a:endParaRPr lang="en-US" altLang="en-US" b="1" dirty="0">
              <a:latin typeface="Calibri" charset="0"/>
              <a:ea typeface="MS PGothic" charset="-128"/>
            </a:endParaRPr>
          </a:p>
          <a:p>
            <a:r>
              <a:rPr lang="en-US" altLang="en-US" b="1" dirty="0">
                <a:latin typeface="Calibri" charset="0"/>
                <a:ea typeface="MS PGothic" charset="-128"/>
              </a:rPr>
              <a:t>Facilitator Talking Points: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Let’s walk you through the </a:t>
            </a:r>
            <a:r>
              <a:rPr lang="en-US" altLang="en-US" dirty="0" smtClean="0">
                <a:latin typeface="Calibri" charset="0"/>
                <a:ea typeface="MS PGothic" charset="-128"/>
              </a:rPr>
              <a:t>parts of the tool.</a:t>
            </a:r>
            <a:endParaRPr lang="en-US" altLang="en-US" dirty="0">
              <a:latin typeface="Calibri" charset="0"/>
              <a:ea typeface="MS PGothic" charset="-128"/>
            </a:endParaRPr>
          </a:p>
          <a:p>
            <a:endParaRPr lang="en-US" altLang="en-US" b="1" dirty="0">
              <a:latin typeface="Calibri" charset="0"/>
              <a:ea typeface="MS PGothic" charset="-128"/>
            </a:endParaRPr>
          </a:p>
          <a:p>
            <a:r>
              <a:rPr lang="en-US" altLang="en-US" b="1" dirty="0">
                <a:latin typeface="Calibri" charset="0"/>
                <a:ea typeface="MS PGothic" charset="-128"/>
              </a:rPr>
              <a:t>Facilitator Notes: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Click through the animations to show the various sections and features of the tool.</a:t>
            </a:r>
          </a:p>
          <a:p>
            <a:endParaRPr lang="en-US" altLang="en-US" dirty="0">
              <a:latin typeface="Calibri" charset="0"/>
              <a:ea typeface="MS PGothic" charset="-128"/>
            </a:endParaRPr>
          </a:p>
        </p:txBody>
      </p:sp>
      <p:sp>
        <p:nvSpPr>
          <p:cNvPr id="4" name="TextBox 3"/>
          <p:cNvSpPr txBox="1"/>
          <p:nvPr/>
        </p:nvSpPr>
        <p:spPr>
          <a:xfrm>
            <a:off x="3691467" y="8957223"/>
            <a:ext cx="184666" cy="43088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636128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Calibri" charset="0"/>
                <a:ea typeface="MS PGothic" charset="-128"/>
              </a:rPr>
              <a:t>Big Idea: </a:t>
            </a:r>
            <a:r>
              <a:rPr lang="en-US" altLang="en-US" dirty="0">
                <a:latin typeface="Calibri" charset="0"/>
                <a:ea typeface="MS PGothic" charset="-128"/>
              </a:rPr>
              <a:t>Have a </a:t>
            </a:r>
            <a:r>
              <a:rPr lang="en-US" altLang="en-US" dirty="0" smtClean="0">
                <a:latin typeface="Calibri" charset="0"/>
                <a:ea typeface="MS PGothic" charset="-128"/>
              </a:rPr>
              <a:t>full group </a:t>
            </a:r>
            <a:r>
              <a:rPr lang="en-US" altLang="en-US" dirty="0">
                <a:latin typeface="Calibri" charset="0"/>
                <a:ea typeface="MS PGothic" charset="-128"/>
              </a:rPr>
              <a:t>report-out and discussion about Dimension 3.1 and 3.2 findings. </a:t>
            </a:r>
            <a:endParaRPr lang="en-US" altLang="en-US" b="1" dirty="0">
              <a:latin typeface="Calibri" charset="0"/>
              <a:ea typeface="MS PGothic" charset="-128"/>
            </a:endParaRPr>
          </a:p>
          <a:p>
            <a:endParaRPr lang="en-US" altLang="en-US" b="1" dirty="0">
              <a:latin typeface="Calibri" charset="0"/>
              <a:ea typeface="MS PGothic" charset="-128"/>
            </a:endParaRPr>
          </a:p>
          <a:p>
            <a:r>
              <a:rPr lang="en-US" altLang="en-US" b="1" dirty="0">
                <a:latin typeface="Calibri" charset="0"/>
                <a:ea typeface="MS PGothic" charset="-128"/>
              </a:rPr>
              <a:t>Facilitator Notes: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After participants work at their tables, call them back together and take about 15 minutes to go through the guiding questions in the slide. </a:t>
            </a:r>
          </a:p>
          <a:p>
            <a:pPr marL="171450" indent="-171450">
              <a:buFont typeface="Arial"/>
              <a:buChar char="•"/>
            </a:pPr>
            <a:r>
              <a:rPr lang="en-US" altLang="en-US" dirty="0">
                <a:latin typeface="Calibri" charset="0"/>
                <a:ea typeface="MS PGothic" charset="-128"/>
              </a:rPr>
              <a:t>Find out how the participants did and whether they still have questions.</a:t>
            </a:r>
          </a:p>
          <a:p>
            <a:pPr marL="171450" indent="-171450">
              <a:buFont typeface="Arial"/>
              <a:buChar char="•"/>
            </a:pPr>
            <a:r>
              <a:rPr lang="en-US" altLang="en-US" dirty="0">
                <a:latin typeface="Calibri" charset="0"/>
                <a:ea typeface="MS PGothic" charset="-128"/>
              </a:rPr>
              <a:t>Check in with </a:t>
            </a:r>
            <a:r>
              <a:rPr lang="en-US" altLang="en-US" dirty="0" smtClean="0">
                <a:latin typeface="Calibri" charset="0"/>
                <a:ea typeface="MS PGothic" charset="-128"/>
              </a:rPr>
              <a:t>every </a:t>
            </a:r>
            <a:r>
              <a:rPr lang="en-US" altLang="en-US" dirty="0">
                <a:latin typeface="Calibri" charset="0"/>
                <a:ea typeface="MS PGothic" charset="-128"/>
              </a:rPr>
              <a:t>group so they all have information in the representative sample of the resource. There won’t be time for all groups to report on all of these guiding questions. Use the second and third questions as the main points.</a:t>
            </a:r>
          </a:p>
          <a:p>
            <a:pPr marL="171450" indent="-171450">
              <a:buFont typeface="Arial"/>
              <a:buChar char="•"/>
            </a:pPr>
            <a:r>
              <a:rPr lang="en-US" altLang="en-US" dirty="0">
                <a:latin typeface="Calibri" charset="0"/>
                <a:ea typeface="MS PGothic" charset="-128"/>
              </a:rPr>
              <a:t>Work toward some sense of consensus among the participants. </a:t>
            </a:r>
          </a:p>
          <a:p>
            <a:pPr>
              <a:buFontTx/>
              <a:buChar char="•"/>
            </a:pPr>
            <a:endParaRPr lang="en-US" altLang="en-US" b="1" dirty="0">
              <a:latin typeface="Calibri" charset="0"/>
              <a:ea typeface="MS PGothic" charset="-128"/>
            </a:endParaRPr>
          </a:p>
        </p:txBody>
      </p:sp>
    </p:spTree>
    <p:extLst>
      <p:ext uri="{BB962C8B-B14F-4D97-AF65-F5344CB8AC3E}">
        <p14:creationId xmlns:p14="http://schemas.microsoft.com/office/powerpoint/2010/main" val="15461783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ln/>
        </p:spPr>
      </p:sp>
      <p:sp>
        <p:nvSpPr>
          <p:cNvPr id="89090" name="Rectangle 3"/>
          <p:cNvSpPr>
            <a:spLocks noGrp="1" noChangeArrowheads="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mn-lt"/>
                <a:ea typeface="MS PGothic" charset="-128"/>
              </a:rPr>
              <a:t>Big Idea: </a:t>
            </a:r>
            <a:r>
              <a:rPr lang="en-US" altLang="en-US" dirty="0">
                <a:latin typeface="+mn-lt"/>
                <a:ea typeface="MS PGothic" charset="-128"/>
              </a:rPr>
              <a:t>Participants identify next steps for filling gaps they have identified in the resource.</a:t>
            </a:r>
          </a:p>
          <a:p>
            <a:endParaRPr lang="en-US" altLang="en-US" b="1" dirty="0">
              <a:latin typeface="+mn-lt"/>
              <a:ea typeface="MS PGothic" charset="-128"/>
            </a:endParaRPr>
          </a:p>
          <a:p>
            <a:r>
              <a:rPr lang="en-US" altLang="en-US" b="1" dirty="0">
                <a:latin typeface="+mn-lt"/>
                <a:ea typeface="MS PGothic" charset="-128"/>
              </a:rPr>
              <a:t>Facilitator Talking Points:</a:t>
            </a:r>
            <a:endParaRPr lang="en-US" altLang="en-US" dirty="0">
              <a:latin typeface="+mn-lt"/>
              <a:ea typeface="MS PGothic" charset="-128"/>
            </a:endParaRPr>
          </a:p>
          <a:p>
            <a:pPr marL="171450" indent="-171450">
              <a:buFont typeface="Arial"/>
              <a:buChar char="•"/>
            </a:pPr>
            <a:r>
              <a:rPr lang="en-US" altLang="en-US" dirty="0">
                <a:latin typeface="+mn-lt"/>
                <a:ea typeface="MS PGothic" charset="-128"/>
              </a:rPr>
              <a:t>Discuss these high-value actions and have participants check those that are appropriate for this resource. </a:t>
            </a:r>
          </a:p>
          <a:p>
            <a:pPr marL="171450" indent="-171450">
              <a:buFont typeface="Arial"/>
              <a:buChar char="•"/>
            </a:pPr>
            <a:r>
              <a:rPr lang="en-US" altLang="en-US" dirty="0">
                <a:latin typeface="+mn-lt"/>
                <a:ea typeface="MS PGothic" charset="-128"/>
              </a:rPr>
              <a:t>Use “Other” to invite participants to suggest other possible actions that would strengthen the resource’s alignment to Criterion #3. </a:t>
            </a:r>
          </a:p>
          <a:p>
            <a:pPr marL="171450" indent="-171450">
              <a:buFont typeface="Arial"/>
              <a:buChar char="•"/>
            </a:pPr>
            <a:r>
              <a:rPr lang="en-US" altLang="en-US" dirty="0">
                <a:latin typeface="+mn-lt"/>
                <a:ea typeface="MS PGothic" charset="-128"/>
              </a:rPr>
              <a:t>There are opportunities to partner with librarians or job training programs to create supplemental lists.</a:t>
            </a:r>
          </a:p>
          <a:p>
            <a:pPr marL="171450" indent="-171450">
              <a:buFont typeface="Arial"/>
              <a:buChar char="•"/>
            </a:pPr>
            <a:r>
              <a:rPr lang="en-US" altLang="en-US" dirty="0">
                <a:latin typeface="+mn-lt"/>
                <a:ea typeface="MS PGothic" charset="-128"/>
              </a:rPr>
              <a:t>Remember: Cross-discipline work matters!</a:t>
            </a:r>
          </a:p>
          <a:p>
            <a:pPr marL="171450" indent="-171450">
              <a:buFont typeface="Arial"/>
              <a:buChar char="•"/>
            </a:pPr>
            <a:r>
              <a:rPr lang="en-US" altLang="en-US" dirty="0">
                <a:latin typeface="+mn-lt"/>
                <a:ea typeface="MS PGothic" charset="-128"/>
              </a:rPr>
              <a:t>Allow about 15 minutes for discussion.</a:t>
            </a:r>
          </a:p>
          <a:p>
            <a:endParaRPr lang="en-US" altLang="en-US" b="1" dirty="0">
              <a:latin typeface="+mn-lt"/>
              <a:ea typeface="MS PGothic" charset="-128"/>
            </a:endParaRPr>
          </a:p>
          <a:p>
            <a:endParaRPr lang="en-US" altLang="en-US" b="1" dirty="0">
              <a:latin typeface="+mn-lt"/>
              <a:ea typeface="MS PGothic" charset="-128"/>
            </a:endParaRPr>
          </a:p>
          <a:p>
            <a:endParaRPr lang="en-US" altLang="en-US" b="1" dirty="0">
              <a:latin typeface="+mn-lt"/>
              <a:ea typeface="MS PGothic" charset="-128"/>
            </a:endParaRPr>
          </a:p>
          <a:p>
            <a:endParaRPr lang="en-US" altLang="en-US" dirty="0">
              <a:latin typeface="+mn-lt"/>
              <a:ea typeface="MS PGothic" charset="-128"/>
            </a:endParaRPr>
          </a:p>
        </p:txBody>
      </p:sp>
    </p:spTree>
    <p:extLst>
      <p:ext uri="{BB962C8B-B14F-4D97-AF65-F5344CB8AC3E}">
        <p14:creationId xmlns:p14="http://schemas.microsoft.com/office/powerpoint/2010/main" val="20681560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en-US" altLang="en-US" b="1" dirty="0">
                <a:latin typeface="Calibri" charset="0"/>
                <a:ea typeface="ＭＳ Ｐゴシック" charset="-128"/>
              </a:rPr>
              <a:t>Big Idea: </a:t>
            </a:r>
            <a:r>
              <a:rPr lang="en-US" altLang="en-US" dirty="0">
                <a:latin typeface="Calibri" charset="0"/>
                <a:ea typeface="ＭＳ Ｐゴシック" charset="-128"/>
              </a:rPr>
              <a:t>Give the resource an overall rating.</a:t>
            </a:r>
          </a:p>
          <a:p>
            <a:endParaRPr lang="en-US" altLang="en-US" dirty="0">
              <a:latin typeface="Calibri" charset="0"/>
              <a:ea typeface="ＭＳ Ｐゴシック" charset="-128"/>
            </a:endParaRPr>
          </a:p>
        </p:txBody>
      </p:sp>
    </p:spTree>
    <p:extLst>
      <p:ext uri="{BB962C8B-B14F-4D97-AF65-F5344CB8AC3E}">
        <p14:creationId xmlns:p14="http://schemas.microsoft.com/office/powerpoint/2010/main" val="3286741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solidFill>
            <a:srgbClr val="FFFFFF"/>
          </a:solidFill>
          <a:ln/>
        </p:spPr>
      </p:sp>
      <p:sp>
        <p:nvSpPr>
          <p:cNvPr id="93186" name="Rectangle 3"/>
          <p:cNvSpPr>
            <a:spLocks noGrp="1" noChangeArrowheads="1"/>
          </p:cNvSpPr>
          <p:nvPr>
            <p:ph type="body" idx="1"/>
          </p:nvPr>
        </p:nvSpPr>
        <p:spPr>
          <a:xfrm>
            <a:off x="984250" y="4335463"/>
            <a:ext cx="5130800" cy="4176712"/>
          </a:xfrm>
          <a:solidFill>
            <a:srgbClr val="FFFFFF"/>
          </a:solidFill>
          <a:ln>
            <a:noFill/>
          </a:ln>
        </p:spPr>
        <p:txBody>
          <a:bodyPr/>
          <a:lstStyle/>
          <a:p>
            <a:r>
              <a:rPr lang="en-US" altLang="en-US" b="1" dirty="0">
                <a:latin typeface="+mn-lt"/>
                <a:ea typeface="MS PGothic" charset="-128"/>
              </a:rPr>
              <a:t>Big Idea: </a:t>
            </a:r>
            <a:r>
              <a:rPr lang="en-US" altLang="en-US" dirty="0">
                <a:latin typeface="+mn-lt"/>
                <a:ea typeface="MS PGothic" charset="-128"/>
              </a:rPr>
              <a:t>Here is the plan for what was done in this session.</a:t>
            </a:r>
          </a:p>
          <a:p>
            <a:endParaRPr lang="en-US" altLang="en-US" b="1" dirty="0">
              <a:latin typeface="+mn-lt"/>
              <a:ea typeface="MS PGothic" charset="-128"/>
            </a:endParaRPr>
          </a:p>
          <a:p>
            <a:endParaRPr lang="en-US" altLang="en-US" dirty="0">
              <a:latin typeface="+mn-lt"/>
              <a:ea typeface="MS PGothic" charset="-128"/>
            </a:endParaRPr>
          </a:p>
          <a:p>
            <a:pPr>
              <a:lnSpc>
                <a:spcPct val="100000"/>
              </a:lnSpc>
            </a:pPr>
            <a:endParaRPr lang="en-US" altLang="en-US" sz="1100" dirty="0">
              <a:latin typeface="+mn-lt"/>
              <a:ea typeface="MS PGothic" charset="-128"/>
            </a:endParaRPr>
          </a:p>
          <a:p>
            <a:pPr>
              <a:lnSpc>
                <a:spcPct val="100000"/>
              </a:lnSpc>
            </a:pPr>
            <a:endParaRPr lang="en-US" altLang="en-US" sz="1100" dirty="0">
              <a:latin typeface="+mn-lt"/>
              <a:ea typeface="MS PGothic" charset="-128"/>
            </a:endParaRPr>
          </a:p>
        </p:txBody>
      </p:sp>
    </p:spTree>
    <p:extLst>
      <p:ext uri="{BB962C8B-B14F-4D97-AF65-F5344CB8AC3E}">
        <p14:creationId xmlns:p14="http://schemas.microsoft.com/office/powerpoint/2010/main" val="697877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w="9525"/>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i="0" dirty="0">
              <a:latin typeface="+mn-lt"/>
              <a:ea typeface="ＭＳ Ｐゴシック" charset="-128"/>
            </a:endParaRPr>
          </a:p>
        </p:txBody>
      </p:sp>
    </p:spTree>
    <p:extLst>
      <p:ext uri="{BB962C8B-B14F-4D97-AF65-F5344CB8AC3E}">
        <p14:creationId xmlns:p14="http://schemas.microsoft.com/office/powerpoint/2010/main" val="18123410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solidFill>
            <a:srgbClr val="FFFFFF"/>
          </a:solidFill>
          <a:ln/>
        </p:spPr>
      </p:sp>
      <p:sp>
        <p:nvSpPr>
          <p:cNvPr id="97282"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xmlns="" w="12700">
                <a:solidFill>
                  <a:srgbClr val="000000"/>
                </a:solidFill>
                <a:miter lim="800000"/>
                <a:headEnd/>
                <a:tailEnd/>
              </a14:hiddenLine>
            </a:ext>
          </a:extLst>
        </p:spPr>
        <p:txBody>
          <a:bodyPr/>
          <a:lstStyle/>
          <a:p>
            <a:r>
              <a:rPr lang="en-US" altLang="en-US" b="1" dirty="0">
                <a:latin typeface="Calibri" charset="0"/>
                <a:ea typeface="MS PGothic" charset="-128"/>
              </a:rPr>
              <a:t>Big Idea: </a:t>
            </a:r>
            <a:r>
              <a:rPr lang="en-US" altLang="en-US" dirty="0">
                <a:latin typeface="Calibri" charset="0"/>
                <a:ea typeface="MS PGothic" charset="-128"/>
              </a:rPr>
              <a:t>Explain the practical purpose of revising a resource to improve its alignment with the CCR standards. This work is the epitome of “learning by doing.” </a:t>
            </a:r>
            <a:endParaRPr lang="en-US" altLang="en-US" b="1" dirty="0">
              <a:latin typeface="Calibri" charset="0"/>
              <a:ea typeface="MS PGothic" charset="-128"/>
            </a:endParaRPr>
          </a:p>
          <a:p>
            <a:endParaRPr lang="en-US" altLang="en-US" b="1" dirty="0">
              <a:latin typeface="Calibri" charset="0"/>
              <a:ea typeface="MS PGothic" charset="-128"/>
            </a:endParaRPr>
          </a:p>
          <a:p>
            <a:r>
              <a:rPr lang="en-US" altLang="en-US" b="1" dirty="0">
                <a:latin typeface="Calibri" charset="0"/>
                <a:ea typeface="MS PGothic" charset="-128"/>
              </a:rPr>
              <a:t>Facilitator Talking Points: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This process results in a sample lesson for instructors to study and to try with their students.</a:t>
            </a:r>
          </a:p>
          <a:p>
            <a:pPr marL="171450" indent="-171450">
              <a:buFont typeface="Arial"/>
              <a:buChar char="•"/>
            </a:pPr>
            <a:r>
              <a:rPr lang="en-US" altLang="en-US" dirty="0">
                <a:latin typeface="Calibri" charset="0"/>
                <a:ea typeface="MS PGothic" charset="-128"/>
              </a:rPr>
              <a:t>It also provides some aligned materials during the learning of, and transition to, the CCR standards. </a:t>
            </a:r>
          </a:p>
          <a:p>
            <a:pPr marL="171450" indent="-171450">
              <a:buFont typeface="Arial"/>
              <a:buChar char="•"/>
            </a:pPr>
            <a:r>
              <a:rPr lang="en-US" altLang="en-US" dirty="0">
                <a:latin typeface="Calibri" charset="0"/>
                <a:ea typeface="MS PGothic" charset="-128"/>
              </a:rPr>
              <a:t>Understanding is deepened through the action of using the standards.</a:t>
            </a:r>
          </a:p>
          <a:p>
            <a:pPr marL="171450" indent="-171450">
              <a:buFont typeface="Arial"/>
              <a:buChar char="•"/>
            </a:pPr>
            <a:r>
              <a:rPr lang="en-US" altLang="en-US" dirty="0">
                <a:latin typeface="Calibri" charset="0"/>
                <a:ea typeface="MS PGothic" charset="-128"/>
              </a:rPr>
              <a:t>Buy-in is increased because this process involves instructors </a:t>
            </a:r>
            <a:r>
              <a:rPr lang="en-US" altLang="en-US" dirty="0" smtClean="0">
                <a:latin typeface="Calibri" charset="0"/>
                <a:ea typeface="MS PGothic" charset="-128"/>
              </a:rPr>
              <a:t>in the revision of </a:t>
            </a:r>
            <a:r>
              <a:rPr lang="en-US" altLang="en-US" dirty="0">
                <a:latin typeface="Calibri" charset="0"/>
                <a:ea typeface="MS PGothic" charset="-128"/>
              </a:rPr>
              <a:t>the curriculum they are using.</a:t>
            </a:r>
          </a:p>
          <a:p>
            <a:endParaRPr lang="en-US" altLang="en-US" b="1" dirty="0">
              <a:latin typeface="Times New Roman" charset="0"/>
              <a:ea typeface="MS PGothic" charset="-128"/>
            </a:endParaRPr>
          </a:p>
        </p:txBody>
      </p:sp>
    </p:spTree>
    <p:extLst>
      <p:ext uri="{BB962C8B-B14F-4D97-AF65-F5344CB8AC3E}">
        <p14:creationId xmlns:p14="http://schemas.microsoft.com/office/powerpoint/2010/main" val="1085161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b="1" dirty="0">
                <a:latin typeface="+mn-lt"/>
                <a:ea typeface="MS PGothic" charset="0"/>
              </a:rPr>
              <a:t>Big Idea: </a:t>
            </a:r>
            <a:r>
              <a:rPr lang="en-US" dirty="0">
                <a:latin typeface="+mn-lt"/>
                <a:ea typeface="MS PGothic" charset="0"/>
              </a:rPr>
              <a:t>This is what </a:t>
            </a:r>
            <a:r>
              <a:rPr lang="en-US" dirty="0" smtClean="0">
                <a:latin typeface="+mn-lt"/>
                <a:ea typeface="MS PGothic" charset="0"/>
              </a:rPr>
              <a:t>will </a:t>
            </a:r>
            <a:r>
              <a:rPr lang="en-US" dirty="0">
                <a:latin typeface="+mn-lt"/>
                <a:ea typeface="MS PGothic" charset="0"/>
              </a:rPr>
              <a:t>be </a:t>
            </a:r>
            <a:r>
              <a:rPr lang="en-US" dirty="0" smtClean="0">
                <a:latin typeface="+mn-lt"/>
                <a:ea typeface="MS PGothic" charset="0"/>
              </a:rPr>
              <a:t>done </a:t>
            </a:r>
            <a:r>
              <a:rPr lang="en-US" dirty="0">
                <a:latin typeface="+mn-lt"/>
                <a:ea typeface="MS PGothic" charset="0"/>
              </a:rPr>
              <a:t>together during the course of the lesson revision process. </a:t>
            </a:r>
          </a:p>
          <a:p>
            <a:pPr>
              <a:defRPr/>
            </a:pPr>
            <a:endParaRPr lang="en-US" b="1" dirty="0">
              <a:latin typeface="+mn-lt"/>
              <a:ea typeface="MS PGothic" charset="0"/>
            </a:endParaRPr>
          </a:p>
          <a:p>
            <a:pPr>
              <a:defRPr/>
            </a:pPr>
            <a:r>
              <a:rPr lang="en-US" b="1" dirty="0">
                <a:latin typeface="+mn-lt"/>
                <a:ea typeface="MS PGothic" charset="0"/>
              </a:rPr>
              <a:t>Facilitator Talking Points:</a:t>
            </a:r>
            <a:endParaRPr lang="en-US" dirty="0">
              <a:latin typeface="+mn-lt"/>
              <a:ea typeface="MS PGothic" charset="0"/>
            </a:endParaRPr>
          </a:p>
          <a:p>
            <a:pPr marL="171450" indent="-171450">
              <a:buFont typeface="Arial"/>
              <a:buChar char="•"/>
              <a:defRPr/>
            </a:pPr>
            <a:r>
              <a:rPr lang="en-US" dirty="0">
                <a:latin typeface="+mn-lt"/>
                <a:ea typeface="MS PGothic" charset="0"/>
              </a:rPr>
              <a:t>Step 4 is a conversation you will have as a state or program team. </a:t>
            </a:r>
          </a:p>
          <a:p>
            <a:pPr>
              <a:lnSpc>
                <a:spcPct val="100000"/>
              </a:lnSpc>
              <a:buFontTx/>
              <a:buChar char="•"/>
              <a:defRPr/>
            </a:pPr>
            <a:endParaRPr lang="en-US" sz="1100" dirty="0">
              <a:latin typeface="+mn-lt"/>
              <a:ea typeface="MS PGothic" charset="0"/>
            </a:endParaRPr>
          </a:p>
          <a:p>
            <a:pPr>
              <a:lnSpc>
                <a:spcPct val="100000"/>
              </a:lnSpc>
              <a:defRPr/>
            </a:pPr>
            <a:endParaRPr lang="en-US" sz="1100" dirty="0">
              <a:latin typeface="+mn-lt"/>
              <a:ea typeface="MS PGothic" charset="0"/>
            </a:endParaRPr>
          </a:p>
        </p:txBody>
      </p:sp>
    </p:spTree>
    <p:extLst>
      <p:ext uri="{BB962C8B-B14F-4D97-AF65-F5344CB8AC3E}">
        <p14:creationId xmlns:p14="http://schemas.microsoft.com/office/powerpoint/2010/main" val="6169133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Calibri" charset="0"/>
                <a:ea typeface="MS PGothic" charset="-128"/>
              </a:rPr>
              <a:t>Big Idea:</a:t>
            </a:r>
            <a:r>
              <a:rPr lang="en-US" altLang="en-US" dirty="0">
                <a:latin typeface="Calibri" charset="0"/>
                <a:ea typeface="MS PGothic" charset="-128"/>
              </a:rPr>
              <a:t> This is the “learning by doing’” process participants will be following. </a:t>
            </a:r>
          </a:p>
          <a:p>
            <a:endParaRPr lang="en-US" altLang="en-US" b="1" dirty="0">
              <a:latin typeface="Calibri" charset="0"/>
              <a:ea typeface="MS PGothic" charset="-128"/>
            </a:endParaRPr>
          </a:p>
          <a:p>
            <a:r>
              <a:rPr lang="en-US" altLang="en-US" b="1" dirty="0">
                <a:latin typeface="Calibri" charset="0"/>
                <a:ea typeface="MS PGothic" charset="-128"/>
              </a:rPr>
              <a:t>Facilitator Talking Points: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We will be using this resource to strengthen a lesson from the common resource.</a:t>
            </a:r>
          </a:p>
          <a:p>
            <a:pPr marL="171450" indent="-171450">
              <a:buFont typeface="Arial"/>
              <a:buChar char="•"/>
            </a:pPr>
            <a:r>
              <a:rPr lang="en-US" altLang="en-US" dirty="0">
                <a:latin typeface="Calibri" charset="0"/>
                <a:ea typeface="MS PGothic" charset="-128"/>
              </a:rPr>
              <a:t>Following the steps of the template accomplishes two goals: </a:t>
            </a:r>
          </a:p>
          <a:p>
            <a:pPr marL="347663" lvl="1" indent="-177800">
              <a:buFont typeface="Courier New"/>
              <a:buChar char="o"/>
            </a:pPr>
            <a:r>
              <a:rPr lang="en-US" altLang="en-US" dirty="0">
                <a:latin typeface="Calibri" charset="0"/>
                <a:ea typeface="MS PGothic" charset="-128"/>
              </a:rPr>
              <a:t>It ensures that all the aspects of a full lesson have been addressed.</a:t>
            </a:r>
          </a:p>
          <a:p>
            <a:pPr marL="347663" lvl="1" indent="-177800">
              <a:buFont typeface="Courier New"/>
              <a:buChar char="o"/>
            </a:pPr>
            <a:r>
              <a:rPr lang="en-US" altLang="en-US" dirty="0">
                <a:latin typeface="Calibri" charset="0"/>
                <a:ea typeface="MS PGothic" charset="-128"/>
              </a:rPr>
              <a:t>It results in a ready-to-use lesson for adult education instructors. By teaching aligned lessons, they will get an even deeper sense of the CCR standards.</a:t>
            </a:r>
          </a:p>
          <a:p>
            <a:pPr marL="346075" lvl="1" indent="-230188">
              <a:buFont typeface="Courier New" charset="0"/>
              <a:buChar char="o"/>
            </a:pPr>
            <a:endParaRPr lang="en-US" altLang="en-US" dirty="0">
              <a:latin typeface="Calibri" charset="0"/>
              <a:ea typeface="MS PGothic" charset="-128"/>
            </a:endParaRPr>
          </a:p>
          <a:p>
            <a:pPr>
              <a:lnSpc>
                <a:spcPct val="100000"/>
              </a:lnSpc>
            </a:pPr>
            <a:endParaRPr lang="en-US" altLang="en-US" sz="1100" dirty="0">
              <a:latin typeface="Arial" charset="0"/>
              <a:ea typeface="MS PGothic" charset="-128"/>
            </a:endParaRPr>
          </a:p>
        </p:txBody>
      </p:sp>
    </p:spTree>
    <p:extLst>
      <p:ext uri="{BB962C8B-B14F-4D97-AF65-F5344CB8AC3E}">
        <p14:creationId xmlns:p14="http://schemas.microsoft.com/office/powerpoint/2010/main" val="4121131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Calibri" charset="0"/>
                <a:ea typeface="MS PGothic" charset="-128"/>
              </a:rPr>
              <a:t>Big Idea: </a:t>
            </a:r>
            <a:r>
              <a:rPr lang="en-US" altLang="en-US" dirty="0">
                <a:latin typeface="Calibri" charset="0"/>
                <a:ea typeface="MS PGothic" charset="-128"/>
              </a:rPr>
              <a:t>Draw participants’ attention to the introductory information, which provides users with important information.</a:t>
            </a:r>
          </a:p>
          <a:p>
            <a:endParaRPr lang="en-US" altLang="en-US" b="1" dirty="0">
              <a:latin typeface="Calibri" charset="0"/>
              <a:ea typeface="MS PGothic" charset="-128"/>
            </a:endParaRPr>
          </a:p>
          <a:p>
            <a:r>
              <a:rPr lang="en-US" altLang="en-US" b="1" dirty="0">
                <a:latin typeface="Calibri" charset="0"/>
                <a:ea typeface="MS PGothic" charset="-128"/>
              </a:rPr>
              <a:t>Facilitator Talking Points: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This is a practical document that provides practical work and yields practical information to teachers who use it. </a:t>
            </a:r>
          </a:p>
          <a:p>
            <a:pPr marL="171450" indent="-171450">
              <a:buFont typeface="Arial"/>
              <a:buChar char="•"/>
            </a:pPr>
            <a:r>
              <a:rPr lang="en-US" altLang="en-US" dirty="0">
                <a:latin typeface="Calibri" charset="0"/>
                <a:ea typeface="MS PGothic" charset="-128"/>
              </a:rPr>
              <a:t>Fill in items 1-3 on the lesson template. </a:t>
            </a:r>
          </a:p>
          <a:p>
            <a:endParaRPr lang="en-US" altLang="en-US" b="1" dirty="0">
              <a:latin typeface="Calibri" charset="0"/>
              <a:ea typeface="MS PGothic" charset="-128"/>
            </a:endParaRPr>
          </a:p>
          <a:p>
            <a:r>
              <a:rPr lang="en-US" altLang="en-US" b="1" dirty="0">
                <a:latin typeface="Calibri" charset="0"/>
                <a:ea typeface="MS PGothic" charset="-128"/>
              </a:rPr>
              <a:t>Facilitator Notes: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Give participants a minute to have the Lesson Revision Template out in front of them and start to fill it in. </a:t>
            </a:r>
          </a:p>
          <a:p>
            <a:pPr marL="171450" indent="-171450">
              <a:buFont typeface="Arial"/>
              <a:buChar char="•"/>
            </a:pPr>
            <a:r>
              <a:rPr lang="en-US" altLang="en-US" dirty="0">
                <a:latin typeface="Calibri" charset="0"/>
                <a:ea typeface="MS PGothic" charset="-128"/>
              </a:rPr>
              <a:t>The lesson revision happens in phases; eventually, full alignment will be realized.</a:t>
            </a:r>
          </a:p>
          <a:p>
            <a:pPr>
              <a:buFontTx/>
              <a:buChar char="•"/>
            </a:pPr>
            <a:endParaRPr lang="en-US" altLang="en-US" dirty="0">
              <a:latin typeface="Calibri" charset="0"/>
              <a:ea typeface="MS PGothic" charset="-128"/>
            </a:endParaRPr>
          </a:p>
        </p:txBody>
      </p:sp>
    </p:spTree>
    <p:extLst>
      <p:ext uri="{BB962C8B-B14F-4D97-AF65-F5344CB8AC3E}">
        <p14:creationId xmlns:p14="http://schemas.microsoft.com/office/powerpoint/2010/main" val="7507319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en-US" altLang="en-US" b="1" dirty="0">
                <a:latin typeface="Calibri" charset="0"/>
                <a:ea typeface="MS PGothic" charset="-128"/>
              </a:rPr>
              <a:t>Big Idea: </a:t>
            </a:r>
            <a:r>
              <a:rPr lang="en-US" altLang="en-US" dirty="0">
                <a:latin typeface="Calibri" charset="0"/>
                <a:ea typeface="MS PGothic" charset="-128"/>
              </a:rPr>
              <a:t>Draw participants’ attention to the introductory information, which provides users with important information.</a:t>
            </a:r>
          </a:p>
          <a:p>
            <a:endParaRPr lang="en-US" altLang="en-US" b="1" dirty="0">
              <a:latin typeface="Calibri" charset="0"/>
              <a:ea typeface="MS PGothic" charset="-128"/>
            </a:endParaRPr>
          </a:p>
          <a:p>
            <a:r>
              <a:rPr lang="en-US" altLang="en-US" b="1" dirty="0">
                <a:latin typeface="Calibri" charset="0"/>
                <a:ea typeface="MS PGothic" charset="-128"/>
              </a:rPr>
              <a:t>Facilitator Talking Points: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This is a practical document that provides practical work and yields practical information to teachers who use it. </a:t>
            </a:r>
          </a:p>
          <a:p>
            <a:pPr marL="171450" indent="-171450">
              <a:buFont typeface="Arial"/>
              <a:buChar char="•"/>
            </a:pPr>
            <a:r>
              <a:rPr lang="en-US" altLang="en-US" dirty="0">
                <a:latin typeface="Calibri" charset="0"/>
                <a:ea typeface="MS PGothic" charset="-128"/>
              </a:rPr>
              <a:t>Fill in items 4, 5, and 6 on the lesson template. You may want to revisit items 4 (goals) and 6 (targeted standards) once you work through items 7-16.</a:t>
            </a:r>
          </a:p>
          <a:p>
            <a:endParaRPr lang="en-US" altLang="en-US" b="1" dirty="0">
              <a:latin typeface="Calibri" charset="0"/>
              <a:ea typeface="MS PGothic" charset="-128"/>
            </a:endParaRPr>
          </a:p>
          <a:p>
            <a:r>
              <a:rPr lang="en-US" altLang="en-US" b="1" dirty="0">
                <a:latin typeface="Calibri" charset="0"/>
                <a:ea typeface="MS PGothic" charset="-128"/>
              </a:rPr>
              <a:t>Facilitator Notes: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Give participants a minute to have the Lesson Revision Template out in front of them and start to fill it in. </a:t>
            </a:r>
          </a:p>
          <a:p>
            <a:pPr marL="171450" indent="-171450">
              <a:buFont typeface="Arial"/>
              <a:buChar char="•"/>
            </a:pPr>
            <a:r>
              <a:rPr lang="en-US" altLang="en-US" dirty="0">
                <a:latin typeface="Calibri" charset="0"/>
                <a:ea typeface="MS PGothic" charset="-128"/>
              </a:rPr>
              <a:t>The lesson revision happens in phases; eventually, full alignment will be realized.</a:t>
            </a:r>
          </a:p>
          <a:p>
            <a:pPr>
              <a:buFontTx/>
              <a:buChar char="•"/>
            </a:pPr>
            <a:endParaRPr lang="en-US" altLang="en-US" dirty="0">
              <a:latin typeface="Calibri" charset="0"/>
              <a:ea typeface="MS PGothic" charset="-128"/>
            </a:endParaRP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08602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Calibri" charset="0"/>
                <a:ea typeface="MS PGothic" charset="-128"/>
              </a:rPr>
              <a:t>Big Idea: </a:t>
            </a:r>
            <a:r>
              <a:rPr lang="en-US" altLang="en-US" dirty="0">
                <a:latin typeface="Calibri" charset="0"/>
                <a:ea typeface="MS PGothic" charset="-128"/>
              </a:rPr>
              <a:t>The Resource Alignment Tool is built around these three criteria, which are the major advances in instruction required by the CCR standards.</a:t>
            </a:r>
          </a:p>
          <a:p>
            <a:endParaRPr lang="en-US" altLang="en-US" b="1" dirty="0">
              <a:latin typeface="Calibri" charset="0"/>
              <a:ea typeface="MS PGothic" charset="-128"/>
            </a:endParaRPr>
          </a:p>
          <a:p>
            <a:r>
              <a:rPr lang="en-US" altLang="en-US" b="1" dirty="0">
                <a:latin typeface="Calibri" charset="0"/>
                <a:ea typeface="MS PGothic" charset="-128"/>
              </a:rPr>
              <a:t>Facilitator Talking Points: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Each of the three criteria is broken into two dimensions with “what to look for” in the instructional resource. </a:t>
            </a:r>
          </a:p>
          <a:p>
            <a:endParaRPr lang="en-US" altLang="en-US" b="1" dirty="0">
              <a:latin typeface="Calibri" charset="0"/>
              <a:ea typeface="MS PGothic" charset="-128"/>
            </a:endParaRPr>
          </a:p>
          <a:p>
            <a:r>
              <a:rPr lang="en-US" altLang="en-US" b="1" dirty="0">
                <a:latin typeface="Calibri" charset="0"/>
                <a:ea typeface="MS PGothic" charset="-128"/>
              </a:rPr>
              <a:t>Facilitator Notes: </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Not all of the participants will be familiar with the three key advances in the CCR standards. Read the three advances aloud to the group. Speak to the rationale for each criteria.</a:t>
            </a:r>
          </a:p>
          <a:p>
            <a:pPr marL="171450" indent="-171450">
              <a:buFont typeface="Arial"/>
              <a:buChar char="•"/>
            </a:pPr>
            <a:r>
              <a:rPr lang="en-US" altLang="en-US" dirty="0">
                <a:latin typeface="Calibri" charset="0"/>
                <a:ea typeface="MS PGothic" charset="-128"/>
              </a:rPr>
              <a:t>Assure those who may have questions that we will be working more closely with these three criteria in this workshop.</a:t>
            </a:r>
          </a:p>
          <a:p>
            <a:pPr>
              <a:buFontTx/>
              <a:buChar char="•"/>
            </a:pPr>
            <a:endParaRPr lang="en-US" altLang="en-US" b="1" dirty="0">
              <a:latin typeface="Calibri" charset="0"/>
              <a:ea typeface="MS PGothic" charset="-128"/>
            </a:endParaRPr>
          </a:p>
          <a:p>
            <a:pPr>
              <a:lnSpc>
                <a:spcPct val="100000"/>
              </a:lnSpc>
              <a:buFontTx/>
              <a:buChar char="•"/>
            </a:pPr>
            <a:endParaRPr lang="en-US" altLang="en-US" sz="1100" dirty="0">
              <a:latin typeface="Arial" charset="0"/>
              <a:ea typeface="MS PGothic" charset="-128"/>
            </a:endParaRPr>
          </a:p>
        </p:txBody>
      </p:sp>
    </p:spTree>
    <p:extLst>
      <p:ext uri="{BB962C8B-B14F-4D97-AF65-F5344CB8AC3E}">
        <p14:creationId xmlns:p14="http://schemas.microsoft.com/office/powerpoint/2010/main" val="20594790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xfrm>
            <a:off x="908050" y="4411662"/>
            <a:ext cx="5257800" cy="4344193"/>
          </a:xfrm>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mn-lt"/>
                <a:ea typeface="MS PGothic" charset="-128"/>
              </a:rPr>
              <a:t>Big Idea: </a:t>
            </a:r>
            <a:r>
              <a:rPr lang="en-US" altLang="en-US" dirty="0">
                <a:latin typeface="+mn-lt"/>
                <a:ea typeface="MS PGothic" charset="-128"/>
              </a:rPr>
              <a:t>Determine the quantitative complexity of the text and record it in item 7.</a:t>
            </a:r>
          </a:p>
          <a:p>
            <a:endParaRPr lang="en-US" altLang="en-US" b="1" dirty="0">
              <a:latin typeface="+mn-lt"/>
              <a:ea typeface="MS PGothic" charset="-128"/>
            </a:endParaRPr>
          </a:p>
          <a:p>
            <a:r>
              <a:rPr lang="en-US" altLang="en-US" b="1" dirty="0">
                <a:latin typeface="+mn-lt"/>
                <a:ea typeface="MS PGothic" charset="-128"/>
              </a:rPr>
              <a:t>Facilitator Talking Points:</a:t>
            </a:r>
            <a:endParaRPr lang="en-US" altLang="en-US" dirty="0">
              <a:latin typeface="+mn-lt"/>
              <a:ea typeface="MS PGothic" charset="-128"/>
            </a:endParaRPr>
          </a:p>
          <a:p>
            <a:pPr marL="171450" indent="-171450">
              <a:buFont typeface="Arial"/>
              <a:buChar char="•"/>
            </a:pPr>
            <a:r>
              <a:rPr lang="en-US" altLang="en-US" dirty="0">
                <a:latin typeface="+mn-lt"/>
                <a:ea typeface="MS PGothic" charset="-128"/>
              </a:rPr>
              <a:t>There are two components to complete in item 7 of the ELA/Literacy Revision Template: quantitative and qualitative complexity. </a:t>
            </a:r>
          </a:p>
          <a:p>
            <a:pPr marL="171450" indent="-171450">
              <a:buFont typeface="Arial"/>
              <a:buChar char="•"/>
            </a:pPr>
            <a:r>
              <a:rPr lang="en-US" altLang="en-US" dirty="0">
                <a:latin typeface="+mn-lt"/>
                <a:ea typeface="MS PGothic" charset="-128"/>
              </a:rPr>
              <a:t>This is an overview of the process we are going to follow to complete item 7 of the ELA/Literacy Revision Template.</a:t>
            </a:r>
          </a:p>
          <a:p>
            <a:pPr marL="171450" indent="-171450">
              <a:buFont typeface="Arial"/>
              <a:buChar char="•"/>
            </a:pPr>
            <a:r>
              <a:rPr lang="en-US" altLang="en-US" dirty="0">
                <a:latin typeface="+mn-lt"/>
                <a:ea typeface="MS PGothic" charset="-128"/>
              </a:rPr>
              <a:t>Go back to the session where we introduced the Quantitative Analysis Charts and the Quantitative Analysis Tool.</a:t>
            </a:r>
          </a:p>
          <a:p>
            <a:pPr marL="171450" indent="-171450">
              <a:buFont typeface="Arial"/>
              <a:buChar char="•"/>
            </a:pPr>
            <a:r>
              <a:rPr lang="en-US" altLang="en-US" dirty="0">
                <a:latin typeface="+mn-lt"/>
                <a:ea typeface="MS PGothic" charset="-128"/>
              </a:rPr>
              <a:t>Refer to the Quantitative Analysis Chart to identify the CCR level and text complexity range.</a:t>
            </a:r>
          </a:p>
          <a:p>
            <a:pPr marL="171450" indent="-171450">
              <a:buFont typeface="Arial"/>
              <a:buChar char="•"/>
            </a:pPr>
            <a:r>
              <a:rPr lang="en-US" altLang="en-US" dirty="0">
                <a:latin typeface="+mn-lt"/>
                <a:ea typeface="MS PGothic" charset="-128"/>
              </a:rPr>
              <a:t>If the publisher has not provided this information, it will be necessary to convert the text that is the focus of the lesson into a Word document and run it through one of the complexity analyzers. One that is easy to use is </a:t>
            </a:r>
            <a:r>
              <a:rPr lang="en-US" altLang="en-US" dirty="0" smtClean="0">
                <a:latin typeface="+mn-lt"/>
                <a:ea typeface="MS PGothic" charset="-128"/>
              </a:rPr>
              <a:t>Pearson</a:t>
            </a:r>
            <a:r>
              <a:rPr lang="en-US" altLang="en-US" dirty="0" smtClean="0">
                <a:ea typeface="MS PGothic" charset="-128"/>
              </a:rPr>
              <a:t>’</a:t>
            </a:r>
            <a:r>
              <a:rPr lang="en-US" altLang="ja-JP" dirty="0" smtClean="0">
                <a:latin typeface="+mn-lt"/>
                <a:ea typeface="MS PGothic" charset="-128"/>
              </a:rPr>
              <a:t>s </a:t>
            </a:r>
            <a:r>
              <a:rPr lang="en-US" altLang="ja-JP" dirty="0">
                <a:latin typeface="+mn-lt"/>
                <a:ea typeface="MS PGothic" charset="-128"/>
              </a:rPr>
              <a:t>Reading Maturity Metric </a:t>
            </a:r>
            <a:r>
              <a:rPr lang="en-US" altLang="ja-JP" dirty="0" smtClean="0">
                <a:latin typeface="+mn-lt"/>
                <a:ea typeface="MS PGothic" charset="-128"/>
              </a:rPr>
              <a:t>at </a:t>
            </a:r>
            <a:r>
              <a:rPr lang="en-US" altLang="ja-JP" dirty="0" smtClean="0">
                <a:latin typeface="+mn-lt"/>
                <a:ea typeface="MS PGothic" charset="-128"/>
                <a:hlinkClick r:id="rId3"/>
              </a:rPr>
              <a:t>http</a:t>
            </a:r>
            <a:r>
              <a:rPr lang="en-US" altLang="ja-JP" dirty="0">
                <a:latin typeface="+mn-lt"/>
                <a:ea typeface="MS PGothic" charset="-128"/>
                <a:hlinkClick r:id="rId3"/>
              </a:rPr>
              <a:t>://www.readingmaturity.com/rmm-web/#/</a:t>
            </a:r>
            <a:endParaRPr lang="en-US" altLang="ja-JP" dirty="0">
              <a:latin typeface="+mn-lt"/>
              <a:ea typeface="MS PGothic" charset="-128"/>
            </a:endParaRPr>
          </a:p>
          <a:p>
            <a:pPr>
              <a:buFontTx/>
              <a:buChar char="•"/>
            </a:pPr>
            <a:endParaRPr lang="en-US" altLang="ja-JP" dirty="0">
              <a:latin typeface="+mn-lt"/>
              <a:ea typeface="MS PGothic" charset="-128"/>
            </a:endParaRPr>
          </a:p>
          <a:p>
            <a:r>
              <a:rPr lang="en-US" altLang="en-US" b="1" dirty="0">
                <a:latin typeface="+mn-lt"/>
                <a:ea typeface="MS PGothic" charset="-128"/>
              </a:rPr>
              <a:t>Facilitator Notes:</a:t>
            </a:r>
          </a:p>
          <a:p>
            <a:pPr marL="171450" indent="-171450">
              <a:buFont typeface="Arial"/>
              <a:buChar char="•"/>
            </a:pPr>
            <a:r>
              <a:rPr lang="en-US" altLang="en-US" dirty="0">
                <a:latin typeface="+mn-lt"/>
                <a:ea typeface="MS PGothic" charset="-128"/>
              </a:rPr>
              <a:t>Give participants time to work through quantitative complexity at their tables.</a:t>
            </a:r>
          </a:p>
          <a:p>
            <a:pPr marL="171450" indent="-171450">
              <a:buFont typeface="Arial"/>
              <a:buChar char="•"/>
            </a:pPr>
            <a:r>
              <a:rPr lang="en-US" altLang="en-US" dirty="0">
                <a:latin typeface="+mn-lt"/>
                <a:ea typeface="MS PGothic" charset="-128"/>
              </a:rPr>
              <a:t>Leave this slide up while participants work at their tables. </a:t>
            </a:r>
            <a:endParaRPr lang="en-US" altLang="en-US" dirty="0">
              <a:latin typeface="+mn-lt"/>
              <a:ea typeface="MS PGothic" charset="-128"/>
              <a:sym typeface="Wingdings" charset="2"/>
            </a:endParaRPr>
          </a:p>
          <a:p>
            <a:endParaRPr lang="en-US" altLang="ja-JP" dirty="0">
              <a:latin typeface="+mn-lt"/>
              <a:ea typeface="MS PGothic" charset="-128"/>
            </a:endParaRPr>
          </a:p>
          <a:p>
            <a:endParaRPr lang="en-US" altLang="en-US" dirty="0">
              <a:latin typeface="+mn-lt"/>
              <a:ea typeface="MS PGothic" charset="-128"/>
            </a:endParaRPr>
          </a:p>
          <a:p>
            <a:pPr>
              <a:lnSpc>
                <a:spcPct val="100000"/>
              </a:lnSpc>
            </a:pPr>
            <a:endParaRPr lang="en-US" altLang="en-US" sz="1100" dirty="0">
              <a:latin typeface="+mn-lt"/>
              <a:ea typeface="MS PGothic" charset="-128"/>
            </a:endParaRPr>
          </a:p>
        </p:txBody>
      </p:sp>
    </p:spTree>
    <p:extLst>
      <p:ext uri="{BB962C8B-B14F-4D97-AF65-F5344CB8AC3E}">
        <p14:creationId xmlns:p14="http://schemas.microsoft.com/office/powerpoint/2010/main" val="14252652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ln/>
        </p:spPr>
      </p:sp>
      <p:sp>
        <p:nvSpPr>
          <p:cNvPr id="109570" name="Notes Placeholder 2"/>
          <p:cNvSpPr>
            <a:spLocks noGrp="1"/>
          </p:cNvSpPr>
          <p:nvPr>
            <p:ph type="body" idx="1"/>
          </p:nvPr>
        </p:nvSpPr>
        <p:spPr>
          <a:xfrm>
            <a:off x="679450" y="4259262"/>
            <a:ext cx="5943600" cy="4953793"/>
          </a:xfrm>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mn-lt"/>
                <a:ea typeface="MS PGothic" charset="-128"/>
              </a:rPr>
              <a:t>Big Idea: </a:t>
            </a:r>
            <a:r>
              <a:rPr lang="en-US" altLang="en-US" dirty="0">
                <a:latin typeface="+mn-lt"/>
                <a:ea typeface="MS PGothic" charset="-128"/>
              </a:rPr>
              <a:t>Participants will determine the qualitative complexity of the text and record it in item 7.</a:t>
            </a:r>
          </a:p>
          <a:p>
            <a:endParaRPr lang="en-US" altLang="en-US" sz="800" b="1" dirty="0">
              <a:latin typeface="+mn-lt"/>
              <a:ea typeface="MS PGothic" charset="-128"/>
            </a:endParaRPr>
          </a:p>
          <a:p>
            <a:r>
              <a:rPr lang="en-US" altLang="en-US" b="1" dirty="0">
                <a:latin typeface="+mn-lt"/>
                <a:ea typeface="MS PGothic" charset="-128"/>
              </a:rPr>
              <a:t>Facilitator Talking Points:</a:t>
            </a:r>
            <a:endParaRPr lang="en-US" altLang="en-US" dirty="0">
              <a:latin typeface="+mn-lt"/>
              <a:ea typeface="MS PGothic" charset="-128"/>
            </a:endParaRPr>
          </a:p>
          <a:p>
            <a:pPr marL="171450" indent="-171450">
              <a:buFont typeface="Arial"/>
              <a:buChar char="•"/>
            </a:pPr>
            <a:r>
              <a:rPr lang="en-US" altLang="en-US" dirty="0">
                <a:latin typeface="+mn-lt"/>
                <a:ea typeface="MS PGothic" charset="-128"/>
              </a:rPr>
              <a:t>This is where you must carefully read the text yourselves and evaluate it for the four qualitative features.</a:t>
            </a:r>
          </a:p>
          <a:p>
            <a:pPr marL="171450" indent="-171450">
              <a:buFont typeface="Arial"/>
              <a:buChar char="•"/>
            </a:pPr>
            <a:r>
              <a:rPr lang="en-US" altLang="en-US" dirty="0">
                <a:latin typeface="+mn-lt"/>
                <a:ea typeface="MS PGothic" charset="-128"/>
              </a:rPr>
              <a:t>When making decisions about the quality and complex texts that you will bring to your students, remember that qualitative features work with quantitative features.</a:t>
            </a:r>
          </a:p>
          <a:p>
            <a:pPr marL="171450" indent="-171450">
              <a:buFont typeface="Arial"/>
              <a:buChar char="•"/>
            </a:pPr>
            <a:r>
              <a:rPr lang="en-US" altLang="en-US" dirty="0">
                <a:latin typeface="+mn-lt"/>
                <a:ea typeface="MS PGothic" charset="-128"/>
              </a:rPr>
              <a:t>Qualitative measures are needed to address what computers cannot grasp (e.g., purpose, structure, knowledge demands). These are features that have been determined to have a strong bearing on how challenging or easy a text is. They also tell you a lot about the quality of the text.</a:t>
            </a:r>
          </a:p>
          <a:p>
            <a:pPr marL="171450" indent="-171450">
              <a:buFont typeface="Arial"/>
              <a:buChar char="•"/>
            </a:pPr>
            <a:r>
              <a:rPr lang="en-US" altLang="en-US" dirty="0">
                <a:latin typeface="+mn-lt"/>
                <a:ea typeface="MS PGothic" charset="-128"/>
              </a:rPr>
              <a:t>Work together to use the qualitative rubric to understand what these different features include.</a:t>
            </a:r>
          </a:p>
          <a:p>
            <a:pPr marL="171450" indent="-171450">
              <a:buFont typeface="Arial"/>
              <a:buChar char="•"/>
            </a:pPr>
            <a:r>
              <a:rPr lang="en-US" altLang="en-US" dirty="0">
                <a:latin typeface="+mn-lt"/>
                <a:ea typeface="MS PGothic" charset="-128"/>
              </a:rPr>
              <a:t>In the four squares of the (ELA/Literacy Lesson Revision Template, page 2), put </a:t>
            </a:r>
            <a:r>
              <a:rPr lang="en-US" altLang="en-US" i="1" dirty="0">
                <a:latin typeface="+mn-lt"/>
                <a:ea typeface="MS PGothic" charset="-128"/>
              </a:rPr>
              <a:t>specific </a:t>
            </a:r>
            <a:r>
              <a:rPr lang="en-US" altLang="en-US" dirty="0">
                <a:latin typeface="+mn-lt"/>
                <a:ea typeface="MS PGothic" charset="-128"/>
              </a:rPr>
              <a:t>examples of where you see those features appear in the text. Don’t just rate it. Recording this evidence will help you evaluate the questions and think of good questions to ask. </a:t>
            </a:r>
          </a:p>
          <a:p>
            <a:pPr marL="171450" indent="-171450">
              <a:buFont typeface="Arial"/>
              <a:buChar char="•"/>
            </a:pPr>
            <a:r>
              <a:rPr lang="en-US" altLang="en-US" dirty="0">
                <a:latin typeface="+mn-lt"/>
                <a:ea typeface="MS PGothic" charset="-128"/>
              </a:rPr>
              <a:t>They are also good indicators of potential areas of difficulty for students and may guide aspects of instruction.</a:t>
            </a:r>
          </a:p>
          <a:p>
            <a:pPr>
              <a:lnSpc>
                <a:spcPct val="100000"/>
              </a:lnSpc>
              <a:spcBef>
                <a:spcPts val="525"/>
              </a:spcBef>
            </a:pPr>
            <a:endParaRPr lang="en-US" altLang="en-US" sz="800" dirty="0">
              <a:latin typeface="+mn-lt"/>
              <a:ea typeface="MS PGothic" charset="-128"/>
            </a:endParaRPr>
          </a:p>
          <a:p>
            <a:r>
              <a:rPr lang="en-US" altLang="en-US" b="1" dirty="0">
                <a:latin typeface="+mn-lt"/>
                <a:ea typeface="MS PGothic" charset="-128"/>
              </a:rPr>
              <a:t>Facilitator Notes:</a:t>
            </a:r>
            <a:endParaRPr lang="en-US" altLang="en-US" dirty="0">
              <a:latin typeface="+mn-lt"/>
              <a:ea typeface="MS PGothic" charset="-128"/>
            </a:endParaRPr>
          </a:p>
          <a:p>
            <a:pPr marL="171450" indent="-171450">
              <a:buFont typeface="Arial"/>
              <a:buChar char="•"/>
            </a:pPr>
            <a:r>
              <a:rPr lang="en-US" altLang="en-US" dirty="0">
                <a:latin typeface="+mn-lt"/>
                <a:ea typeface="MS PGothic" charset="-128"/>
              </a:rPr>
              <a:t>Give participants time at their tables to fill out this item.</a:t>
            </a:r>
          </a:p>
          <a:p>
            <a:pPr marL="171450" indent="-171450">
              <a:buFont typeface="Arial"/>
              <a:buChar char="•"/>
            </a:pPr>
            <a:r>
              <a:rPr lang="en-US" altLang="en-US" dirty="0">
                <a:latin typeface="+mn-lt"/>
                <a:ea typeface="MS PGothic" charset="-128"/>
              </a:rPr>
              <a:t>Leave this slide up while participants work at their tables.</a:t>
            </a:r>
            <a:r>
              <a:rPr lang="en-US" altLang="en-US" b="1" dirty="0">
                <a:latin typeface="+mn-lt"/>
                <a:ea typeface="MS PGothic" charset="-128"/>
                <a:sym typeface="Wingdings" charset="2"/>
              </a:rPr>
              <a:t> </a:t>
            </a:r>
            <a:endParaRPr lang="en-US" altLang="en-US" dirty="0">
              <a:latin typeface="+mn-lt"/>
              <a:ea typeface="MS PGothic" charset="-128"/>
            </a:endParaRPr>
          </a:p>
        </p:txBody>
      </p:sp>
    </p:spTree>
    <p:extLst>
      <p:ext uri="{BB962C8B-B14F-4D97-AF65-F5344CB8AC3E}">
        <p14:creationId xmlns:p14="http://schemas.microsoft.com/office/powerpoint/2010/main" val="14010967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xfrm>
            <a:off x="603250" y="4259263"/>
            <a:ext cx="5715000" cy="4877593"/>
          </a:xfrm>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Calibri" charset="0"/>
                <a:ea typeface="MS PGothic" charset="-128"/>
              </a:rPr>
              <a:t>Big Idea: </a:t>
            </a:r>
            <a:r>
              <a:rPr lang="en-US" altLang="en-US" dirty="0">
                <a:latin typeface="Calibri" charset="0"/>
                <a:ea typeface="MS PGothic" charset="-128"/>
              </a:rPr>
              <a:t>Use the alignment tool to guide how to address academic vocabulary. </a:t>
            </a:r>
          </a:p>
          <a:p>
            <a:endParaRPr lang="en-US" altLang="en-US" sz="800" b="1" dirty="0">
              <a:latin typeface="Calibri" charset="0"/>
              <a:ea typeface="MS PGothic" charset="-128"/>
            </a:endParaRPr>
          </a:p>
          <a:p>
            <a:r>
              <a:rPr lang="en-US" altLang="en-US" b="1" dirty="0">
                <a:latin typeface="Calibri" charset="0"/>
                <a:ea typeface="MS PGothic" charset="-128"/>
              </a:rPr>
              <a:t>Facilitator Talking Points: </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Using the Academic Word Finder (</a:t>
            </a:r>
            <a:r>
              <a:rPr lang="en-US" altLang="en-US" dirty="0" err="1">
                <a:latin typeface="Calibri" charset="0"/>
                <a:ea typeface="MS PGothic" charset="-128"/>
              </a:rPr>
              <a:t>www.achievethecore.org</a:t>
            </a:r>
            <a:r>
              <a:rPr lang="en-US" altLang="en-US" dirty="0">
                <a:latin typeface="Calibri" charset="0"/>
                <a:ea typeface="MS PGothic" charset="-128"/>
              </a:rPr>
              <a:t>) will help confirm important vocabulary words to address in a lesson.  </a:t>
            </a:r>
          </a:p>
          <a:p>
            <a:pPr marL="171450" indent="-171450">
              <a:buFont typeface="Arial"/>
              <a:buChar char="•"/>
            </a:pPr>
            <a:r>
              <a:rPr lang="en-US" altLang="en-US" dirty="0">
                <a:latin typeface="Calibri" charset="0"/>
                <a:ea typeface="MS PGothic" charset="-128"/>
              </a:rPr>
              <a:t>Fill out item 8 on the lesson template.</a:t>
            </a:r>
          </a:p>
          <a:p>
            <a:pPr marL="171450" indent="-171450">
              <a:buFont typeface="Arial"/>
              <a:buChar char="•"/>
            </a:pPr>
            <a:r>
              <a:rPr lang="en-US" altLang="en-US" dirty="0">
                <a:latin typeface="Calibri" charset="0"/>
                <a:ea typeface="MS PGothic" charset="-128"/>
              </a:rPr>
              <a:t>Now, let’s talk over how you filled in the lesson revision template for items 7 and 8:</a:t>
            </a:r>
          </a:p>
          <a:p>
            <a:pPr marL="346075" lvl="1" indent="-177800">
              <a:lnSpc>
                <a:spcPct val="120000"/>
              </a:lnSpc>
              <a:spcBef>
                <a:spcPct val="0"/>
              </a:spcBef>
              <a:buFont typeface="Courier New" charset="0"/>
              <a:buChar char="o"/>
            </a:pPr>
            <a:r>
              <a:rPr lang="en-US" altLang="en-US" dirty="0">
                <a:latin typeface="Calibri" charset="0"/>
                <a:ea typeface="MS PGothic" charset="-128"/>
              </a:rPr>
              <a:t>What did you discover about the qualities of the text when you read it closely?</a:t>
            </a:r>
          </a:p>
          <a:p>
            <a:pPr marL="346075" lvl="1" indent="-177800">
              <a:lnSpc>
                <a:spcPct val="120000"/>
              </a:lnSpc>
              <a:spcBef>
                <a:spcPct val="0"/>
              </a:spcBef>
              <a:buFont typeface="Courier New" charset="0"/>
              <a:buChar char="o"/>
            </a:pPr>
            <a:r>
              <a:rPr lang="en-US" altLang="en-US" dirty="0">
                <a:latin typeface="Calibri" charset="0"/>
                <a:ea typeface="MS PGothic" charset="-128"/>
              </a:rPr>
              <a:t>What did you think made it challenging?</a:t>
            </a:r>
          </a:p>
          <a:p>
            <a:pPr marL="346075" lvl="1" indent="-177800">
              <a:lnSpc>
                <a:spcPct val="120000"/>
              </a:lnSpc>
              <a:spcBef>
                <a:spcPct val="0"/>
              </a:spcBef>
              <a:buFont typeface="Courier New" charset="0"/>
              <a:buChar char="o"/>
            </a:pPr>
            <a:r>
              <a:rPr lang="en-US" altLang="en-US" dirty="0">
                <a:latin typeface="Calibri" charset="0"/>
                <a:ea typeface="MS PGothic" charset="-128"/>
              </a:rPr>
              <a:t>Where was it more straightforward?</a:t>
            </a:r>
          </a:p>
          <a:p>
            <a:pPr marL="346075" lvl="1" indent="-177800">
              <a:lnSpc>
                <a:spcPct val="120000"/>
              </a:lnSpc>
              <a:spcBef>
                <a:spcPct val="0"/>
              </a:spcBef>
              <a:buFont typeface="Courier New" charset="0"/>
              <a:buChar char="o"/>
            </a:pPr>
            <a:r>
              <a:rPr lang="en-US" altLang="en-US" dirty="0">
                <a:latin typeface="Calibri" charset="0"/>
                <a:ea typeface="MS PGothic" charset="-128"/>
              </a:rPr>
              <a:t>What were some of the academic vocabulary words you identified as high-value and that merit more time and attention?</a:t>
            </a:r>
          </a:p>
          <a:p>
            <a:pPr marL="346075" lvl="1" indent="-177800">
              <a:buFont typeface="Courier New" charset="0"/>
              <a:buChar char="o"/>
            </a:pPr>
            <a:r>
              <a:rPr lang="en-US" altLang="en-US" dirty="0">
                <a:latin typeface="Calibri" charset="0"/>
                <a:ea typeface="MS PGothic" charset="-128"/>
              </a:rPr>
              <a:t>By looking carefully, did you discover aspects of text complexity that you may have otherwise overlooked?</a:t>
            </a:r>
          </a:p>
          <a:p>
            <a:pPr marL="346075" lvl="1" indent="-177800">
              <a:buFont typeface="Courier New" charset="0"/>
              <a:buChar char="o"/>
            </a:pPr>
            <a:r>
              <a:rPr lang="en-US" altLang="en-US" dirty="0">
                <a:latin typeface="Calibri" charset="0"/>
                <a:ea typeface="MS PGothic" charset="-128"/>
              </a:rPr>
              <a:t>How might the qualitative analysis guide instruction?</a:t>
            </a:r>
          </a:p>
          <a:p>
            <a:pPr>
              <a:spcBef>
                <a:spcPct val="0"/>
              </a:spcBef>
            </a:pPr>
            <a:endParaRPr lang="en-US" altLang="en-US" sz="800" b="1" dirty="0">
              <a:latin typeface="Calibri" charset="0"/>
              <a:ea typeface="MS PGothic" charset="-128"/>
            </a:endParaRPr>
          </a:p>
          <a:p>
            <a:r>
              <a:rPr lang="en-US" altLang="en-US" b="1" dirty="0">
                <a:latin typeface="Calibri" charset="0"/>
                <a:ea typeface="MS PGothic" charset="-128"/>
              </a:rPr>
              <a:t>Facilitator Notes: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Give participants time at their tables to fill out this item. </a:t>
            </a:r>
          </a:p>
          <a:p>
            <a:pPr marL="171450" indent="-171450">
              <a:buFont typeface="Arial"/>
              <a:buChar char="•"/>
            </a:pPr>
            <a:r>
              <a:rPr lang="en-US" altLang="en-US" dirty="0">
                <a:latin typeface="Calibri" charset="0"/>
                <a:ea typeface="MS PGothic" charset="-128"/>
              </a:rPr>
              <a:t>Leave this slide up while tables work.</a:t>
            </a:r>
          </a:p>
          <a:p>
            <a:pPr marL="171450" indent="-171450">
              <a:buFont typeface="Arial"/>
              <a:buChar char="•"/>
            </a:pPr>
            <a:r>
              <a:rPr lang="en-US" altLang="en-US" dirty="0">
                <a:latin typeface="Calibri" charset="0"/>
                <a:ea typeface="MS PGothic" charset="-128"/>
              </a:rPr>
              <a:t>Hold a group </a:t>
            </a:r>
            <a:r>
              <a:rPr lang="en-US" altLang="en-US" dirty="0" smtClean="0">
                <a:latin typeface="Calibri" charset="0"/>
                <a:ea typeface="MS PGothic" charset="-128"/>
              </a:rPr>
              <a:t>debriefing </a:t>
            </a:r>
            <a:r>
              <a:rPr lang="en-US" altLang="en-US" dirty="0">
                <a:latin typeface="Calibri" charset="0"/>
                <a:ea typeface="MS PGothic" charset="-128"/>
              </a:rPr>
              <a:t>on Criterion #1 to check participant understanding: Get volunteers to share answers. Allow about 15 minutes. Check to see whether there is consensus in the group.</a:t>
            </a:r>
          </a:p>
          <a:p>
            <a:pPr>
              <a:buFontTx/>
              <a:buChar char="•"/>
            </a:pPr>
            <a:endParaRPr lang="en-US" altLang="en-US" dirty="0">
              <a:latin typeface="Calibri" charset="0"/>
              <a:ea typeface="MS PGothic" charset="-128"/>
            </a:endParaRPr>
          </a:p>
          <a:p>
            <a:endParaRPr lang="en-US" altLang="en-US" dirty="0">
              <a:latin typeface="Calibri" charset="0"/>
              <a:ea typeface="MS PGothic" charset="-128"/>
            </a:endParaRPr>
          </a:p>
          <a:p>
            <a:endParaRPr lang="en-US" altLang="en-US" dirty="0">
              <a:latin typeface="Calibri" charset="0"/>
              <a:ea typeface="MS PGothic" charset="-128"/>
            </a:endParaRPr>
          </a:p>
        </p:txBody>
      </p:sp>
    </p:spTree>
    <p:extLst>
      <p:ext uri="{BB962C8B-B14F-4D97-AF65-F5344CB8AC3E}">
        <p14:creationId xmlns:p14="http://schemas.microsoft.com/office/powerpoint/2010/main" val="10753584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xfrm>
            <a:off x="908050" y="4411663"/>
            <a:ext cx="5130800" cy="4176712"/>
          </a:xfrm>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Calibri" charset="0"/>
                <a:ea typeface="MS PGothic" charset="-128"/>
              </a:rPr>
              <a:t>Big Idea: </a:t>
            </a:r>
            <a:r>
              <a:rPr lang="en-US" altLang="en-US" dirty="0">
                <a:latin typeface="Calibri" charset="0"/>
                <a:ea typeface="MS PGothic" charset="-128"/>
              </a:rPr>
              <a:t>Ask a series of questions to check on participants’ understanding.</a:t>
            </a:r>
          </a:p>
          <a:p>
            <a:endParaRPr lang="en-US" altLang="en-US" dirty="0">
              <a:latin typeface="Calibri" charset="0"/>
              <a:ea typeface="MS PGothic" charset="-128"/>
            </a:endParaRPr>
          </a:p>
          <a:p>
            <a:r>
              <a:rPr lang="en-US" altLang="en-US" b="1" dirty="0">
                <a:latin typeface="Calibri" charset="0"/>
                <a:ea typeface="MS PGothic" charset="-128"/>
              </a:rPr>
              <a:t>Facilitator Notes: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Get volunteers to share answers. Allow another 15 minutes.</a:t>
            </a:r>
          </a:p>
          <a:p>
            <a:pPr marL="171450" indent="-171450">
              <a:buFont typeface="Arial"/>
              <a:buChar char="•"/>
            </a:pPr>
            <a:r>
              <a:rPr lang="en-US" altLang="en-US" dirty="0">
                <a:latin typeface="Calibri" charset="0"/>
                <a:ea typeface="MS PGothic" charset="-128"/>
              </a:rPr>
              <a:t>Check to see whether there is consensus in the group.</a:t>
            </a:r>
          </a:p>
          <a:p>
            <a:pPr>
              <a:buFontTx/>
              <a:buChar char="•"/>
            </a:pPr>
            <a:endParaRPr lang="en-US" altLang="en-US" dirty="0">
              <a:latin typeface="Calibri" charset="0"/>
              <a:ea typeface="MS PGothic" charset="-128"/>
            </a:endParaRPr>
          </a:p>
          <a:p>
            <a:endParaRPr lang="en-US" altLang="en-US" dirty="0">
              <a:latin typeface="Calibri" charset="0"/>
              <a:ea typeface="MS PGothic" charset="-128"/>
            </a:endParaRPr>
          </a:p>
          <a:p>
            <a:endParaRPr lang="en-US" altLang="en-US" dirty="0">
              <a:latin typeface="Calibri" charset="0"/>
              <a:ea typeface="MS PGothic" charset="-128"/>
            </a:endParaRPr>
          </a:p>
          <a:p>
            <a:endParaRPr lang="en-US" altLang="en-US" dirty="0">
              <a:latin typeface="Times New Roman" charset="0"/>
              <a:ea typeface="MS PGothic" charset="-128"/>
            </a:endParaRPr>
          </a:p>
        </p:txBody>
      </p:sp>
    </p:spTree>
    <p:extLst>
      <p:ext uri="{BB962C8B-B14F-4D97-AF65-F5344CB8AC3E}">
        <p14:creationId xmlns:p14="http://schemas.microsoft.com/office/powerpoint/2010/main" val="3277850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ln w="9525"/>
          <a:extLst/>
        </p:spPr>
        <p:txBody>
          <a:bodyPr/>
          <a:lstStyle/>
          <a:p>
            <a:pPr>
              <a:defRPr/>
            </a:pPr>
            <a:r>
              <a:rPr lang="en-US" b="1" dirty="0">
                <a:latin typeface="Calibri" charset="0"/>
                <a:ea typeface="ＭＳ Ｐゴシック" charset="0"/>
                <a:cs typeface="ＭＳ Ｐゴシック" charset="0"/>
              </a:rPr>
              <a:t>Big Idea: </a:t>
            </a:r>
            <a:r>
              <a:rPr lang="en-US" dirty="0" smtClean="0">
                <a:latin typeface="Calibri" charset="0"/>
                <a:ea typeface="ＭＳ Ｐゴシック" charset="0"/>
                <a:cs typeface="ＭＳ Ｐゴシック" charset="0"/>
              </a:rPr>
              <a:t>Criterion </a:t>
            </a:r>
            <a:r>
              <a:rPr lang="en-US" dirty="0">
                <a:latin typeface="Calibri" charset="0"/>
                <a:ea typeface="ＭＳ Ｐゴシック" charset="0"/>
                <a:cs typeface="ＭＳ Ｐゴシック" charset="0"/>
              </a:rPr>
              <a:t>#2 from the completed Resource Alignment Tool </a:t>
            </a:r>
            <a:r>
              <a:rPr lang="en-US" dirty="0" smtClean="0">
                <a:latin typeface="Calibri" charset="0"/>
                <a:ea typeface="ＭＳ Ｐゴシック" charset="0"/>
                <a:cs typeface="ＭＳ Ｐゴシック" charset="0"/>
              </a:rPr>
              <a:t>will be examined and applied </a:t>
            </a:r>
            <a:r>
              <a:rPr lang="en-US" dirty="0">
                <a:latin typeface="Calibri" charset="0"/>
                <a:ea typeface="ＭＳ Ｐゴシック" charset="0"/>
                <a:cs typeface="ＭＳ Ｐゴシック" charset="0"/>
              </a:rPr>
              <a:t>to our sample lesson. </a:t>
            </a:r>
          </a:p>
          <a:p>
            <a:pPr>
              <a:defRPr/>
            </a:pPr>
            <a:endParaRPr lang="en-US" b="1" dirty="0">
              <a:latin typeface="Calibri" charset="0"/>
              <a:ea typeface="ＭＳ Ｐゴシック" charset="0"/>
              <a:cs typeface="ＭＳ Ｐゴシック" charset="0"/>
            </a:endParaRPr>
          </a:p>
          <a:p>
            <a:pPr>
              <a:defRPr/>
            </a:pPr>
            <a:r>
              <a:rPr lang="en-US" b="1" dirty="0">
                <a:latin typeface="Calibri" charset="0"/>
                <a:ea typeface="ＭＳ Ｐゴシック" charset="0"/>
                <a:cs typeface="ＭＳ Ｐゴシック" charset="0"/>
              </a:rPr>
              <a:t>Facilitator Talking Points:</a:t>
            </a:r>
            <a:endParaRPr lang="en-US" dirty="0">
              <a:latin typeface="Calibri" charset="0"/>
              <a:ea typeface="ＭＳ Ｐゴシック" charset="0"/>
              <a:cs typeface="ＭＳ Ｐゴシック" charset="0"/>
            </a:endParaRPr>
          </a:p>
          <a:p>
            <a:pPr marL="171450" indent="-171450">
              <a:buFont typeface="Arial"/>
              <a:buChar char="•"/>
              <a:defRPr/>
            </a:pPr>
            <a:r>
              <a:rPr lang="en-US" dirty="0">
                <a:latin typeface="Calibri" charset="0"/>
                <a:ea typeface="ＭＳ Ｐゴシック" charset="0"/>
                <a:cs typeface="ＭＳ Ｐゴシック" charset="0"/>
              </a:rPr>
              <a:t>Evaluate the extent to which text-based evidence is required by the lesson tasks.</a:t>
            </a:r>
          </a:p>
          <a:p>
            <a:pPr marL="171450" indent="-171450">
              <a:buFont typeface="Arial"/>
              <a:buChar char="•"/>
              <a:defRPr/>
            </a:pPr>
            <a:r>
              <a:rPr lang="en-US" dirty="0">
                <a:latin typeface="Calibri" charset="0"/>
                <a:ea typeface="ＭＳ Ｐゴシック" charset="0"/>
                <a:cs typeface="ＭＳ Ｐゴシック" charset="0"/>
              </a:rPr>
              <a:t>Make adjustments as necessary to the lesson tasks to ensure that they meet the expectations for text-dependency and text-specificity (80%) and writing that is either informational or argumentative (80%).</a:t>
            </a:r>
          </a:p>
          <a:p>
            <a:pPr>
              <a:lnSpc>
                <a:spcPct val="100000"/>
              </a:lnSpc>
              <a:defRPr/>
            </a:pPr>
            <a:endParaRPr lang="en-US" sz="1100" dirty="0">
              <a:latin typeface="Arial" charset="0"/>
              <a:ea typeface="ＭＳ Ｐゴシック" charset="0"/>
              <a:cs typeface="Arial" charset="0"/>
            </a:endParaRPr>
          </a:p>
        </p:txBody>
      </p:sp>
    </p:spTree>
    <p:extLst>
      <p:ext uri="{BB962C8B-B14F-4D97-AF65-F5344CB8AC3E}">
        <p14:creationId xmlns:p14="http://schemas.microsoft.com/office/powerpoint/2010/main" val="7883690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pPr>
              <a:defRPr/>
            </a:pPr>
            <a:r>
              <a:rPr lang="en-US" b="1" dirty="0">
                <a:latin typeface="+mn-lt"/>
                <a:ea typeface="MS PGothic" charset="0"/>
              </a:rPr>
              <a:t>Big Idea: </a:t>
            </a:r>
            <a:r>
              <a:rPr lang="en-US" dirty="0">
                <a:latin typeface="+mn-lt"/>
                <a:ea typeface="MS PGothic" charset="0"/>
              </a:rPr>
              <a:t>Ensure that the </a:t>
            </a:r>
            <a:r>
              <a:rPr lang="en-US" dirty="0" smtClean="0">
                <a:latin typeface="+mn-lt"/>
                <a:ea typeface="MS PGothic" charset="0"/>
              </a:rPr>
              <a:t>lesson contains text</a:t>
            </a:r>
            <a:r>
              <a:rPr lang="en-US" dirty="0">
                <a:latin typeface="+mn-lt"/>
                <a:ea typeface="MS PGothic" charset="0"/>
              </a:rPr>
              <a:t>-dependent and text-specific tasks by revising the nonaligned questions or adding other questions.</a:t>
            </a:r>
          </a:p>
          <a:p>
            <a:pPr>
              <a:defRPr/>
            </a:pPr>
            <a:endParaRPr lang="en-US" b="1" dirty="0">
              <a:latin typeface="+mn-lt"/>
              <a:ea typeface="MS PGothic" charset="0"/>
            </a:endParaRPr>
          </a:p>
          <a:p>
            <a:pPr>
              <a:defRPr/>
            </a:pPr>
            <a:r>
              <a:rPr lang="en-US" b="1" dirty="0">
                <a:latin typeface="+mn-lt"/>
                <a:ea typeface="MS PGothic" charset="0"/>
              </a:rPr>
              <a:t>Facilitator Talking Points:</a:t>
            </a:r>
            <a:endParaRPr lang="en-US" dirty="0">
              <a:latin typeface="+mn-lt"/>
              <a:ea typeface="MS PGothic" charset="0"/>
            </a:endParaRPr>
          </a:p>
          <a:p>
            <a:pPr marL="171450" indent="-171450">
              <a:buFont typeface="Arial"/>
              <a:buChar char="•"/>
              <a:defRPr/>
            </a:pPr>
            <a:r>
              <a:rPr lang="en-US" dirty="0">
                <a:latin typeface="+mn-lt"/>
                <a:ea typeface="MS PGothic" charset="0"/>
              </a:rPr>
              <a:t>The kinds of questions we write (central ideas, summaries, structure, etc.) and the order in which we ask them are dependent on the content of the text.</a:t>
            </a:r>
          </a:p>
          <a:p>
            <a:pPr marL="171450" indent="-171450">
              <a:buFont typeface="Arial"/>
              <a:buChar char="•"/>
              <a:defRPr/>
            </a:pPr>
            <a:r>
              <a:rPr lang="en-US" dirty="0">
                <a:latin typeface="+mn-lt"/>
                <a:ea typeface="MS PGothic" charset="0"/>
              </a:rPr>
              <a:t>The qualitative complexity notes that you took from Dimension 1.1 are helpful here.</a:t>
            </a:r>
          </a:p>
          <a:p>
            <a:pPr marL="171450" indent="-171450">
              <a:buFont typeface="Arial"/>
              <a:buChar char="•"/>
              <a:defRPr/>
            </a:pPr>
            <a:r>
              <a:rPr lang="en-US" dirty="0">
                <a:latin typeface="+mn-lt"/>
                <a:ea typeface="MS PGothic" charset="0"/>
              </a:rPr>
              <a:t>Ask yourself: Where are there opportunities to engage students in a productive struggle with this text?</a:t>
            </a:r>
          </a:p>
          <a:p>
            <a:pPr marL="171450" indent="-171450">
              <a:buFont typeface="Arial"/>
              <a:buChar char="•"/>
              <a:defRPr/>
            </a:pPr>
            <a:r>
              <a:rPr lang="en-US" dirty="0">
                <a:latin typeface="+mn-lt"/>
                <a:ea typeface="MS PGothic" charset="0"/>
              </a:rPr>
              <a:t>Fill in item 9.</a:t>
            </a:r>
          </a:p>
          <a:p>
            <a:pPr>
              <a:lnSpc>
                <a:spcPct val="100000"/>
              </a:lnSpc>
              <a:defRPr/>
            </a:pPr>
            <a:endParaRPr lang="en-US" dirty="0">
              <a:latin typeface="+mn-lt"/>
              <a:ea typeface="MS PGothic" charset="0"/>
            </a:endParaRPr>
          </a:p>
          <a:p>
            <a:pPr>
              <a:defRPr/>
            </a:pPr>
            <a:r>
              <a:rPr lang="en-US" b="1" dirty="0">
                <a:latin typeface="+mn-lt"/>
                <a:ea typeface="MS PGothic" charset="0"/>
              </a:rPr>
              <a:t>Facilitator Notes:</a:t>
            </a:r>
          </a:p>
          <a:p>
            <a:pPr marL="171450" indent="-171450">
              <a:buFont typeface="Arial"/>
              <a:buChar char="•"/>
              <a:defRPr/>
            </a:pPr>
            <a:r>
              <a:rPr lang="en-US" dirty="0">
                <a:latin typeface="+mn-lt"/>
                <a:ea typeface="MS PGothic" charset="0"/>
              </a:rPr>
              <a:t>Give participants time at their tables to fill out this item. </a:t>
            </a:r>
          </a:p>
          <a:p>
            <a:pPr>
              <a:buFontTx/>
              <a:buChar char="•"/>
              <a:defRPr/>
            </a:pPr>
            <a:endParaRPr lang="en-US" dirty="0">
              <a:latin typeface="+mn-lt"/>
              <a:ea typeface="MS PGothic" charset="0"/>
            </a:endParaRPr>
          </a:p>
          <a:p>
            <a:pPr>
              <a:defRPr/>
            </a:pPr>
            <a:endParaRPr lang="en-US" dirty="0">
              <a:latin typeface="+mn-lt"/>
              <a:ea typeface="MS PGothic" charset="0"/>
            </a:endParaRPr>
          </a:p>
          <a:p>
            <a:pPr>
              <a:lnSpc>
                <a:spcPct val="100000"/>
              </a:lnSpc>
              <a:defRPr/>
            </a:pPr>
            <a:endParaRPr lang="en-US" dirty="0">
              <a:latin typeface="+mn-lt"/>
              <a:ea typeface="MS PGothic" charset="0"/>
            </a:endParaRPr>
          </a:p>
          <a:p>
            <a:pPr>
              <a:lnSpc>
                <a:spcPct val="100000"/>
              </a:lnSpc>
              <a:defRPr/>
            </a:pPr>
            <a:endParaRPr lang="en-US" dirty="0">
              <a:latin typeface="+mn-lt"/>
              <a:ea typeface="MS PGothic" charset="0"/>
            </a:endParaRPr>
          </a:p>
          <a:p>
            <a:pPr>
              <a:defRPr/>
            </a:pPr>
            <a:endParaRPr lang="en-US" dirty="0">
              <a:latin typeface="+mn-lt"/>
              <a:ea typeface="MS PGothic" charset="0"/>
            </a:endParaRPr>
          </a:p>
        </p:txBody>
      </p:sp>
    </p:spTree>
    <p:extLst>
      <p:ext uri="{BB962C8B-B14F-4D97-AF65-F5344CB8AC3E}">
        <p14:creationId xmlns:p14="http://schemas.microsoft.com/office/powerpoint/2010/main" val="1443532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xfrm>
            <a:off x="679450" y="4259263"/>
            <a:ext cx="5715000" cy="4572793"/>
          </a:xfrm>
          <a:ln w="9525"/>
          <a:extLst/>
        </p:spPr>
        <p:txBody>
          <a:bodyPr/>
          <a:lstStyle/>
          <a:p>
            <a:pPr>
              <a:defRPr/>
            </a:pPr>
            <a:r>
              <a:rPr lang="en-US" b="1" dirty="0">
                <a:latin typeface="+mn-lt"/>
                <a:ea typeface="ＭＳ Ｐゴシック" charset="0"/>
                <a:cs typeface="ＭＳ Ｐゴシック" charset="0"/>
              </a:rPr>
              <a:t>Big Idea: </a:t>
            </a:r>
            <a:r>
              <a:rPr lang="en-US" dirty="0" smtClean="0">
                <a:latin typeface="+mn-lt"/>
                <a:ea typeface="ＭＳ Ｐゴシック" charset="0"/>
                <a:cs typeface="ＭＳ Ｐゴシック" charset="0"/>
              </a:rPr>
              <a:t>Participants </a:t>
            </a:r>
            <a:r>
              <a:rPr lang="en-US" dirty="0">
                <a:latin typeface="+mn-lt"/>
                <a:ea typeface="ＭＳ Ｐゴシック" charset="0"/>
                <a:cs typeface="ＭＳ Ｐゴシック" charset="0"/>
              </a:rPr>
              <a:t>will be revising (or creating) the writing prompts.</a:t>
            </a:r>
            <a:r>
              <a:rPr lang="en-US" b="1" dirty="0">
                <a:latin typeface="+mn-lt"/>
                <a:ea typeface="ＭＳ Ｐゴシック" charset="0"/>
                <a:cs typeface="ＭＳ Ｐゴシック" charset="0"/>
              </a:rPr>
              <a:t> </a:t>
            </a:r>
            <a:endParaRPr lang="en-US" dirty="0">
              <a:latin typeface="+mn-lt"/>
              <a:ea typeface="ＭＳ Ｐゴシック" charset="0"/>
              <a:cs typeface="ＭＳ Ｐゴシック" charset="0"/>
            </a:endParaRPr>
          </a:p>
          <a:p>
            <a:pPr>
              <a:spcBef>
                <a:spcPct val="0"/>
              </a:spcBef>
              <a:defRPr/>
            </a:pPr>
            <a:endParaRPr lang="en-US" sz="800" b="1" dirty="0">
              <a:latin typeface="+mn-lt"/>
              <a:ea typeface="ＭＳ Ｐゴシック" charset="0"/>
              <a:cs typeface="ＭＳ Ｐゴシック" charset="0"/>
            </a:endParaRPr>
          </a:p>
          <a:p>
            <a:pPr>
              <a:defRPr/>
            </a:pPr>
            <a:r>
              <a:rPr lang="en-US" b="1" dirty="0">
                <a:latin typeface="+mn-lt"/>
                <a:ea typeface="ＭＳ Ｐゴシック" charset="0"/>
                <a:cs typeface="ＭＳ Ｐゴシック" charset="0"/>
              </a:rPr>
              <a:t>Facilitator Talking Points:</a:t>
            </a:r>
            <a:endParaRPr lang="en-US" dirty="0">
              <a:latin typeface="+mn-lt"/>
              <a:ea typeface="ＭＳ Ｐゴシック" charset="0"/>
              <a:cs typeface="ＭＳ Ｐゴシック" charset="0"/>
            </a:endParaRPr>
          </a:p>
          <a:p>
            <a:pPr marL="171450" indent="-171450">
              <a:lnSpc>
                <a:spcPct val="100000"/>
              </a:lnSpc>
              <a:buFont typeface="Arial"/>
              <a:buChar char="•"/>
              <a:defRPr/>
            </a:pPr>
            <a:r>
              <a:rPr lang="en-US" dirty="0">
                <a:latin typeface="+mn-lt"/>
                <a:ea typeface="ＭＳ Ｐゴシック" charset="0"/>
                <a:cs typeface="ＭＳ Ｐゴシック" charset="0"/>
              </a:rPr>
              <a:t>The text analysis questions we have already reviewed and revised will guide the work around the writing prompt. </a:t>
            </a:r>
          </a:p>
          <a:p>
            <a:pPr marL="171450" indent="-171450">
              <a:lnSpc>
                <a:spcPct val="100000"/>
              </a:lnSpc>
              <a:buFont typeface="Arial"/>
              <a:buChar char="•"/>
              <a:defRPr/>
            </a:pPr>
            <a:r>
              <a:rPr lang="en-US" dirty="0">
                <a:latin typeface="+mn-lt"/>
                <a:ea typeface="ＭＳ Ｐゴシック" charset="0"/>
                <a:cs typeface="ＭＳ Ｐゴシック" charset="0"/>
              </a:rPr>
              <a:t>This is still text-specific question work. The writing should be supported by the series of questions we have already crafted.</a:t>
            </a:r>
          </a:p>
          <a:p>
            <a:pPr marL="171450" indent="-171450">
              <a:lnSpc>
                <a:spcPct val="100000"/>
              </a:lnSpc>
              <a:buFont typeface="Arial"/>
              <a:buChar char="•"/>
              <a:defRPr/>
            </a:pPr>
            <a:r>
              <a:rPr lang="en-US" dirty="0">
                <a:latin typeface="+mn-lt"/>
                <a:ea typeface="ＭＳ Ｐゴシック" charset="0"/>
                <a:cs typeface="ＭＳ Ｐゴシック" charset="0"/>
              </a:rPr>
              <a:t>This is writing to learn, not just writing to show what students have learned.</a:t>
            </a:r>
          </a:p>
          <a:p>
            <a:pPr marL="171450" indent="-171450">
              <a:lnSpc>
                <a:spcPct val="100000"/>
              </a:lnSpc>
              <a:buFont typeface="Arial"/>
              <a:buChar char="•"/>
              <a:defRPr/>
            </a:pPr>
            <a:r>
              <a:rPr lang="en-US" dirty="0">
                <a:latin typeface="+mn-lt"/>
                <a:ea typeface="ＭＳ Ｐゴシック" charset="0"/>
                <a:cs typeface="ＭＳ Ｐゴシック" charset="0"/>
              </a:rPr>
              <a:t>Characteristics:</a:t>
            </a:r>
          </a:p>
          <a:p>
            <a:pPr marL="633413" lvl="1" indent="-171450" eaLnBrk="1" hangingPunct="1">
              <a:lnSpc>
                <a:spcPct val="100000"/>
              </a:lnSpc>
              <a:spcBef>
                <a:spcPct val="0"/>
              </a:spcBef>
              <a:buFont typeface="Arial"/>
              <a:buChar char="•"/>
              <a:defRPr/>
            </a:pPr>
            <a:r>
              <a:rPr lang="en-US" dirty="0">
                <a:solidFill>
                  <a:srgbClr val="000000"/>
                </a:solidFill>
                <a:latin typeface="+mn-lt"/>
                <a:ea typeface="ＭＳ Ｐゴシック" charset="0"/>
                <a:cs typeface="ＭＳ Ｐゴシック" charset="0"/>
              </a:rPr>
              <a:t>Expect students to return to the text and use evidence to address the prompt. </a:t>
            </a:r>
          </a:p>
          <a:p>
            <a:pPr marL="633413" lvl="1" indent="-171450" eaLnBrk="1" hangingPunct="1">
              <a:lnSpc>
                <a:spcPct val="100000"/>
              </a:lnSpc>
              <a:spcBef>
                <a:spcPct val="0"/>
              </a:spcBef>
              <a:buFont typeface="Arial"/>
              <a:buChar char="•"/>
              <a:defRPr/>
            </a:pPr>
            <a:r>
              <a:rPr lang="en-US" dirty="0">
                <a:solidFill>
                  <a:srgbClr val="000000"/>
                </a:solidFill>
                <a:latin typeface="+mn-lt"/>
                <a:ea typeface="ＭＳ Ｐゴシック" charset="0"/>
                <a:cs typeface="ＭＳ Ｐゴシック" charset="0"/>
              </a:rPr>
              <a:t>Use the language of the CCR standards.</a:t>
            </a:r>
          </a:p>
          <a:p>
            <a:pPr marL="633413" lvl="1" indent="-171450" eaLnBrk="1" hangingPunct="1">
              <a:lnSpc>
                <a:spcPct val="100000"/>
              </a:lnSpc>
              <a:spcBef>
                <a:spcPct val="0"/>
              </a:spcBef>
              <a:buFont typeface="Arial"/>
              <a:buChar char="•"/>
              <a:defRPr/>
            </a:pPr>
            <a:r>
              <a:rPr lang="en-US" dirty="0" smtClean="0">
                <a:solidFill>
                  <a:srgbClr val="000000"/>
                </a:solidFill>
                <a:latin typeface="+mn-lt"/>
                <a:ea typeface="ＭＳ Ｐゴシック" charset="0"/>
                <a:cs typeface="ＭＳ Ｐゴシック" charset="0"/>
              </a:rPr>
              <a:t>Include </a:t>
            </a:r>
            <a:r>
              <a:rPr lang="en-US" dirty="0">
                <a:solidFill>
                  <a:srgbClr val="000000"/>
                </a:solidFill>
                <a:latin typeface="+mn-lt"/>
                <a:ea typeface="ＭＳ Ｐゴシック" charset="0"/>
                <a:cs typeface="ＭＳ Ｐゴシック" charset="0"/>
              </a:rPr>
              <a:t>instructions so students are clear about what they must do to achieve proficiency. </a:t>
            </a:r>
          </a:p>
          <a:p>
            <a:pPr marL="633413" lvl="1" indent="-171450" eaLnBrk="1" hangingPunct="1">
              <a:lnSpc>
                <a:spcPct val="100000"/>
              </a:lnSpc>
              <a:spcBef>
                <a:spcPct val="0"/>
              </a:spcBef>
              <a:buFont typeface="Arial"/>
              <a:buChar char="•"/>
              <a:defRPr/>
            </a:pPr>
            <a:r>
              <a:rPr lang="en-US" dirty="0">
                <a:solidFill>
                  <a:srgbClr val="000000"/>
                </a:solidFill>
                <a:latin typeface="+mn-lt"/>
                <a:ea typeface="ＭＳ Ｐゴシック" charset="0"/>
                <a:cs typeface="ＭＳ Ｐゴシック" charset="0"/>
              </a:rPr>
              <a:t>Make sure assignments are reasonable in terms of the time and energy students have to complete the task.</a:t>
            </a:r>
          </a:p>
          <a:p>
            <a:pPr marL="633413" lvl="1" indent="-171450" eaLnBrk="1" hangingPunct="1">
              <a:lnSpc>
                <a:spcPct val="100000"/>
              </a:lnSpc>
              <a:spcBef>
                <a:spcPct val="0"/>
              </a:spcBef>
              <a:buFont typeface="Arial"/>
              <a:buChar char="•"/>
              <a:defRPr/>
            </a:pPr>
            <a:r>
              <a:rPr lang="en-US" dirty="0">
                <a:solidFill>
                  <a:srgbClr val="000000"/>
                </a:solidFill>
                <a:latin typeface="+mn-lt"/>
                <a:ea typeface="ＭＳ Ｐゴシック" charset="0"/>
                <a:cs typeface="ＭＳ Ｐゴシック" charset="0"/>
              </a:rPr>
              <a:t>Identify</a:t>
            </a:r>
            <a:r>
              <a:rPr lang="en-US" b="1" dirty="0">
                <a:solidFill>
                  <a:srgbClr val="000000"/>
                </a:solidFill>
                <a:latin typeface="+mn-lt"/>
                <a:ea typeface="ＭＳ Ｐゴシック" charset="0"/>
                <a:cs typeface="ＭＳ Ｐゴシック" charset="0"/>
              </a:rPr>
              <a:t> </a:t>
            </a:r>
            <a:r>
              <a:rPr lang="en-US" dirty="0">
                <a:solidFill>
                  <a:srgbClr val="000000"/>
                </a:solidFill>
                <a:latin typeface="+mn-lt"/>
                <a:ea typeface="ＭＳ Ｐゴシック" charset="0"/>
                <a:cs typeface="ＭＳ Ｐゴシック" charset="0"/>
              </a:rPr>
              <a:t>the big takeaway from this text</a:t>
            </a:r>
            <a:r>
              <a:rPr lang="en-US" b="1" dirty="0">
                <a:solidFill>
                  <a:srgbClr val="000000"/>
                </a:solidFill>
                <a:latin typeface="+mn-lt"/>
                <a:ea typeface="ＭＳ Ｐゴシック" charset="0"/>
                <a:cs typeface="ＭＳ Ｐゴシック" charset="0"/>
              </a:rPr>
              <a:t>. </a:t>
            </a:r>
            <a:r>
              <a:rPr lang="en-US" dirty="0">
                <a:solidFill>
                  <a:srgbClr val="000000"/>
                </a:solidFill>
                <a:latin typeface="+mn-lt"/>
                <a:ea typeface="ＭＳ Ｐゴシック" charset="0"/>
                <a:cs typeface="ＭＳ Ｐゴシック" charset="0"/>
              </a:rPr>
              <a:t>This should be the focus of the prompt.</a:t>
            </a:r>
          </a:p>
          <a:p>
            <a:pPr marL="171450" indent="-171450">
              <a:lnSpc>
                <a:spcPct val="100000"/>
              </a:lnSpc>
              <a:spcBef>
                <a:spcPct val="0"/>
              </a:spcBef>
              <a:buFont typeface="Arial"/>
              <a:buChar char="•"/>
              <a:defRPr/>
            </a:pPr>
            <a:r>
              <a:rPr lang="en-US" dirty="0">
                <a:solidFill>
                  <a:srgbClr val="000000"/>
                </a:solidFill>
                <a:latin typeface="+mn-lt"/>
                <a:ea typeface="ＭＳ Ｐゴシック" charset="0"/>
                <a:cs typeface="ＭＳ Ｐゴシック" charset="0"/>
              </a:rPr>
              <a:t>What needs to be specific in the prompt to guide students, and what can we leave for students to figure out for themselves?</a:t>
            </a:r>
          </a:p>
          <a:p>
            <a:pPr marL="171450" indent="-171450">
              <a:lnSpc>
                <a:spcPct val="100000"/>
              </a:lnSpc>
              <a:spcBef>
                <a:spcPct val="0"/>
              </a:spcBef>
              <a:buFont typeface="Arial"/>
              <a:buChar char="•"/>
              <a:defRPr/>
            </a:pPr>
            <a:r>
              <a:rPr lang="en-US" dirty="0">
                <a:solidFill>
                  <a:srgbClr val="000000"/>
                </a:solidFill>
                <a:latin typeface="+mn-lt"/>
                <a:ea typeface="ＭＳ Ｐゴシック" charset="0"/>
                <a:cs typeface="ＭＳ Ｐゴシック" charset="0"/>
              </a:rPr>
              <a:t>Fill out item 10 on the lesson template.</a:t>
            </a:r>
          </a:p>
          <a:p>
            <a:pPr>
              <a:defRPr/>
            </a:pPr>
            <a:endParaRPr lang="en-US" sz="800" b="1" dirty="0">
              <a:latin typeface="+mn-lt"/>
              <a:ea typeface="ＭＳ Ｐゴシック" charset="0"/>
              <a:cs typeface="ＭＳ Ｐゴシック" charset="0"/>
            </a:endParaRPr>
          </a:p>
          <a:p>
            <a:pPr>
              <a:defRPr/>
            </a:pPr>
            <a:r>
              <a:rPr lang="en-US" b="1" dirty="0">
                <a:latin typeface="+mn-lt"/>
                <a:ea typeface="ＭＳ Ｐゴシック" charset="0"/>
                <a:cs typeface="ＭＳ Ｐゴシック" charset="0"/>
              </a:rPr>
              <a:t>Facilitator Notes:</a:t>
            </a:r>
          </a:p>
          <a:p>
            <a:pPr marL="171450" indent="-171450">
              <a:buFont typeface="Arial"/>
              <a:buChar char="•"/>
              <a:defRPr/>
            </a:pPr>
            <a:r>
              <a:rPr lang="en-US" dirty="0">
                <a:latin typeface="+mn-lt"/>
                <a:ea typeface="ＭＳ Ｐゴシック" charset="0"/>
                <a:cs typeface="ＭＳ Ｐゴシック" charset="0"/>
              </a:rPr>
              <a:t>Give participants time at their tables to fill out this item. </a:t>
            </a:r>
          </a:p>
          <a:p>
            <a:pPr>
              <a:lnSpc>
                <a:spcPct val="100000"/>
              </a:lnSpc>
              <a:spcBef>
                <a:spcPct val="0"/>
              </a:spcBef>
              <a:defRPr/>
            </a:pPr>
            <a:endParaRPr lang="en-US" dirty="0">
              <a:latin typeface="+mn-lt"/>
              <a:ea typeface="ＭＳ Ｐゴシック" charset="0"/>
              <a:cs typeface="ＭＳ Ｐゴシック" charset="0"/>
            </a:endParaRPr>
          </a:p>
          <a:p>
            <a:pPr>
              <a:spcBef>
                <a:spcPct val="0"/>
              </a:spcBef>
              <a:buFontTx/>
              <a:buChar char="•"/>
              <a:defRPr/>
            </a:pPr>
            <a:endParaRPr lang="en-US" dirty="0">
              <a:latin typeface="+mn-lt"/>
              <a:ea typeface="ＭＳ Ｐゴシック" charset="0"/>
              <a:cs typeface="ＭＳ Ｐゴシック" charset="0"/>
            </a:endParaRPr>
          </a:p>
          <a:p>
            <a:pPr eaLnBrk="1" hangingPunct="1">
              <a:lnSpc>
                <a:spcPct val="100000"/>
              </a:lnSpc>
              <a:spcBef>
                <a:spcPct val="0"/>
              </a:spcBef>
              <a:defRPr/>
            </a:pPr>
            <a:endParaRPr lang="en-US" b="1" dirty="0">
              <a:latin typeface="+mn-lt"/>
              <a:ea typeface="ＭＳ Ｐゴシック" charset="0"/>
              <a:cs typeface="ＭＳ Ｐゴシック" charset="0"/>
            </a:endParaRPr>
          </a:p>
        </p:txBody>
      </p:sp>
    </p:spTree>
    <p:extLst>
      <p:ext uri="{BB962C8B-B14F-4D97-AF65-F5344CB8AC3E}">
        <p14:creationId xmlns:p14="http://schemas.microsoft.com/office/powerpoint/2010/main" val="16367075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ln w="9525"/>
          <a:extLst/>
        </p:spPr>
        <p:txBody>
          <a:bodyPr/>
          <a:lstStyle/>
          <a:p>
            <a:pPr>
              <a:defRPr/>
            </a:pPr>
            <a:r>
              <a:rPr lang="en-US" b="1" dirty="0">
                <a:latin typeface="Calibri" charset="0"/>
                <a:ea typeface="ＭＳ Ｐゴシック" charset="0"/>
                <a:cs typeface="ＭＳ Ｐゴシック" charset="0"/>
              </a:rPr>
              <a:t>Big Idea: </a:t>
            </a:r>
            <a:r>
              <a:rPr lang="en-US" dirty="0">
                <a:latin typeface="Calibri" charset="0"/>
                <a:ea typeface="ＭＳ Ｐゴシック" charset="0"/>
                <a:cs typeface="ＭＳ Ｐゴシック" charset="0"/>
              </a:rPr>
              <a:t>What reflections do participants have on the questions they have created?</a:t>
            </a:r>
            <a:endParaRPr lang="en-US" b="1" dirty="0">
              <a:latin typeface="Calibri" charset="0"/>
              <a:ea typeface="ＭＳ Ｐゴシック" charset="0"/>
              <a:cs typeface="ＭＳ Ｐゴシック" charset="0"/>
            </a:endParaRPr>
          </a:p>
          <a:p>
            <a:pPr>
              <a:defRPr/>
            </a:pPr>
            <a:endParaRPr lang="en-US" b="1" dirty="0">
              <a:latin typeface="Calibri" charset="0"/>
              <a:ea typeface="ＭＳ Ｐゴシック" charset="0"/>
              <a:cs typeface="ＭＳ Ｐゴシック" charset="0"/>
            </a:endParaRPr>
          </a:p>
          <a:p>
            <a:pPr>
              <a:defRPr/>
            </a:pPr>
            <a:r>
              <a:rPr lang="en-US" b="1" dirty="0">
                <a:latin typeface="Calibri" charset="0"/>
                <a:ea typeface="ＭＳ Ｐゴシック" charset="0"/>
                <a:cs typeface="ＭＳ Ｐゴシック" charset="0"/>
              </a:rPr>
              <a:t>Facilitator Notes:</a:t>
            </a:r>
            <a:endParaRPr lang="en-US" dirty="0">
              <a:latin typeface="Calibri" charset="0"/>
              <a:ea typeface="ＭＳ Ｐゴシック" charset="0"/>
              <a:cs typeface="ＭＳ Ｐゴシック" charset="0"/>
            </a:endParaRPr>
          </a:p>
          <a:p>
            <a:pPr marL="171450" indent="-171450">
              <a:buFont typeface="Arial"/>
              <a:buChar char="•"/>
              <a:defRPr/>
            </a:pPr>
            <a:r>
              <a:rPr lang="en-US" dirty="0">
                <a:latin typeface="Calibri" charset="0"/>
                <a:ea typeface="ＭＳ Ｐゴシック" charset="0"/>
                <a:cs typeface="ＭＳ Ｐゴシック" charset="0"/>
              </a:rPr>
              <a:t>Ask the questions and poll the room for ideas from each of the tables. Allow about 15 minutes for discussion.</a:t>
            </a:r>
          </a:p>
          <a:p>
            <a:pPr marL="171450" indent="-171450">
              <a:buFont typeface="Arial"/>
              <a:buChar char="•"/>
              <a:defRPr/>
            </a:pPr>
            <a:r>
              <a:rPr lang="en-US" dirty="0">
                <a:latin typeface="Calibri" charset="0"/>
                <a:ea typeface="ＭＳ Ｐゴシック" charset="0"/>
                <a:cs typeface="ＭＳ Ｐゴシック" charset="0"/>
              </a:rPr>
              <a:t>Have them summarize the new ideas that emerge from the discussion in their Lesson Revision Tool.</a:t>
            </a:r>
          </a:p>
          <a:p>
            <a:pPr>
              <a:buFontTx/>
              <a:buChar char="•"/>
              <a:defRPr/>
            </a:pP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0260441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123906" name="Notes Placeholder 2"/>
          <p:cNvSpPr>
            <a:spLocks noGrp="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Calibri" charset="0"/>
                <a:ea typeface="MS PGothic" charset="-128"/>
              </a:rPr>
              <a:t>Big Idea: </a:t>
            </a:r>
            <a:r>
              <a:rPr lang="en-US" altLang="en-US" dirty="0">
                <a:latin typeface="Calibri" charset="0"/>
                <a:ea typeface="MS PGothic" charset="-128"/>
              </a:rPr>
              <a:t>Participants will find opportunities to better address this key criterion.</a:t>
            </a:r>
          </a:p>
          <a:p>
            <a:endParaRPr lang="en-US" altLang="en-US" b="1" dirty="0">
              <a:latin typeface="Calibri" charset="0"/>
              <a:ea typeface="MS PGothic" charset="-128"/>
            </a:endParaRPr>
          </a:p>
          <a:p>
            <a:r>
              <a:rPr lang="en-US" altLang="en-US" b="1" dirty="0">
                <a:latin typeface="Calibri" charset="0"/>
                <a:ea typeface="MS PGothic" charset="-128"/>
              </a:rPr>
              <a:t>Facilitator Talking Points: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We will look at how well the resource addresses building students’ knowledge. </a:t>
            </a:r>
          </a:p>
          <a:p>
            <a:pPr>
              <a:lnSpc>
                <a:spcPct val="100000"/>
              </a:lnSpc>
              <a:buFontTx/>
              <a:buChar char="•"/>
            </a:pPr>
            <a:endParaRPr lang="en-US" altLang="en-US" sz="1100" dirty="0">
              <a:latin typeface="Arial" charset="0"/>
              <a:ea typeface="MS PGothic" charset="-128"/>
            </a:endParaRPr>
          </a:p>
          <a:p>
            <a:pPr>
              <a:lnSpc>
                <a:spcPct val="100000"/>
              </a:lnSpc>
            </a:pPr>
            <a:endParaRPr lang="en-US" altLang="en-US" sz="1100" dirty="0">
              <a:latin typeface="Arial" charset="0"/>
              <a:ea typeface="MS PGothic" charset="-128"/>
            </a:endParaRPr>
          </a:p>
        </p:txBody>
      </p:sp>
    </p:spTree>
    <p:extLst>
      <p:ext uri="{BB962C8B-B14F-4D97-AF65-F5344CB8AC3E}">
        <p14:creationId xmlns:p14="http://schemas.microsoft.com/office/powerpoint/2010/main" val="4302764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a:ln/>
        </p:spPr>
      </p:sp>
      <p:sp>
        <p:nvSpPr>
          <p:cNvPr id="125954" name="Rectangle 3"/>
          <p:cNvSpPr>
            <a:spLocks noGrp="1" noChangeArrowheads="1"/>
          </p:cNvSpPr>
          <p:nvPr>
            <p:ph type="body" idx="1"/>
          </p:nvPr>
        </p:nvSpPr>
        <p:spPr>
          <a:xfrm>
            <a:off x="908050" y="4259263"/>
            <a:ext cx="5130800" cy="4176712"/>
          </a:xfrm>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Calibri" charset="0"/>
                <a:ea typeface="MS PGothic" charset="-128"/>
              </a:rPr>
              <a:t>Big Idea: </a:t>
            </a:r>
            <a:r>
              <a:rPr lang="en-US" altLang="en-US" dirty="0">
                <a:latin typeface="Calibri" charset="0"/>
                <a:ea typeface="MS PGothic" charset="-128"/>
              </a:rPr>
              <a:t>Take time at participant tables to address building knowledge in the resource.</a:t>
            </a:r>
          </a:p>
          <a:p>
            <a:endParaRPr lang="en-US" altLang="en-US" b="1" dirty="0">
              <a:latin typeface="Calibri" charset="0"/>
              <a:ea typeface="MS PGothic" charset="-128"/>
            </a:endParaRPr>
          </a:p>
          <a:p>
            <a:r>
              <a:rPr lang="en-US" altLang="en-US" b="1" dirty="0">
                <a:latin typeface="Calibri" charset="0"/>
                <a:ea typeface="MS PGothic" charset="-128"/>
              </a:rPr>
              <a:t>Facilitator Talking Points: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Adding these tasks to lessons will help to build students’ knowledge.</a:t>
            </a:r>
          </a:p>
          <a:p>
            <a:pPr marL="171450" indent="-171450">
              <a:buFont typeface="Arial"/>
              <a:buChar char="•"/>
            </a:pPr>
            <a:r>
              <a:rPr lang="en-US" altLang="en-US" dirty="0">
                <a:latin typeface="Calibri" charset="0"/>
                <a:ea typeface="MS PGothic" charset="-128"/>
              </a:rPr>
              <a:t>Building knowledge will strengthen students’ vocabularies more quickly and improve their reading comprehension skills.</a:t>
            </a:r>
          </a:p>
          <a:p>
            <a:pPr marL="171450" indent="-171450">
              <a:buFont typeface="Arial"/>
              <a:buChar char="•"/>
            </a:pPr>
            <a:r>
              <a:rPr lang="en-US" altLang="en-US" dirty="0">
                <a:latin typeface="Calibri" charset="0"/>
                <a:ea typeface="MS PGothic" charset="-128"/>
              </a:rPr>
              <a:t>Promoting Volume of Reading to Build Knowledge provides suggestions and resources for bringing resources closer into alignment.</a:t>
            </a:r>
          </a:p>
          <a:p>
            <a:pPr marL="171450" indent="-171450">
              <a:buFont typeface="Arial"/>
              <a:buChar char="•"/>
            </a:pPr>
            <a:r>
              <a:rPr lang="en-US" altLang="en-US" dirty="0">
                <a:latin typeface="Calibri" charset="0"/>
                <a:ea typeface="MS PGothic" charset="-128"/>
              </a:rPr>
              <a:t>Fill out item 11 on the lesson template.</a:t>
            </a:r>
          </a:p>
          <a:p>
            <a:pPr marL="171450" indent="-171450">
              <a:buFont typeface="Arial"/>
              <a:buChar char="•"/>
            </a:pPr>
            <a:r>
              <a:rPr lang="en-US" altLang="en-US" dirty="0">
                <a:latin typeface="Calibri" charset="0"/>
                <a:ea typeface="MS PGothic" charset="-128"/>
              </a:rPr>
              <a:t>Revisit items 4 and 6 now that you have worked through the key elements to the lesson.</a:t>
            </a:r>
          </a:p>
          <a:p>
            <a:pPr>
              <a:buFontTx/>
              <a:buChar char="•"/>
            </a:pPr>
            <a:endParaRPr lang="en-US" altLang="en-US" dirty="0">
              <a:latin typeface="Calibri" charset="0"/>
              <a:ea typeface="MS PGothic" charset="-128"/>
            </a:endParaRPr>
          </a:p>
          <a:p>
            <a:r>
              <a:rPr lang="en-US" altLang="en-US" b="1" dirty="0">
                <a:latin typeface="Calibri" charset="0"/>
                <a:ea typeface="MS PGothic" charset="-128"/>
              </a:rPr>
              <a:t>Facilitator Notes:</a:t>
            </a:r>
          </a:p>
          <a:p>
            <a:pPr marL="171450" indent="-171450">
              <a:buFont typeface="Arial"/>
              <a:buChar char="•"/>
            </a:pPr>
            <a:r>
              <a:rPr lang="en-US" altLang="en-US" dirty="0">
                <a:latin typeface="Calibri" charset="0"/>
                <a:ea typeface="MS PGothic" charset="-128"/>
              </a:rPr>
              <a:t>Give participants time at their tables to fill out this item. </a:t>
            </a:r>
          </a:p>
          <a:p>
            <a:pPr>
              <a:lnSpc>
                <a:spcPct val="100000"/>
              </a:lnSpc>
            </a:pPr>
            <a:endParaRPr lang="en-US" altLang="en-US" sz="1100" dirty="0">
              <a:latin typeface="Arial" charset="0"/>
              <a:ea typeface="MS PGothic" charset="-128"/>
            </a:endParaRPr>
          </a:p>
        </p:txBody>
      </p:sp>
    </p:spTree>
    <p:extLst>
      <p:ext uri="{BB962C8B-B14F-4D97-AF65-F5344CB8AC3E}">
        <p14:creationId xmlns:p14="http://schemas.microsoft.com/office/powerpoint/2010/main" val="1078217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xfrm>
            <a:off x="1212850" y="677863"/>
            <a:ext cx="4632325" cy="3473450"/>
          </a:xfrm>
          <a:ln/>
        </p:spPr>
      </p:sp>
      <p:sp>
        <p:nvSpPr>
          <p:cNvPr id="17410" name="Notes Placeholder 2"/>
          <p:cNvSpPr>
            <a:spLocks noGrp="1"/>
          </p:cNvSpPr>
          <p:nvPr>
            <p:ph type="body" idx="1"/>
          </p:nvPr>
        </p:nvSpPr>
        <p:spPr>
          <a:xfrm>
            <a:off x="933450" y="4408488"/>
            <a:ext cx="5156200" cy="4423568"/>
          </a:xfrm>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Calibri" charset="0"/>
                <a:ea typeface="MS PGothic" charset="-128"/>
              </a:rPr>
              <a:t>Big Idea: </a:t>
            </a:r>
            <a:r>
              <a:rPr lang="en-US" altLang="en-US" dirty="0">
                <a:latin typeface="Calibri" charset="0"/>
                <a:ea typeface="MS PGothic" charset="-128"/>
              </a:rPr>
              <a:t>Provide time for participants to scan the resource so they will understand what it contains.</a:t>
            </a:r>
          </a:p>
          <a:p>
            <a:endParaRPr lang="en-US" altLang="en-US" sz="800" b="1" dirty="0">
              <a:latin typeface="Calibri" charset="0"/>
              <a:ea typeface="MS PGothic" charset="-128"/>
            </a:endParaRPr>
          </a:p>
          <a:p>
            <a:r>
              <a:rPr lang="en-US" altLang="en-US" b="1" dirty="0">
                <a:latin typeface="Calibri" charset="0"/>
                <a:ea typeface="MS PGothic" charset="-128"/>
              </a:rPr>
              <a:t>Facilitator Talking Points: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The table of contents is a good place to start. Lesson titles are indicative of the content in the lesson. This may not always be the case, but we can assume much from the lesson titles. </a:t>
            </a:r>
          </a:p>
          <a:p>
            <a:pPr marL="171450" indent="-171450">
              <a:buFont typeface="Arial"/>
              <a:buChar char="•"/>
            </a:pPr>
            <a:r>
              <a:rPr lang="en-US" altLang="en-US" dirty="0">
                <a:latin typeface="Calibri" charset="0"/>
                <a:ea typeface="MS PGothic" charset="-128"/>
              </a:rPr>
              <a:t>Then look at assessments, glossary, index, appendices, teacher notes, etc., if they are available.</a:t>
            </a:r>
          </a:p>
          <a:p>
            <a:pPr marL="171450" indent="-171450">
              <a:buFont typeface="Arial"/>
              <a:buChar char="•"/>
            </a:pPr>
            <a:r>
              <a:rPr lang="en-US" altLang="en-US" dirty="0">
                <a:latin typeface="Calibri" charset="0"/>
                <a:ea typeface="MS PGothic" charset="-128"/>
              </a:rPr>
              <a:t>Next to a lesson title, note the possible standard and/or the level it appears to address. </a:t>
            </a:r>
          </a:p>
          <a:p>
            <a:pPr marL="171450" indent="-171450">
              <a:buFont typeface="Arial"/>
              <a:buChar char="•"/>
            </a:pPr>
            <a:r>
              <a:rPr lang="en-US" altLang="en-US" dirty="0">
                <a:latin typeface="Calibri" charset="0"/>
                <a:ea typeface="MS PGothic" charset="-128"/>
              </a:rPr>
              <a:t>Resources often will address multiple levels. Review the predominant level that your sample resource covers. </a:t>
            </a:r>
          </a:p>
          <a:p>
            <a:endParaRPr lang="en-US" altLang="en-US" sz="800" b="1" dirty="0">
              <a:latin typeface="Calibri" charset="0"/>
              <a:ea typeface="MS PGothic" charset="-128"/>
            </a:endParaRPr>
          </a:p>
          <a:p>
            <a:r>
              <a:rPr lang="en-US" altLang="en-US" b="1" dirty="0">
                <a:latin typeface="Calibri" charset="0"/>
                <a:ea typeface="MS PGothic" charset="-128"/>
              </a:rPr>
              <a:t>Facilitator Notes: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Walk participants through the materials and then give them a few minutes to look over them more generally. Allow about 10 minutes to point out the relevant features of the resource.</a:t>
            </a:r>
          </a:p>
          <a:p>
            <a:pPr marL="171450" indent="-171450">
              <a:buFont typeface="Arial"/>
              <a:buChar char="•"/>
            </a:pPr>
            <a:r>
              <a:rPr lang="en-US" altLang="en-US" dirty="0">
                <a:latin typeface="Calibri" charset="0"/>
                <a:ea typeface="MS PGothic" charset="-128"/>
              </a:rPr>
              <a:t>In this workshop, we selected a sample of the lessons in this resource. </a:t>
            </a:r>
          </a:p>
          <a:p>
            <a:pPr marL="171450" indent="-171450">
              <a:buFont typeface="Arial"/>
              <a:buChar char="•"/>
            </a:pPr>
            <a:r>
              <a:rPr lang="en-US" altLang="en-US" dirty="0">
                <a:latin typeface="Calibri" charset="0"/>
                <a:ea typeface="MS PGothic" charset="-128"/>
              </a:rPr>
              <a:t>These chapters represent </a:t>
            </a:r>
            <a:r>
              <a:rPr lang="en-US" altLang="en-US" dirty="0">
                <a:solidFill>
                  <a:srgbClr val="000000"/>
                </a:solidFill>
                <a:latin typeface="Calibri" charset="0"/>
                <a:ea typeface="MS PGothic" charset="-128"/>
              </a:rPr>
              <a:t>about </a:t>
            </a:r>
            <a:r>
              <a:rPr lang="en-US" altLang="en-US" dirty="0" smtClean="0">
                <a:solidFill>
                  <a:srgbClr val="000000"/>
                </a:solidFill>
                <a:latin typeface="Calibri" charset="0"/>
                <a:ea typeface="MS PGothic" charset="-128"/>
              </a:rPr>
              <a:t>10</a:t>
            </a:r>
            <a:r>
              <a:rPr lang="en-US" altLang="en-US" dirty="0">
                <a:solidFill>
                  <a:srgbClr val="000000"/>
                </a:solidFill>
                <a:latin typeface="Calibri" charset="0"/>
                <a:ea typeface="MS PGothic" charset="-128"/>
              </a:rPr>
              <a:t>% – 20</a:t>
            </a:r>
            <a:r>
              <a:rPr lang="en-US" altLang="en-US" dirty="0" smtClean="0">
                <a:solidFill>
                  <a:srgbClr val="000000"/>
                </a:solidFill>
                <a:latin typeface="Calibri" charset="0"/>
                <a:ea typeface="MS PGothic" charset="-128"/>
              </a:rPr>
              <a:t>% </a:t>
            </a:r>
            <a:r>
              <a:rPr lang="en-US" altLang="en-US" dirty="0">
                <a:latin typeface="Calibri" charset="0"/>
                <a:ea typeface="MS PGothic" charset="-128"/>
              </a:rPr>
              <a:t>of the total and address topics that are somewhat related. </a:t>
            </a:r>
          </a:p>
          <a:p>
            <a:pPr marL="171450" indent="-171450">
              <a:buFont typeface="Arial"/>
              <a:buChar char="•"/>
            </a:pPr>
            <a:r>
              <a:rPr lang="en-US" altLang="en-US" dirty="0">
                <a:latin typeface="Calibri" charset="0"/>
                <a:ea typeface="MS PGothic" charset="-128"/>
              </a:rPr>
              <a:t>After this slide, transition to Dimension </a:t>
            </a:r>
            <a:r>
              <a:rPr lang="en-US" altLang="en-US" dirty="0" smtClean="0">
                <a:latin typeface="Calibri" charset="0"/>
                <a:ea typeface="MS PGothic" charset="-128"/>
              </a:rPr>
              <a:t>1 </a:t>
            </a:r>
            <a:r>
              <a:rPr lang="en-US" altLang="en-US" dirty="0">
                <a:latin typeface="Calibri" charset="0"/>
                <a:ea typeface="MS PGothic" charset="-128"/>
              </a:rPr>
              <a:t>of Criterion 1 (Text Complexity). </a:t>
            </a:r>
          </a:p>
        </p:txBody>
      </p:sp>
    </p:spTree>
    <p:extLst>
      <p:ext uri="{BB962C8B-B14F-4D97-AF65-F5344CB8AC3E}">
        <p14:creationId xmlns:p14="http://schemas.microsoft.com/office/powerpoint/2010/main" val="5237777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ln/>
        </p:spPr>
      </p:sp>
      <p:sp>
        <p:nvSpPr>
          <p:cNvPr id="128002" name="Notes Placeholder 2"/>
          <p:cNvSpPr>
            <a:spLocks noGrp="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Calibri" charset="0"/>
                <a:ea typeface="MS PGothic" charset="-128"/>
              </a:rPr>
              <a:t>Big Idea: </a:t>
            </a:r>
            <a:r>
              <a:rPr lang="en-US" altLang="en-US" dirty="0">
                <a:latin typeface="Calibri" charset="0"/>
                <a:ea typeface="MS PGothic" charset="-128"/>
              </a:rPr>
              <a:t>Check on participants’ understanding of this criterion.</a:t>
            </a:r>
          </a:p>
          <a:p>
            <a:endParaRPr lang="en-US" altLang="en-US" b="1" dirty="0">
              <a:latin typeface="Calibri" charset="0"/>
              <a:ea typeface="MS PGothic" charset="-128"/>
            </a:endParaRPr>
          </a:p>
          <a:p>
            <a:r>
              <a:rPr lang="en-US" altLang="en-US" b="1" dirty="0">
                <a:latin typeface="Calibri" charset="0"/>
                <a:ea typeface="MS PGothic" charset="-128"/>
              </a:rPr>
              <a:t>Facilitator Talking Points:</a:t>
            </a:r>
            <a:endParaRPr lang="en-US" altLang="en-US" dirty="0">
              <a:latin typeface="Calibri" charset="0"/>
              <a:ea typeface="MS PGothic" charset="-128"/>
            </a:endParaRPr>
          </a:p>
          <a:p>
            <a:pPr marL="171450" indent="-171450">
              <a:buFont typeface="Arial"/>
              <a:buChar char="•"/>
            </a:pPr>
            <a:r>
              <a:rPr lang="en-US" altLang="en-US" dirty="0">
                <a:latin typeface="Calibri" charset="0"/>
                <a:ea typeface="MS PGothic" charset="-128"/>
              </a:rPr>
              <a:t>Opportunities might lie in encouraging independent reading in areas of interest or vocation for your students.</a:t>
            </a:r>
          </a:p>
          <a:p>
            <a:pPr marL="171450" indent="-171450">
              <a:buFont typeface="Arial"/>
              <a:buChar char="•"/>
            </a:pPr>
            <a:r>
              <a:rPr lang="en-US" altLang="en-US" dirty="0">
                <a:latin typeface="Calibri" charset="0"/>
                <a:ea typeface="MS PGothic" charset="-128"/>
              </a:rPr>
              <a:t>This may be a place to reach out to partner institutions, such as community colleges, local libraries, historical societies, and the like, to see how they provide these opportunities.</a:t>
            </a:r>
          </a:p>
          <a:p>
            <a:endParaRPr lang="en-US" altLang="en-US" b="1" dirty="0">
              <a:latin typeface="Calibri" charset="0"/>
              <a:ea typeface="MS PGothic" charset="-128"/>
            </a:endParaRPr>
          </a:p>
          <a:p>
            <a:r>
              <a:rPr lang="en-US" altLang="en-US" b="1" dirty="0">
                <a:latin typeface="Calibri" charset="0"/>
                <a:ea typeface="MS PGothic" charset="-128"/>
              </a:rPr>
              <a:t>Facilitator Notes:</a:t>
            </a:r>
          </a:p>
          <a:p>
            <a:pPr marL="171450" indent="-171450">
              <a:buFont typeface="Arial"/>
              <a:buChar char="•"/>
            </a:pPr>
            <a:r>
              <a:rPr lang="en-US" altLang="en-US" dirty="0">
                <a:latin typeface="Calibri" charset="0"/>
                <a:ea typeface="MS PGothic" charset="-128"/>
              </a:rPr>
              <a:t>Poll tables to see what they came up with regarding building knowledge.</a:t>
            </a:r>
          </a:p>
          <a:p>
            <a:pPr>
              <a:lnSpc>
                <a:spcPct val="100000"/>
              </a:lnSpc>
              <a:buFontTx/>
              <a:buChar char="•"/>
            </a:pPr>
            <a:endParaRPr lang="en-US" altLang="en-US" sz="1100" dirty="0">
              <a:latin typeface="Arial" charset="0"/>
              <a:ea typeface="MS PGothic" charset="-128"/>
            </a:endParaRPr>
          </a:p>
        </p:txBody>
      </p:sp>
    </p:spTree>
    <p:extLst>
      <p:ext uri="{BB962C8B-B14F-4D97-AF65-F5344CB8AC3E}">
        <p14:creationId xmlns:p14="http://schemas.microsoft.com/office/powerpoint/2010/main" val="11266938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a:ln/>
        </p:spPr>
      </p:sp>
      <p:sp>
        <p:nvSpPr>
          <p:cNvPr id="130050" name="Notes Placeholder 2"/>
          <p:cNvSpPr>
            <a:spLocks noGrp="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mn-lt"/>
                <a:ea typeface="MS PGothic" charset="-128"/>
              </a:rPr>
              <a:t>Big Idea: </a:t>
            </a:r>
            <a:r>
              <a:rPr lang="en-US" altLang="en-US" dirty="0">
                <a:latin typeface="+mn-lt"/>
                <a:ea typeface="MS PGothic" charset="-128"/>
              </a:rPr>
              <a:t>This exercise provides practical work and yields practical information to teachers who will use it. </a:t>
            </a:r>
          </a:p>
          <a:p>
            <a:endParaRPr lang="en-US" altLang="en-US" b="1" dirty="0">
              <a:latin typeface="+mn-lt"/>
              <a:ea typeface="MS PGothic" charset="-128"/>
            </a:endParaRPr>
          </a:p>
          <a:p>
            <a:r>
              <a:rPr lang="en-US" altLang="en-US" b="1" dirty="0">
                <a:latin typeface="+mn-lt"/>
                <a:ea typeface="MS PGothic" charset="-128"/>
              </a:rPr>
              <a:t>Facilitator Talking Points:</a:t>
            </a:r>
            <a:endParaRPr lang="en-US" altLang="en-US" dirty="0">
              <a:latin typeface="+mn-lt"/>
              <a:ea typeface="MS PGothic" charset="-128"/>
            </a:endParaRPr>
          </a:p>
          <a:p>
            <a:pPr marL="171450" indent="-171450">
              <a:buFont typeface="Arial"/>
              <a:buChar char="•"/>
            </a:pPr>
            <a:r>
              <a:rPr lang="en-US" altLang="en-US" dirty="0">
                <a:latin typeface="+mn-lt"/>
                <a:ea typeface="MS PGothic" charset="-128"/>
              </a:rPr>
              <a:t>In addition to the evidence you provide for each dimension and criterion, consider sharing thoughts that may be helpful to curriculum developers as they move forward with the feedback and suggestions provided.</a:t>
            </a:r>
          </a:p>
          <a:p>
            <a:pPr marL="171450" indent="-171450">
              <a:buFont typeface="Arial"/>
              <a:buChar char="•"/>
            </a:pPr>
            <a:r>
              <a:rPr lang="en-US" altLang="en-US" dirty="0">
                <a:latin typeface="+mn-lt"/>
                <a:ea typeface="MS PGothic" charset="-128"/>
              </a:rPr>
              <a:t>Your comments and suggestions for the lesson will help future users make sure that the lesson meets the students’ needs.</a:t>
            </a:r>
          </a:p>
          <a:p>
            <a:pPr>
              <a:buFontTx/>
              <a:buChar char="•"/>
            </a:pPr>
            <a:endParaRPr lang="en-US" altLang="en-US" dirty="0">
              <a:latin typeface="+mn-lt"/>
              <a:ea typeface="MS PGothic" charset="-128"/>
            </a:endParaRPr>
          </a:p>
          <a:p>
            <a:r>
              <a:rPr lang="en-US" altLang="en-US" b="1" dirty="0">
                <a:latin typeface="+mn-lt"/>
                <a:ea typeface="MS PGothic" charset="-128"/>
              </a:rPr>
              <a:t>Facilitator Notes:</a:t>
            </a:r>
          </a:p>
          <a:p>
            <a:pPr marL="171450" indent="-171450">
              <a:buFont typeface="Arial"/>
              <a:buChar char="•"/>
            </a:pPr>
            <a:r>
              <a:rPr lang="en-US" altLang="en-US" dirty="0">
                <a:latin typeface="+mn-lt"/>
                <a:ea typeface="MS PGothic" charset="-128"/>
              </a:rPr>
              <a:t>Give participants time at their tables to fill out this item. </a:t>
            </a:r>
          </a:p>
          <a:p>
            <a:pPr>
              <a:buFontTx/>
              <a:buChar char="•"/>
            </a:pPr>
            <a:endParaRPr lang="en-US" altLang="en-US" dirty="0">
              <a:latin typeface="+mn-lt"/>
              <a:ea typeface="MS PGothic" charset="-128"/>
            </a:endParaRPr>
          </a:p>
          <a:p>
            <a:pPr>
              <a:buFontTx/>
              <a:buChar char="•"/>
            </a:pPr>
            <a:endParaRPr lang="en-US" altLang="en-US" dirty="0">
              <a:latin typeface="+mn-lt"/>
              <a:ea typeface="MS PGothic" charset="-128"/>
            </a:endParaRPr>
          </a:p>
          <a:p>
            <a:pPr>
              <a:lnSpc>
                <a:spcPct val="100000"/>
              </a:lnSpc>
              <a:buFontTx/>
              <a:buChar char="•"/>
            </a:pPr>
            <a:endParaRPr lang="en-US" altLang="en-US" sz="1100" dirty="0">
              <a:latin typeface="+mn-lt"/>
              <a:ea typeface="MS PGothic" charset="-128"/>
            </a:endParaRPr>
          </a:p>
          <a:p>
            <a:endParaRPr lang="en-US" altLang="en-US" dirty="0">
              <a:latin typeface="+mn-lt"/>
              <a:ea typeface="MS PGothic" charset="-128"/>
            </a:endParaRPr>
          </a:p>
          <a:p>
            <a:endParaRPr lang="en-US" altLang="en-US" dirty="0">
              <a:latin typeface="+mn-lt"/>
              <a:ea typeface="MS PGothic" charset="-128"/>
            </a:endParaRPr>
          </a:p>
        </p:txBody>
      </p:sp>
    </p:spTree>
    <p:extLst>
      <p:ext uri="{BB962C8B-B14F-4D97-AF65-F5344CB8AC3E}">
        <p14:creationId xmlns:p14="http://schemas.microsoft.com/office/powerpoint/2010/main" val="19803726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a:ln/>
        </p:spPr>
      </p:sp>
      <p:sp>
        <p:nvSpPr>
          <p:cNvPr id="132098" name="Rectangle 3"/>
          <p:cNvSpPr>
            <a:spLocks noGrp="1" noChangeArrowheads="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b="1" dirty="0">
                <a:latin typeface="+mn-lt"/>
                <a:ea typeface="MS PGothic" charset="0"/>
              </a:rPr>
              <a:t>Big Idea: </a:t>
            </a:r>
            <a:r>
              <a:rPr lang="en-US" dirty="0">
                <a:latin typeface="+mn-lt"/>
                <a:ea typeface="MS PGothic" charset="0"/>
              </a:rPr>
              <a:t>This is the final </a:t>
            </a:r>
            <a:r>
              <a:rPr lang="en-US" dirty="0" smtClean="0">
                <a:latin typeface="+mn-lt"/>
                <a:ea typeface="MS PGothic" charset="0"/>
              </a:rPr>
              <a:t>debriefing </a:t>
            </a:r>
            <a:r>
              <a:rPr lang="en-US" dirty="0">
                <a:latin typeface="+mn-lt"/>
                <a:ea typeface="MS PGothic" charset="0"/>
              </a:rPr>
              <a:t>before moving on to the next part of the training.</a:t>
            </a:r>
          </a:p>
          <a:p>
            <a:pPr>
              <a:defRPr/>
            </a:pPr>
            <a:endParaRPr lang="en-US" sz="1100" dirty="0">
              <a:latin typeface="+mn-lt"/>
              <a:ea typeface="MS PGothic" charset="0"/>
            </a:endParaRPr>
          </a:p>
        </p:txBody>
      </p:sp>
    </p:spTree>
    <p:extLst>
      <p:ext uri="{BB962C8B-B14F-4D97-AF65-F5344CB8AC3E}">
        <p14:creationId xmlns:p14="http://schemas.microsoft.com/office/powerpoint/2010/main" val="2734786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solidFill>
            <a:srgbClr val="FFFFFF"/>
          </a:solidFill>
          <a:ln/>
        </p:spPr>
      </p:sp>
      <p:sp>
        <p:nvSpPr>
          <p:cNvPr id="134146" name="Rectangle 3"/>
          <p:cNvSpPr>
            <a:spLocks noGrp="1" noChangeArrowheads="1"/>
          </p:cNvSpPr>
          <p:nvPr>
            <p:ph type="body" idx="1"/>
          </p:nvPr>
        </p:nvSpPr>
        <p:spPr>
          <a:xfrm>
            <a:off x="984250" y="4335463"/>
            <a:ext cx="5130800" cy="4176712"/>
          </a:xfrm>
          <a:solidFill>
            <a:srgbClr val="FFFFFF"/>
          </a:solidFill>
          <a:ln>
            <a:noFill/>
          </a:ln>
        </p:spPr>
        <p:txBody>
          <a:bodyPr/>
          <a:lstStyle/>
          <a:p>
            <a:r>
              <a:rPr lang="en-US" altLang="en-US" b="1" dirty="0">
                <a:latin typeface="Calibri" charset="0"/>
                <a:ea typeface="MS PGothic" charset="-128"/>
              </a:rPr>
              <a:t>Big Idea: </a:t>
            </a:r>
            <a:r>
              <a:rPr lang="en-US" altLang="en-US" dirty="0">
                <a:latin typeface="Calibri" charset="0"/>
                <a:ea typeface="MS PGothic" charset="-128"/>
              </a:rPr>
              <a:t>Purpose of this unit.</a:t>
            </a:r>
          </a:p>
          <a:p>
            <a:endParaRPr lang="en-US" altLang="en-US" b="1" dirty="0">
              <a:latin typeface="Calibri" charset="0"/>
              <a:ea typeface="MS PGothic" charset="-128"/>
            </a:endParaRPr>
          </a:p>
          <a:p>
            <a:pPr>
              <a:lnSpc>
                <a:spcPct val="100000"/>
              </a:lnSpc>
            </a:pPr>
            <a:endParaRPr lang="en-US" altLang="en-US" sz="1100" dirty="0">
              <a:latin typeface="Arial" charset="0"/>
              <a:ea typeface="MS PGothic" charset="-128"/>
            </a:endParaRPr>
          </a:p>
        </p:txBody>
      </p:sp>
    </p:spTree>
    <p:extLst>
      <p:ext uri="{BB962C8B-B14F-4D97-AF65-F5344CB8AC3E}">
        <p14:creationId xmlns:p14="http://schemas.microsoft.com/office/powerpoint/2010/main" val="7405819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a:latin typeface="Calibri" charset="0"/>
                <a:ea typeface="ＭＳ Ｐゴシック" charset="0"/>
                <a:cs typeface="ＭＳ Ｐゴシック" charset="0"/>
              </a:rPr>
              <a:t>Big Idea: </a:t>
            </a:r>
            <a:r>
              <a:rPr lang="en-US" dirty="0">
                <a:latin typeface="Calibri" charset="0"/>
                <a:ea typeface="ＭＳ Ｐゴシック" charset="0"/>
                <a:cs typeface="ＭＳ Ｐゴシック" charset="0"/>
              </a:rPr>
              <a:t>Explain why the work must continue beyond the initial training.</a:t>
            </a:r>
            <a:endParaRPr lang="en-US" b="1" dirty="0">
              <a:latin typeface="Calibri" charset="0"/>
              <a:ea typeface="ＭＳ Ｐゴシック" charset="0"/>
              <a:cs typeface="ＭＳ Ｐゴシック" charset="0"/>
            </a:endParaRPr>
          </a:p>
          <a:p>
            <a:pPr>
              <a:defRPr/>
            </a:pPr>
            <a:endParaRPr lang="en-US" dirty="0">
              <a:latin typeface="Calibri" charset="0"/>
              <a:ea typeface="ＭＳ Ｐゴシック" charset="0"/>
              <a:cs typeface="ＭＳ Ｐゴシック" charset="0"/>
            </a:endParaRPr>
          </a:p>
          <a:p>
            <a:pPr>
              <a:defRPr/>
            </a:pPr>
            <a:r>
              <a:rPr lang="en-US" b="1" dirty="0">
                <a:latin typeface="Calibri" charset="0"/>
                <a:ea typeface="ＭＳ Ｐゴシック" charset="0"/>
                <a:cs typeface="ＭＳ Ｐゴシック" charset="0"/>
              </a:rPr>
              <a:t>Facilitator Notes:</a:t>
            </a:r>
            <a:endParaRPr lang="en-US" dirty="0">
              <a:latin typeface="Calibri" charset="0"/>
              <a:ea typeface="ＭＳ Ｐゴシック" charset="0"/>
              <a:cs typeface="ＭＳ Ｐゴシック" charset="0"/>
            </a:endParaRPr>
          </a:p>
          <a:p>
            <a:pPr marL="171450" indent="-171450">
              <a:buFont typeface="Arial"/>
              <a:buChar char="•"/>
              <a:defRPr/>
            </a:pPr>
            <a:r>
              <a:rPr lang="en-US" dirty="0">
                <a:latin typeface="Calibri" charset="0"/>
                <a:ea typeface="ＭＳ Ｐゴシック" charset="0"/>
                <a:cs typeface="ＭＳ Ｐゴシック" charset="0"/>
              </a:rPr>
              <a:t>I</a:t>
            </a:r>
            <a:r>
              <a:rPr lang="en-US" dirty="0" smtClean="0">
                <a:latin typeface="Calibri" charset="0"/>
                <a:ea typeface="ＭＳ Ｐゴシック" charset="0"/>
                <a:cs typeface="ＭＳ Ｐゴシック" charset="0"/>
              </a:rPr>
              <a:t>t </a:t>
            </a:r>
            <a:r>
              <a:rPr lang="en-US" dirty="0">
                <a:latin typeface="Calibri" charset="0"/>
                <a:ea typeface="ＭＳ Ｐゴシック" charset="0"/>
                <a:cs typeface="ＭＳ Ｐゴシック" charset="0"/>
              </a:rPr>
              <a:t>is critical to organize to revise additional lessons in curriculum resources that have been </a:t>
            </a:r>
            <a:r>
              <a:rPr lang="en-US" dirty="0" smtClean="0">
                <a:latin typeface="Calibri" charset="0"/>
                <a:ea typeface="ＭＳ Ｐゴシック" charset="0"/>
                <a:cs typeface="ＭＳ Ｐゴシック" charset="0"/>
              </a:rPr>
              <a:t>evaluated in order for </a:t>
            </a:r>
            <a:r>
              <a:rPr lang="en-US" dirty="0">
                <a:latin typeface="Calibri" charset="0"/>
                <a:ea typeface="ＭＳ Ｐゴシック" charset="0"/>
                <a:cs typeface="ＭＳ Ｐゴシック" charset="0"/>
              </a:rPr>
              <a:t>this training to have enduring </a:t>
            </a:r>
            <a:r>
              <a:rPr lang="en-US" dirty="0" smtClean="0">
                <a:latin typeface="Calibri" charset="0"/>
                <a:ea typeface="ＭＳ Ｐゴシック" charset="0"/>
                <a:cs typeface="ＭＳ Ｐゴシック" charset="0"/>
              </a:rPr>
              <a:t>benefits. </a:t>
            </a:r>
            <a:endParaRPr lang="en-US" dirty="0">
              <a:latin typeface="Calibri" charset="0"/>
              <a:ea typeface="ＭＳ Ｐゴシック" charset="0"/>
              <a:cs typeface="ＭＳ Ｐゴシック" charset="0"/>
            </a:endParaRPr>
          </a:p>
          <a:p>
            <a:pPr marL="171450" indent="-171450">
              <a:buFont typeface="Arial"/>
              <a:buChar char="•"/>
              <a:defRPr/>
            </a:pPr>
            <a:r>
              <a:rPr lang="en-US" dirty="0">
                <a:latin typeface="Calibri" charset="0"/>
                <a:ea typeface="ＭＳ Ｐゴシック" charset="0"/>
                <a:cs typeface="ＭＳ Ｐゴシック" charset="0"/>
              </a:rPr>
              <a:t>The result will be to provide instructors with aligned materials.</a:t>
            </a:r>
          </a:p>
          <a:p>
            <a:pPr>
              <a:defRPr/>
            </a:pP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453635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a:latin typeface="Calibri" charset="0"/>
                <a:ea typeface="ＭＳ Ｐゴシック" charset="0"/>
                <a:cs typeface="ＭＳ Ｐゴシック" charset="0"/>
              </a:rPr>
              <a:t>Big Idea: </a:t>
            </a:r>
            <a:r>
              <a:rPr lang="en-US" dirty="0">
                <a:latin typeface="Calibri" charset="0"/>
                <a:ea typeface="ＭＳ Ｐゴシック" charset="0"/>
                <a:cs typeface="ＭＳ Ｐゴシック" charset="0"/>
              </a:rPr>
              <a:t>Provide guiding questions to guide decisions about how to continue the work.</a:t>
            </a:r>
            <a:endParaRPr lang="en-US" b="1" dirty="0">
              <a:latin typeface="Calibri" charset="0"/>
              <a:ea typeface="ＭＳ Ｐゴシック" charset="0"/>
              <a:cs typeface="ＭＳ Ｐゴシック" charset="0"/>
            </a:endParaRPr>
          </a:p>
          <a:p>
            <a:pPr>
              <a:defRPr/>
            </a:pPr>
            <a:endParaRPr lang="en-US" dirty="0">
              <a:latin typeface="Calibri" charset="0"/>
              <a:ea typeface="ＭＳ Ｐゴシック" charset="0"/>
              <a:cs typeface="ＭＳ Ｐゴシック" charset="0"/>
            </a:endParaRPr>
          </a:p>
          <a:p>
            <a:pPr>
              <a:defRPr/>
            </a:pPr>
            <a:r>
              <a:rPr lang="en-US" b="1" dirty="0">
                <a:latin typeface="Calibri" charset="0"/>
                <a:ea typeface="ＭＳ Ｐゴシック" charset="0"/>
                <a:cs typeface="ＭＳ Ｐゴシック" charset="0"/>
              </a:rPr>
              <a:t>Facilitator Notes:</a:t>
            </a:r>
          </a:p>
          <a:p>
            <a:pPr marL="171450" indent="-171450">
              <a:buFont typeface="Arial"/>
              <a:buChar char="•"/>
              <a:defRPr/>
            </a:pPr>
            <a:r>
              <a:rPr lang="en-US" dirty="0">
                <a:latin typeface="Calibri" charset="0"/>
                <a:ea typeface="ＭＳ Ｐゴシック" charset="0"/>
                <a:cs typeface="ＭＳ Ｐゴシック" charset="0"/>
              </a:rPr>
              <a:t>Read the bullets and discuss some different answers to the questions.</a:t>
            </a:r>
          </a:p>
          <a:p>
            <a:pPr>
              <a:defRPr/>
            </a:pPr>
            <a:endParaRPr lang="en-US" dirty="0">
              <a:latin typeface="Calibri" charset="0"/>
              <a:ea typeface="ＭＳ Ｐゴシック" charset="0"/>
              <a:cs typeface="ＭＳ Ｐゴシック" charset="0"/>
            </a:endParaRPr>
          </a:p>
          <a:p>
            <a:pPr>
              <a:defRPr/>
            </a:pP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9924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ln w="9525"/>
          <a:extLst/>
        </p:spPr>
        <p:txBody>
          <a:bodyPr/>
          <a:lstStyle/>
          <a:p>
            <a:pPr>
              <a:defRPr/>
            </a:pPr>
            <a:r>
              <a:rPr lang="en-US" b="1" dirty="0">
                <a:latin typeface="+mn-lt"/>
                <a:ea typeface="ＭＳ Ｐゴシック" charset="0"/>
                <a:cs typeface="ＭＳ Ｐゴシック" charset="0"/>
              </a:rPr>
              <a:t>Big Idea: </a:t>
            </a:r>
            <a:r>
              <a:rPr lang="en-US" dirty="0">
                <a:latin typeface="+mn-lt"/>
                <a:ea typeface="ＭＳ Ｐゴシック" charset="0"/>
                <a:cs typeface="ＭＳ Ｐゴシック" charset="0"/>
              </a:rPr>
              <a:t>Sharing lessons and units with other instructors will be an efficient use of time and resources.</a:t>
            </a:r>
          </a:p>
          <a:p>
            <a:pPr>
              <a:defRPr/>
            </a:pPr>
            <a:endParaRPr lang="en-US" b="1" dirty="0">
              <a:latin typeface="+mn-lt"/>
              <a:ea typeface="ＭＳ Ｐゴシック" charset="0"/>
              <a:cs typeface="ＭＳ Ｐゴシック" charset="0"/>
            </a:endParaRPr>
          </a:p>
          <a:p>
            <a:pPr>
              <a:defRPr/>
            </a:pPr>
            <a:r>
              <a:rPr lang="en-US" b="1" dirty="0">
                <a:latin typeface="+mn-lt"/>
                <a:ea typeface="ＭＳ Ｐゴシック" charset="0"/>
                <a:cs typeface="ＭＳ Ｐゴシック" charset="0"/>
              </a:rPr>
              <a:t>Facilitator Notes:</a:t>
            </a:r>
          </a:p>
          <a:p>
            <a:pPr marL="171450" indent="-171450">
              <a:buFont typeface="Arial"/>
              <a:buChar char="•"/>
              <a:defRPr/>
            </a:pPr>
            <a:r>
              <a:rPr lang="en-US" dirty="0">
                <a:latin typeface="+mn-lt"/>
                <a:ea typeface="ＭＳ Ｐゴシック" charset="0"/>
                <a:cs typeface="ＭＳ Ｐゴシック" charset="0"/>
              </a:rPr>
              <a:t>Read the bullets and discuss some possible ways programs might be able to</a:t>
            </a:r>
            <a:r>
              <a:rPr lang="en-US" b="1" dirty="0">
                <a:latin typeface="+mn-lt"/>
                <a:ea typeface="ＭＳ Ｐゴシック" charset="0"/>
                <a:cs typeface="ＭＳ Ｐゴシック" charset="0"/>
              </a:rPr>
              <a:t> </a:t>
            </a:r>
            <a:r>
              <a:rPr lang="en-US" dirty="0">
                <a:latin typeface="+mn-lt"/>
                <a:ea typeface="ＭＳ Ｐゴシック" charset="0"/>
                <a:cs typeface="ＭＳ Ｐゴシック" charset="0"/>
              </a:rPr>
              <a:t>share high-quality resources.</a:t>
            </a:r>
          </a:p>
          <a:p>
            <a:pPr>
              <a:defRPr/>
            </a:pPr>
            <a:endParaRPr lang="en-US" dirty="0">
              <a:latin typeface="+mn-lt"/>
              <a:ea typeface="ＭＳ Ｐゴシック" charset="0"/>
              <a:cs typeface="ＭＳ Ｐゴシック" charset="0"/>
            </a:endParaRPr>
          </a:p>
          <a:p>
            <a:pPr>
              <a:defRPr/>
            </a:pPr>
            <a:endParaRPr lang="en-US" b="1" dirty="0">
              <a:latin typeface="+mn-lt"/>
              <a:ea typeface="ＭＳ Ｐゴシック" charset="0"/>
              <a:cs typeface="ＭＳ Ｐゴシック" charset="0"/>
            </a:endParaRPr>
          </a:p>
        </p:txBody>
      </p:sp>
    </p:spTree>
    <p:extLst>
      <p:ext uri="{BB962C8B-B14F-4D97-AF65-F5344CB8AC3E}">
        <p14:creationId xmlns:p14="http://schemas.microsoft.com/office/powerpoint/2010/main" val="13045880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a:ln/>
        </p:spPr>
      </p:sp>
      <p:sp>
        <p:nvSpPr>
          <p:cNvPr id="142338" name="Notes Placeholder 2"/>
          <p:cNvSpPr>
            <a:spLocks noGrp="1"/>
          </p:cNvSpPr>
          <p:nvPr>
            <p:ph type="body" idx="1"/>
          </p:nvPr>
        </p:nvSpPr>
        <p:spPr>
          <a:noFill/>
          <a:ln w="9525"/>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i="0" dirty="0">
              <a:latin typeface="Calibri" charset="0"/>
              <a:ea typeface="ＭＳ Ｐゴシック" charset="-128"/>
            </a:endParaRPr>
          </a:p>
        </p:txBody>
      </p:sp>
    </p:spTree>
    <p:extLst>
      <p:ext uri="{BB962C8B-B14F-4D97-AF65-F5344CB8AC3E}">
        <p14:creationId xmlns:p14="http://schemas.microsoft.com/office/powerpoint/2010/main" val="40345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ln w="9525"/>
          <a:extLst/>
        </p:spPr>
        <p:txBody>
          <a:bodyPr/>
          <a:lstStyle/>
          <a:p>
            <a:pPr>
              <a:defRPr/>
            </a:pPr>
            <a:r>
              <a:rPr lang="en-US" b="1" dirty="0">
                <a:latin typeface="Calibri" charset="0"/>
                <a:ea typeface="ＭＳ Ｐゴシック" charset="0"/>
                <a:cs typeface="ＭＳ Ｐゴシック" charset="0"/>
              </a:rPr>
              <a:t>Big Idea: </a:t>
            </a:r>
            <a:r>
              <a:rPr lang="en-US" dirty="0">
                <a:latin typeface="Calibri" charset="0"/>
                <a:ea typeface="ＭＳ Ｐゴシック" charset="0"/>
                <a:cs typeface="ＭＳ Ｐゴシック" charset="0"/>
              </a:rPr>
              <a:t>Dimension 1.1 of the Resource Alignment Tool determines whether most of the texts are at an appropriate level of complexity and are worth reading as regular practice with complex </a:t>
            </a:r>
            <a:r>
              <a:rPr lang="en-US" dirty="0">
                <a:solidFill>
                  <a:srgbClr val="000000"/>
                </a:solidFill>
                <a:latin typeface="Calibri" charset="0"/>
                <a:ea typeface="ＭＳ Ｐゴシック" charset="0"/>
                <a:cs typeface="ＭＳ Ｐゴシック" charset="0"/>
              </a:rPr>
              <a:t>texts. This is essential </a:t>
            </a:r>
            <a:r>
              <a:rPr lang="en-US" dirty="0">
                <a:latin typeface="Calibri" charset="0"/>
                <a:ea typeface="ＭＳ Ｐゴシック" charset="0"/>
                <a:cs typeface="ＭＳ Ｐゴシック" charset="0"/>
              </a:rPr>
              <a:t>for college and career readiness.</a:t>
            </a:r>
          </a:p>
          <a:p>
            <a:pPr>
              <a:defRPr/>
            </a:pPr>
            <a:endParaRPr lang="en-US" b="1" dirty="0">
              <a:latin typeface="Calibri" charset="0"/>
              <a:ea typeface="ＭＳ Ｐゴシック" charset="0"/>
              <a:cs typeface="ＭＳ Ｐゴシック" charset="0"/>
            </a:endParaRPr>
          </a:p>
          <a:p>
            <a:pPr>
              <a:defRPr/>
            </a:pPr>
            <a:r>
              <a:rPr lang="en-US" b="1" dirty="0">
                <a:latin typeface="Calibri" charset="0"/>
                <a:ea typeface="ＭＳ Ｐゴシック" charset="0"/>
                <a:cs typeface="ＭＳ Ｐゴシック" charset="0"/>
              </a:rPr>
              <a:t>Facilitator Talking Points:</a:t>
            </a:r>
          </a:p>
          <a:p>
            <a:pPr marL="171450" indent="-171450">
              <a:buFont typeface="Arial"/>
              <a:buChar char="•"/>
              <a:defRPr/>
            </a:pPr>
            <a:r>
              <a:rPr lang="en-US" dirty="0">
                <a:latin typeface="Calibri" charset="0"/>
                <a:ea typeface="ＭＳ Ｐゴシック" charset="0"/>
                <a:cs typeface="ＭＳ Ｐゴシック" charset="0"/>
              </a:rPr>
              <a:t>R</a:t>
            </a:r>
            <a:r>
              <a:rPr lang="en-US" dirty="0" smtClean="0">
                <a:latin typeface="Calibri" charset="0"/>
                <a:ea typeface="ＭＳ Ｐゴシック" charset="0"/>
                <a:cs typeface="ＭＳ Ｐゴシック" charset="0"/>
              </a:rPr>
              <a:t>esearch </a:t>
            </a:r>
            <a:r>
              <a:rPr lang="en-US" dirty="0">
                <a:latin typeface="Calibri" charset="0"/>
                <a:ea typeface="ＭＳ Ｐゴシック" charset="0"/>
                <a:cs typeface="ＭＳ Ｐゴシック" charset="0"/>
              </a:rPr>
              <a:t>shows that reading high-quality, content-rich text that is worth reading increases reading proficiency.</a:t>
            </a:r>
          </a:p>
          <a:p>
            <a:pPr>
              <a:defRPr/>
            </a:pPr>
            <a:endParaRPr lang="en-US" b="1" dirty="0">
              <a:latin typeface="Calibri" charset="0"/>
              <a:ea typeface="ＭＳ Ｐゴシック" charset="0"/>
              <a:cs typeface="ＭＳ Ｐゴシック" charset="0"/>
            </a:endParaRPr>
          </a:p>
          <a:p>
            <a:pPr>
              <a:defRPr/>
            </a:pPr>
            <a:r>
              <a:rPr lang="en-US" b="1" dirty="0">
                <a:latin typeface="Calibri" charset="0"/>
                <a:ea typeface="ＭＳ Ｐゴシック" charset="0"/>
                <a:cs typeface="ＭＳ Ｐゴシック" charset="0"/>
              </a:rPr>
              <a:t>Facilitator Notes: </a:t>
            </a:r>
            <a:endParaRPr lang="en-US" dirty="0">
              <a:latin typeface="Calibri" charset="0"/>
              <a:ea typeface="ＭＳ Ｐゴシック" charset="0"/>
              <a:cs typeface="ＭＳ Ｐゴシック" charset="0"/>
            </a:endParaRPr>
          </a:p>
          <a:p>
            <a:pPr marL="171450" indent="-171450">
              <a:buFont typeface="Arial"/>
              <a:buChar char="•"/>
              <a:defRPr/>
            </a:pPr>
            <a:r>
              <a:rPr lang="en-US" dirty="0">
                <a:latin typeface="Calibri" charset="0"/>
                <a:ea typeface="ＭＳ Ｐゴシック" charset="0"/>
                <a:cs typeface="ＭＳ Ｐゴシック" charset="0"/>
              </a:rPr>
              <a:t>Everyone should have the Resource Alignment Tool and the support documents ready. </a:t>
            </a:r>
          </a:p>
          <a:p>
            <a:pPr marL="171450" indent="-171450">
              <a:buFont typeface="Arial"/>
              <a:buChar char="•"/>
              <a:defRPr/>
            </a:pPr>
            <a:r>
              <a:rPr lang="en-US" dirty="0">
                <a:latin typeface="Calibri" charset="0"/>
                <a:ea typeface="ＭＳ Ｐゴシック" charset="0"/>
                <a:cs typeface="ＭＳ Ｐゴシック" charset="0"/>
              </a:rPr>
              <a:t>Draw attention to Criterion 1, Dimension 1.1, at the top of page 2. </a:t>
            </a:r>
          </a:p>
          <a:p>
            <a:pPr marL="171450" indent="-171450">
              <a:buFont typeface="Arial"/>
              <a:buChar char="•"/>
              <a:defRPr/>
            </a:pPr>
            <a:r>
              <a:rPr lang="en-US" dirty="0">
                <a:latin typeface="Calibri" charset="0"/>
                <a:ea typeface="ＭＳ Ｐゴシック" charset="0"/>
                <a:cs typeface="ＭＳ Ｐゴシック" charset="0"/>
              </a:rPr>
              <a:t>Introduce the support materials that can be used to assist the evaluation process.</a:t>
            </a:r>
          </a:p>
          <a:p>
            <a:pPr>
              <a:defRPr/>
            </a:pP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597007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ln w="9525"/>
          <a:extLst/>
        </p:spPr>
        <p:txBody>
          <a:bodyPr/>
          <a:lstStyle/>
          <a:p>
            <a:pPr>
              <a:defRPr/>
            </a:pPr>
            <a:r>
              <a:rPr lang="en-US" b="1" dirty="0">
                <a:latin typeface="+mn-lt"/>
                <a:ea typeface="ＭＳ Ｐゴシック" charset="0"/>
                <a:cs typeface="ＭＳ Ｐゴシック" charset="0"/>
              </a:rPr>
              <a:t>Big Idea: </a:t>
            </a:r>
            <a:r>
              <a:rPr lang="en-US" dirty="0">
                <a:latin typeface="+mn-lt"/>
                <a:ea typeface="ＭＳ Ｐゴシック" charset="0"/>
                <a:cs typeface="ＭＳ Ｐゴシック" charset="0"/>
              </a:rPr>
              <a:t>Explain why regular practice with complex text is essential.</a:t>
            </a:r>
          </a:p>
          <a:p>
            <a:pPr>
              <a:defRPr/>
            </a:pPr>
            <a:endParaRPr lang="en-US" b="1" dirty="0">
              <a:latin typeface="+mn-lt"/>
              <a:ea typeface="ＭＳ Ｐゴシック" charset="0"/>
              <a:cs typeface="ＭＳ Ｐゴシック" charset="0"/>
            </a:endParaRPr>
          </a:p>
          <a:p>
            <a:pPr>
              <a:defRPr/>
            </a:pPr>
            <a:r>
              <a:rPr lang="en-US" b="1" dirty="0">
                <a:latin typeface="+mn-lt"/>
                <a:ea typeface="ＭＳ Ｐゴシック" charset="0"/>
                <a:cs typeface="ＭＳ Ｐゴシック" charset="0"/>
              </a:rPr>
              <a:t>Facilitator Talking Points:</a:t>
            </a:r>
            <a:endParaRPr lang="en-US" dirty="0">
              <a:latin typeface="+mn-lt"/>
              <a:ea typeface="ＭＳ Ｐゴシック" charset="0"/>
              <a:cs typeface="ＭＳ Ｐゴシック" charset="0"/>
            </a:endParaRPr>
          </a:p>
          <a:p>
            <a:pPr marL="171450" indent="-171450">
              <a:buFont typeface="Arial"/>
              <a:buChar char="•"/>
              <a:defRPr/>
            </a:pPr>
            <a:r>
              <a:rPr lang="en-US" dirty="0">
                <a:latin typeface="+mn-lt"/>
                <a:ea typeface="ＭＳ Ｐゴシック" charset="0"/>
                <a:cs typeface="ＭＳ Ｐゴシック" charset="0"/>
              </a:rPr>
              <a:t>Research indicates that the complexity of text that students are able to read is the greatest predictor of success in college and careers (ACT, 2006). </a:t>
            </a:r>
          </a:p>
          <a:p>
            <a:pPr marL="171450" indent="-171450">
              <a:buFont typeface="Arial"/>
              <a:buChar char="•"/>
              <a:defRPr/>
            </a:pPr>
            <a:r>
              <a:rPr lang="en-US" dirty="0">
                <a:latin typeface="+mn-lt"/>
                <a:ea typeface="ＭＳ Ｐゴシック" charset="0"/>
                <a:cs typeface="ＭＳ Ｐゴシック" charset="0"/>
              </a:rPr>
              <a:t>Other research shows that the current gap in complexity between secondary texts and college/career texts is roughly four grade levels (Williamson, 2006); this is probably similar for adult education texts.</a:t>
            </a:r>
          </a:p>
          <a:p>
            <a:pPr marL="171450" indent="-171450">
              <a:buFont typeface="Arial"/>
              <a:buChar char="•"/>
              <a:defRPr/>
            </a:pPr>
            <a:r>
              <a:rPr lang="en-US" dirty="0">
                <a:latin typeface="+mn-lt"/>
                <a:ea typeface="ＭＳ Ｐゴシック" charset="0"/>
                <a:cs typeface="ＭＳ Ｐゴシック" charset="0"/>
              </a:rPr>
              <a:t>CCR Reading Anchor Standard 10</a:t>
            </a:r>
            <a:r>
              <a:rPr lang="en-US" dirty="0">
                <a:solidFill>
                  <a:srgbClr val="FF0000"/>
                </a:solidFill>
                <a:latin typeface="+mn-lt"/>
                <a:ea typeface="ＭＳ Ｐゴシック" charset="0"/>
                <a:cs typeface="ＭＳ Ｐゴシック" charset="0"/>
              </a:rPr>
              <a:t> </a:t>
            </a:r>
            <a:r>
              <a:rPr lang="en-US" dirty="0">
                <a:latin typeface="+mn-lt"/>
                <a:ea typeface="ＭＳ Ｐゴシック" charset="0"/>
                <a:cs typeface="ＭＳ Ｐゴシック" charset="0"/>
              </a:rPr>
              <a:t>entails a staircase of increasing text complexity for students to read independently and proficiently.</a:t>
            </a:r>
          </a:p>
          <a:p>
            <a:pPr marL="171450" indent="-171450">
              <a:buFont typeface="Arial"/>
              <a:buChar char="•"/>
              <a:defRPr/>
            </a:pPr>
            <a:r>
              <a:rPr lang="en-US" dirty="0">
                <a:latin typeface="+mn-lt"/>
                <a:ea typeface="ＭＳ Ｐゴシック" charset="0"/>
                <a:cs typeface="ＭＳ Ｐゴシック" charset="0"/>
              </a:rPr>
              <a:t>We should expect that most of the texts in the curriculum resource are at the appropriate level of complexity and quality as defined by the CCR standards.</a:t>
            </a:r>
          </a:p>
          <a:p>
            <a:pPr>
              <a:defRPr/>
            </a:pPr>
            <a:endParaRPr lang="en-US" dirty="0">
              <a:latin typeface="+mn-lt"/>
              <a:ea typeface="ＭＳ Ｐゴシック" charset="0"/>
              <a:cs typeface="ＭＳ Ｐゴシック" charset="0"/>
            </a:endParaRPr>
          </a:p>
        </p:txBody>
      </p:sp>
    </p:spTree>
    <p:extLst>
      <p:ext uri="{BB962C8B-B14F-4D97-AF65-F5344CB8AC3E}">
        <p14:creationId xmlns:p14="http://schemas.microsoft.com/office/powerpoint/2010/main" val="855184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ln w="9525"/>
          <a:extLst/>
        </p:spPr>
        <p:txBody>
          <a:bodyPr/>
          <a:lstStyle/>
          <a:p>
            <a:pPr>
              <a:defRPr/>
            </a:pPr>
            <a:r>
              <a:rPr lang="en-US" b="1" dirty="0">
                <a:latin typeface="+mn-lt"/>
                <a:ea typeface="ＭＳ Ｐゴシック" charset="0"/>
                <a:cs typeface="ＭＳ Ｐゴシック" charset="0"/>
              </a:rPr>
              <a:t>Big Idea: </a:t>
            </a:r>
            <a:r>
              <a:rPr lang="en-US" dirty="0">
                <a:latin typeface="+mn-lt"/>
                <a:ea typeface="ＭＳ Ｐゴシック" charset="0"/>
                <a:cs typeface="ＭＳ Ｐゴシック" charset="0"/>
              </a:rPr>
              <a:t>It is critical to read high-quality texts that fit the criteria outlined earlier.</a:t>
            </a:r>
          </a:p>
          <a:p>
            <a:pPr>
              <a:defRPr/>
            </a:pPr>
            <a:endParaRPr lang="en-US" b="1" dirty="0">
              <a:latin typeface="+mn-lt"/>
              <a:ea typeface="ＭＳ Ｐゴシック" charset="0"/>
              <a:cs typeface="ＭＳ Ｐゴシック" charset="0"/>
            </a:endParaRPr>
          </a:p>
          <a:p>
            <a:pPr>
              <a:defRPr/>
            </a:pPr>
            <a:r>
              <a:rPr lang="en-US" b="1" dirty="0">
                <a:latin typeface="+mn-lt"/>
                <a:ea typeface="ＭＳ Ｐゴシック" charset="0"/>
                <a:cs typeface="ＭＳ Ｐゴシック" charset="0"/>
              </a:rPr>
              <a:t>Facilitator Talking Points:</a:t>
            </a:r>
            <a:endParaRPr lang="en-US" dirty="0">
              <a:latin typeface="+mn-lt"/>
              <a:ea typeface="ＭＳ Ｐゴシック" charset="0"/>
              <a:cs typeface="ＭＳ Ｐゴシック" charset="0"/>
            </a:endParaRPr>
          </a:p>
          <a:p>
            <a:pPr marL="171450" indent="-171450">
              <a:buFont typeface="Arial"/>
              <a:buChar char="•"/>
              <a:defRPr/>
            </a:pPr>
            <a:r>
              <a:rPr lang="en-US" dirty="0">
                <a:latin typeface="+mn-lt"/>
                <a:ea typeface="ＭＳ Ｐゴシック" charset="0"/>
                <a:cs typeface="ＭＳ Ｐゴシック" charset="0"/>
              </a:rPr>
              <a:t>Most of the texts must be within the recommended range of complexity. </a:t>
            </a:r>
          </a:p>
          <a:p>
            <a:pPr marL="171450" indent="-171450">
              <a:buFont typeface="Arial"/>
              <a:buChar char="•"/>
              <a:defRPr/>
            </a:pPr>
            <a:r>
              <a:rPr lang="en-US" dirty="0">
                <a:latin typeface="+mn-lt"/>
                <a:ea typeface="ＭＳ Ｐゴシック" charset="0"/>
                <a:cs typeface="ＭＳ Ｐゴシック" charset="0"/>
              </a:rPr>
              <a:t>This information is not always available, so we will be focusing on how to determine if the texts in the resource are appropriate for the level. </a:t>
            </a:r>
          </a:p>
          <a:p>
            <a:pPr>
              <a:buFontTx/>
              <a:buChar char="•"/>
              <a:defRPr/>
            </a:pPr>
            <a:endParaRPr lang="en-US" dirty="0">
              <a:latin typeface="+mn-lt"/>
              <a:ea typeface="ＭＳ Ｐゴシック" charset="0"/>
              <a:cs typeface="ＭＳ Ｐゴシック" charset="0"/>
            </a:endParaRPr>
          </a:p>
          <a:p>
            <a:pPr>
              <a:lnSpc>
                <a:spcPct val="100000"/>
              </a:lnSpc>
              <a:defRPr/>
            </a:pPr>
            <a:endParaRPr lang="en-US" sz="1100" dirty="0">
              <a:latin typeface="+mn-lt"/>
              <a:ea typeface="MS PGothic" charset="0"/>
              <a:cs typeface="Arial" charset="0"/>
            </a:endParaRPr>
          </a:p>
          <a:p>
            <a:pPr>
              <a:lnSpc>
                <a:spcPct val="100000"/>
              </a:lnSpc>
              <a:buFontTx/>
              <a:buChar char="•"/>
              <a:defRPr/>
            </a:pPr>
            <a:endParaRPr lang="en-US" sz="1100" dirty="0">
              <a:latin typeface="+mn-lt"/>
              <a:ea typeface="MS PGothic" charset="0"/>
              <a:cs typeface="Arial" charset="0"/>
            </a:endParaRPr>
          </a:p>
        </p:txBody>
      </p:sp>
    </p:spTree>
    <p:extLst>
      <p:ext uri="{BB962C8B-B14F-4D97-AF65-F5344CB8AC3E}">
        <p14:creationId xmlns:p14="http://schemas.microsoft.com/office/powerpoint/2010/main" val="2128771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p:cNvSpPr>
            <a:spLocks noChangeArrowheads="1"/>
          </p:cNvSpPr>
          <p:nvPr/>
        </p:nvSpPr>
        <p:spPr bwMode="white">
          <a:xfrm>
            <a:off x="0" y="0"/>
            <a:ext cx="9144000" cy="27432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endParaRPr lang="en-US" altLang="en-US"/>
          </a:p>
        </p:txBody>
      </p:sp>
      <p:cxnSp>
        <p:nvCxnSpPr>
          <p:cNvPr id="5" name="Straight Connector 6"/>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xmlns="">
                <a:noFill/>
              </a14:hiddenFill>
            </a:ext>
          </a:extLst>
        </p:spPr>
      </p:cxnSp>
      <p:sp>
        <p:nvSpPr>
          <p:cNvPr id="8" name="Title 7"/>
          <p:cNvSpPr>
            <a:spLocks noGrp="1"/>
          </p:cNvSpPr>
          <p:nvPr>
            <p:ph type="title"/>
          </p:nvPr>
        </p:nvSpPr>
        <p:spPr>
          <a:xfrm>
            <a:off x="990600" y="3200400"/>
            <a:ext cx="7086600" cy="914400"/>
          </a:xfrm>
        </p:spPr>
        <p:txBody>
          <a:bodyPr anchor="t"/>
          <a:lstStyle>
            <a:lvl1pPr algn="ctr">
              <a:defRPr sz="2800">
                <a:solidFill>
                  <a:schemeClr val="bg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990600" y="4267200"/>
            <a:ext cx="70866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9944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5307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794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8823434" y="6684579"/>
            <a:ext cx="184731" cy="430887"/>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261235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xmlns="">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925789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604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8119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19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95400" y="304800"/>
            <a:ext cx="7086600" cy="914400"/>
          </a:xfrm>
        </p:spPr>
        <p:txBody>
          <a:bodyPr/>
          <a:lstStyle/>
          <a:p>
            <a:r>
              <a:rPr lang="en-US" smtClean="0"/>
              <a:t>Click to edit Master title style</a:t>
            </a:r>
            <a:endParaRPr lang="en-US"/>
          </a:p>
        </p:txBody>
      </p:sp>
    </p:spTree>
    <p:extLst>
      <p:ext uri="{BB962C8B-B14F-4D97-AF65-F5344CB8AC3E}">
        <p14:creationId xmlns:p14="http://schemas.microsoft.com/office/powerpoint/2010/main" val="1948748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480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586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835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1813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295400" y="304800"/>
            <a:ext cx="7086600" cy="9144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p:cNvSpPr>
            <a:spLocks noGrp="1" noChangeArrowheads="1"/>
          </p:cNvSpPr>
          <p:nvPr>
            <p:ph type="body" idx="1"/>
          </p:nvPr>
        </p:nvSpPr>
        <p:spPr bwMode="auto">
          <a:xfrm>
            <a:off x="609600" y="1828800"/>
            <a:ext cx="7924800" cy="395128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fld id="{EC587F8B-C10F-864D-A3EE-84AC282682EE}" type="slidenum">
              <a:rPr lang="en-US" altLang="en-US" sz="900">
                <a:solidFill>
                  <a:schemeClr val="bg1"/>
                </a:solidFill>
                <a:latin typeface="Trebuchet MS" charset="0"/>
              </a:rPr>
              <a:pPr algn="r" eaLnBrk="1" hangingPunct="1"/>
              <a:t>‹#›</a:t>
            </a:fld>
            <a:endParaRPr lang="en-US" altLang="en-US" sz="900">
              <a:solidFill>
                <a:schemeClr val="bg1"/>
              </a:solidFill>
              <a:latin typeface="Trebuchet MS" charset="0"/>
            </a:endParaRPr>
          </a:p>
        </p:txBody>
      </p:sp>
    </p:spTree>
  </p:cSld>
  <p:clrMap bg1="lt1" tx1="dk1" bg2="lt2" tx2="dk2" accent1="accent1" accent2="accent2" accent3="accent3" accent4="accent4" accent5="accent5" accent6="accent6" hlink="hlink" folHlink="folHlink"/>
  <p:sldLayoutIdLst>
    <p:sldLayoutId id="2147484379" r:id="rId1"/>
    <p:sldLayoutId id="2147484373" r:id="rId2"/>
    <p:sldLayoutId id="2147484380" r:id="rId3"/>
    <p:sldLayoutId id="2147484374" r:id="rId4"/>
    <p:sldLayoutId id="2147484375" r:id="rId5"/>
    <p:sldLayoutId id="2147484376" r:id="rId6"/>
    <p:sldLayoutId id="2147484381" r:id="rId7"/>
    <p:sldLayoutId id="2147484382" r:id="rId8"/>
    <p:sldLayoutId id="2147484383" r:id="rId9"/>
    <p:sldLayoutId id="2147484377" r:id="rId10"/>
    <p:sldLayoutId id="2147484378" r:id="rId11"/>
  </p:sldLayoutIdLst>
  <p:hf sldNum="0" hdr="0" ftr="0" dt="0"/>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charset="2"/>
        <a:buChar char="§"/>
        <a:defRPr sz="2000">
          <a:solidFill>
            <a:schemeClr val="tx1"/>
          </a:solidFill>
          <a:latin typeface="+mn-lt"/>
          <a:ea typeface="MS PGothic" panose="020B0600070205080204" pitchFamily="34"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1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llege and Career Readiness Standards-in-Ac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762000"/>
            <a:ext cx="8744712" cy="1353312"/>
          </a:xfrm>
          <a:prstGeom prst="rect">
            <a:avLst/>
          </a:prstGeom>
        </p:spPr>
      </p:pic>
      <p:sp>
        <p:nvSpPr>
          <p:cNvPr id="5" name="Title 4"/>
          <p:cNvSpPr>
            <a:spLocks noGrp="1"/>
          </p:cNvSpPr>
          <p:nvPr>
            <p:ph type="title"/>
          </p:nvPr>
        </p:nvSpPr>
        <p:spPr>
          <a:xfrm>
            <a:off x="533400" y="3200400"/>
            <a:ext cx="8001000" cy="2209800"/>
          </a:xfrm>
        </p:spPr>
        <p:txBody>
          <a:bodyPr/>
          <a:lstStyle/>
          <a:p>
            <a:pPr eaLnBrk="1" hangingPunct="1">
              <a:spcBef>
                <a:spcPts val="363"/>
              </a:spcBef>
            </a:pPr>
            <a:r>
              <a:rPr lang="en-US" altLang="en-US" sz="3200" dirty="0">
                <a:solidFill>
                  <a:srgbClr val="FFFFFF"/>
                </a:solidFill>
                <a:latin typeface="Arial" charset="0"/>
              </a:rPr>
              <a:t>Aligning Literacy Curriculum Resources </a:t>
            </a:r>
            <a:br>
              <a:rPr lang="en-US" altLang="en-US" sz="3200" dirty="0">
                <a:solidFill>
                  <a:srgbClr val="FFFFFF"/>
                </a:solidFill>
                <a:latin typeface="Arial" charset="0"/>
              </a:rPr>
            </a:br>
            <a:r>
              <a:rPr lang="en-US" altLang="en-US" sz="3200" dirty="0">
                <a:solidFill>
                  <a:srgbClr val="FFFFFF"/>
                </a:solidFill>
                <a:latin typeface="Arial" charset="0"/>
              </a:rPr>
              <a:t>With the Standards</a:t>
            </a:r>
            <a:br>
              <a:rPr lang="en-US" altLang="en-US" sz="3200" dirty="0">
                <a:solidFill>
                  <a:srgbClr val="FFFFFF"/>
                </a:solidFill>
                <a:latin typeface="Arial" charset="0"/>
              </a:rPr>
            </a:br>
            <a:r>
              <a:rPr lang="en-US" altLang="en-US" sz="3200" dirty="0" smtClean="0">
                <a:solidFill>
                  <a:srgbClr val="FFFFFF"/>
                </a:solidFill>
                <a:latin typeface="Arial" charset="0"/>
              </a:rPr>
              <a:t/>
            </a:r>
            <a:br>
              <a:rPr lang="en-US" altLang="en-US" sz="3200" dirty="0" smtClean="0">
                <a:solidFill>
                  <a:srgbClr val="FFFFFF"/>
                </a:solidFill>
                <a:latin typeface="Arial" charset="0"/>
              </a:rPr>
            </a:br>
            <a:r>
              <a:rPr lang="en-US" altLang="en-US" dirty="0" smtClean="0">
                <a:solidFill>
                  <a:srgbClr val="FFFFFF"/>
                </a:solidFill>
                <a:latin typeface="Arial" charset="0"/>
              </a:rPr>
              <a:t>Advanced </a:t>
            </a:r>
            <a:r>
              <a:rPr lang="en-US" altLang="en-US" dirty="0">
                <a:solidFill>
                  <a:srgbClr val="FFFFFF"/>
                </a:solidFill>
                <a:latin typeface="Arial" charset="0"/>
              </a:rPr>
              <a:t>Unit </a:t>
            </a:r>
            <a:r>
              <a:rPr lang="en-US" altLang="en-US" dirty="0" smtClean="0">
                <a:solidFill>
                  <a:srgbClr val="FFFFFF"/>
                </a:solidFill>
                <a:latin typeface="Arial" charset="0"/>
              </a:rPr>
              <a:t>1</a:t>
            </a:r>
            <a:endParaRPr lang="en-US" dirty="0"/>
          </a:p>
        </p:txBody>
      </p:sp>
      <p:sp>
        <p:nvSpPr>
          <p:cNvPr id="6" name="Text Placeholder 5"/>
          <p:cNvSpPr>
            <a:spLocks noGrp="1"/>
          </p:cNvSpPr>
          <p:nvPr>
            <p:ph type="body" sz="quarter" idx="10"/>
          </p:nvPr>
        </p:nvSpPr>
        <p:spPr>
          <a:xfrm>
            <a:off x="990600" y="5562600"/>
            <a:ext cx="7086600" cy="1143000"/>
          </a:xfrm>
        </p:spPr>
        <p:txBody>
          <a:bodyPr/>
          <a:lstStyle/>
          <a:p>
            <a:pPr marL="0" indent="0" algn="ctr" eaLnBrk="1" hangingPunct="1">
              <a:spcBef>
                <a:spcPct val="50000"/>
              </a:spcBef>
              <a:buNone/>
            </a:pPr>
            <a:r>
              <a:rPr lang="en-US" altLang="en-US" sz="1700" i="1" dirty="0" smtClean="0">
                <a:solidFill>
                  <a:srgbClr val="FFFFFF"/>
                </a:solidFill>
                <a:latin typeface="Arial" charset="0"/>
              </a:rPr>
              <a:t>Produced </a:t>
            </a:r>
            <a:r>
              <a:rPr lang="en-US" altLang="en-US" sz="1700" i="1" dirty="0">
                <a:solidFill>
                  <a:srgbClr val="FFFFFF"/>
                </a:solidFill>
                <a:latin typeface="Arial" charset="0"/>
              </a:rPr>
              <a:t>Under U.S. Department of Education</a:t>
            </a:r>
            <a:br>
              <a:rPr lang="en-US" altLang="en-US" sz="1700" i="1" dirty="0">
                <a:solidFill>
                  <a:srgbClr val="FFFFFF"/>
                </a:solidFill>
                <a:latin typeface="Arial" charset="0"/>
              </a:rPr>
            </a:br>
            <a:r>
              <a:rPr lang="en-US" altLang="en-US" sz="1700" i="1" dirty="0">
                <a:solidFill>
                  <a:srgbClr val="FFFFFF"/>
                </a:solidFill>
                <a:latin typeface="Arial" charset="0"/>
              </a:rPr>
              <a:t>Contract No. ED-VAE-13-C-0066 With </a:t>
            </a:r>
            <a:r>
              <a:rPr lang="en-US" altLang="en-US" sz="1700" i="1" dirty="0" err="1">
                <a:solidFill>
                  <a:srgbClr val="FFFFFF"/>
                </a:solidFill>
                <a:latin typeface="Arial" charset="0"/>
              </a:rPr>
              <a:t>StandardsWork</a:t>
            </a:r>
            <a:r>
              <a:rPr lang="en-US" altLang="en-US" sz="1700" i="1" dirty="0">
                <a:solidFill>
                  <a:srgbClr val="FFFFFF"/>
                </a:solidFill>
                <a:latin typeface="Arial" charset="0"/>
              </a:rPr>
              <a:t>, Inc. </a:t>
            </a:r>
          </a:p>
          <a:p>
            <a:pPr marL="0" indent="0" algn="ctr" eaLnBrk="1" hangingPunct="1">
              <a:spcBef>
                <a:spcPct val="50000"/>
              </a:spcBef>
              <a:buNone/>
            </a:pPr>
            <a:r>
              <a:rPr lang="en-US" altLang="en-US" sz="1700" dirty="0" smtClean="0">
                <a:solidFill>
                  <a:srgbClr val="FFFFFF"/>
                </a:solidFill>
                <a:latin typeface="Arial" charset="0"/>
              </a:rPr>
              <a:t>2016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086600" cy="914400"/>
          </a:xfrm>
        </p:spPr>
        <p:txBody>
          <a:bodyPr/>
          <a:lstStyle/>
          <a:p>
            <a:r>
              <a:rPr lang="en-US" altLang="en-US" dirty="0" smtClean="0">
                <a:ea typeface="MS PGothic" charset="-128"/>
                <a:cs typeface="MS PGothic" charset="-128"/>
              </a:rPr>
              <a:t>Quantitative </a:t>
            </a:r>
            <a:r>
              <a:rPr lang="en-US" altLang="en-US" dirty="0">
                <a:ea typeface="MS PGothic" charset="-128"/>
                <a:cs typeface="MS PGothic" charset="-128"/>
              </a:rPr>
              <a:t>Analysis Chart for Determining Text Complexity </a:t>
            </a:r>
            <a:endParaRPr lang="en-US" dirty="0"/>
          </a:p>
        </p:txBody>
      </p:sp>
      <p:pic>
        <p:nvPicPr>
          <p:cNvPr id="6" name="Content Placeholder 5" descr="Quantitative Analysis Chart  "/>
          <p:cNvPicPr>
            <a:picLocks noGrp="1" noChangeAspect="1"/>
          </p:cNvPicPr>
          <p:nvPr>
            <p:ph idx="1"/>
          </p:nvPr>
        </p:nvPicPr>
        <p:blipFill rotWithShape="1">
          <a:blip r:embed="rId3"/>
          <a:srcRect l="-303" t="-2534" r="-230" b="1"/>
          <a:stretch/>
        </p:blipFill>
        <p:spPr>
          <a:xfrm>
            <a:off x="164624" y="1975386"/>
            <a:ext cx="8795151" cy="2676478"/>
          </a:xfrm>
        </p:spPr>
      </p:pic>
    </p:spTree>
    <p:extLst>
      <p:ext uri="{BB962C8B-B14F-4D97-AF65-F5344CB8AC3E}">
        <p14:creationId xmlns:p14="http://schemas.microsoft.com/office/powerpoint/2010/main" val="2894432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7"/>
          <p:cNvSpPr>
            <a:spLocks noGrp="1" noChangeArrowheads="1"/>
          </p:cNvSpPr>
          <p:nvPr>
            <p:ph type="title"/>
          </p:nvPr>
        </p:nvSpPr>
        <p:spPr>
          <a:xfrm>
            <a:off x="1295400" y="0"/>
            <a:ext cx="7086600" cy="1219200"/>
          </a:xfrm>
        </p:spPr>
        <p:txBody>
          <a:bodyPr/>
          <a:lstStyle/>
          <a:p>
            <a:r>
              <a:rPr lang="en-US" altLang="en-US" dirty="0">
                <a:ea typeface="MS PGothic" charset="-128"/>
              </a:rPr>
              <a:t>Review Guiding Questions</a:t>
            </a:r>
          </a:p>
        </p:txBody>
      </p:sp>
      <p:sp>
        <p:nvSpPr>
          <p:cNvPr id="26625" name="Rectangle 5"/>
          <p:cNvSpPr>
            <a:spLocks noGrp="1" noChangeArrowheads="1"/>
          </p:cNvSpPr>
          <p:nvPr>
            <p:ph idx="1"/>
          </p:nvPr>
        </p:nvSpPr>
        <p:spPr>
          <a:xfrm>
            <a:off x="685800" y="1676400"/>
            <a:ext cx="8001000" cy="4800600"/>
          </a:xfrm>
        </p:spPr>
        <p:txBody>
          <a:bodyPr/>
          <a:lstStyle/>
          <a:p>
            <a:pPr>
              <a:lnSpc>
                <a:spcPct val="120000"/>
              </a:lnSpc>
              <a:spcBef>
                <a:spcPts val="1200"/>
              </a:spcBef>
              <a:spcAft>
                <a:spcPts val="1200"/>
              </a:spcAft>
              <a:buFont typeface="Arial" charset="0"/>
              <a:buChar char="•"/>
            </a:pPr>
            <a:r>
              <a:rPr lang="en-US" altLang="en-US" dirty="0">
                <a:ea typeface="MS PGothic" charset="-128"/>
                <a:cs typeface="MS PGothic" charset="-128"/>
              </a:rPr>
              <a:t>Are most texts within the appropriate band of complexity for the level?</a:t>
            </a:r>
          </a:p>
          <a:p>
            <a:pPr>
              <a:lnSpc>
                <a:spcPct val="120000"/>
              </a:lnSpc>
              <a:spcBef>
                <a:spcPts val="1200"/>
              </a:spcBef>
              <a:spcAft>
                <a:spcPts val="1200"/>
              </a:spcAft>
              <a:buFont typeface="Arial" charset="0"/>
              <a:buChar char="•"/>
            </a:pPr>
            <a:r>
              <a:rPr lang="en-US" altLang="en-US" dirty="0">
                <a:ea typeface="MS PGothic" charset="-128"/>
                <a:cs typeface="MS PGothic" charset="-128"/>
              </a:rPr>
              <a:t>Have the texts and other stimuli been previously published, or are they of publishable quality?</a:t>
            </a:r>
          </a:p>
          <a:p>
            <a:pPr>
              <a:lnSpc>
                <a:spcPct val="120000"/>
              </a:lnSpc>
              <a:spcBef>
                <a:spcPts val="1200"/>
              </a:spcBef>
              <a:spcAft>
                <a:spcPts val="1200"/>
              </a:spcAft>
              <a:buFont typeface="Arial" charset="0"/>
              <a:buChar char="•"/>
            </a:pPr>
            <a:r>
              <a:rPr lang="en-US" altLang="en-US" dirty="0">
                <a:ea typeface="MS PGothic" charset="-128"/>
                <a:cs typeface="MS PGothic" charset="-128"/>
              </a:rPr>
              <a:t>Are the texts content-rich? Do they exhibit exceptional craft and thought or provide useful information</a:t>
            </a:r>
            <a:r>
              <a:rPr lang="en-US" altLang="en-US" dirty="0" smtClean="0">
                <a:ea typeface="MS PGothic" charset="-128"/>
                <a:cs typeface="MS PGothic" charset="-128"/>
              </a:rPr>
              <a:t>?</a:t>
            </a:r>
            <a:endParaRPr lang="en-US" altLang="en-US" sz="2800" dirty="0">
              <a:latin typeface="Helvetica" charset="0"/>
              <a:ea typeface="MS PGothic" charset="-128"/>
              <a:cs typeface="MS PGothic"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295400" y="304800"/>
            <a:ext cx="7772400" cy="914400"/>
          </a:xfrm>
        </p:spPr>
        <p:txBody>
          <a:bodyPr/>
          <a:lstStyle/>
          <a:p>
            <a:r>
              <a:rPr lang="en-US" altLang="en-US" smtClean="0">
                <a:ea typeface="MS PGothic" charset="-128"/>
              </a:rPr>
              <a:t>Practice at Your Tables</a:t>
            </a:r>
            <a:endParaRPr lang="en-US" altLang="en-US">
              <a:ea typeface="MS PGothic" charset="-128"/>
            </a:endParaRPr>
          </a:p>
        </p:txBody>
      </p:sp>
      <p:sp>
        <p:nvSpPr>
          <p:cNvPr id="28674" name="Content Placeholder 2"/>
          <p:cNvSpPr>
            <a:spLocks noGrp="1"/>
          </p:cNvSpPr>
          <p:nvPr>
            <p:ph idx="1"/>
          </p:nvPr>
        </p:nvSpPr>
        <p:spPr>
          <a:xfrm>
            <a:off x="609600" y="1752600"/>
            <a:ext cx="7924800" cy="3722688"/>
          </a:xfrm>
        </p:spPr>
        <p:txBody>
          <a:bodyPr/>
          <a:lstStyle/>
          <a:p>
            <a:pPr marL="231775" lvl="3" indent="-231775">
              <a:lnSpc>
                <a:spcPct val="120000"/>
              </a:lnSpc>
              <a:spcBef>
                <a:spcPts val="1200"/>
              </a:spcBef>
              <a:spcAft>
                <a:spcPts val="1200"/>
              </a:spcAft>
              <a:buClr>
                <a:schemeClr val="tx2"/>
              </a:buClr>
              <a:buFont typeface="Arial" charset="0"/>
              <a:buChar char="•"/>
            </a:pPr>
            <a:r>
              <a:rPr lang="en-US" altLang="en-US" sz="2200" dirty="0" smtClean="0">
                <a:ea typeface="MS PGothic" charset="-128"/>
                <a:cs typeface="MS PGothic" charset="-128"/>
              </a:rPr>
              <a:t>Complete the evaluation of </a:t>
            </a:r>
            <a:r>
              <a:rPr lang="en-US" altLang="en-US" sz="2200" dirty="0" smtClean="0">
                <a:latin typeface="Arial" charset="0"/>
                <a:ea typeface="MS PGothic" charset="-128"/>
              </a:rPr>
              <a:t>Dimension </a:t>
            </a:r>
            <a:r>
              <a:rPr lang="en-US" altLang="en-US" sz="2200" dirty="0">
                <a:latin typeface="Arial" charset="0"/>
                <a:ea typeface="MS PGothic" charset="-128"/>
              </a:rPr>
              <a:t>1.1: Text Complexity and </a:t>
            </a:r>
            <a:r>
              <a:rPr lang="en-US" altLang="en-US" sz="2200" dirty="0" smtClean="0">
                <a:latin typeface="Arial" charset="0"/>
                <a:ea typeface="MS PGothic" charset="-128"/>
              </a:rPr>
              <a:t>Quality.</a:t>
            </a:r>
            <a:endParaRPr lang="en-US" altLang="en-US" sz="2200" dirty="0">
              <a:latin typeface="Arial" charset="0"/>
              <a:ea typeface="MS PGothic" charset="-128"/>
            </a:endParaRPr>
          </a:p>
          <a:p>
            <a:pPr>
              <a:lnSpc>
                <a:spcPct val="120000"/>
              </a:lnSpc>
              <a:spcBef>
                <a:spcPts val="1200"/>
              </a:spcBef>
              <a:spcAft>
                <a:spcPts val="1200"/>
              </a:spcAft>
              <a:buFont typeface="Arial" charset="0"/>
              <a:buChar char="•"/>
            </a:pPr>
            <a:r>
              <a:rPr lang="en-US" altLang="en-US" dirty="0" smtClean="0">
                <a:ea typeface="MS PGothic" charset="-128"/>
                <a:cs typeface="MS PGothic" charset="-128"/>
              </a:rPr>
              <a:t>Rate this dimension as “Meets,” “Partially Meets,” or “Does Not Meet.”</a:t>
            </a:r>
          </a:p>
          <a:p>
            <a:pPr>
              <a:lnSpc>
                <a:spcPct val="120000"/>
              </a:lnSpc>
              <a:spcBef>
                <a:spcPts val="1200"/>
              </a:spcBef>
              <a:spcAft>
                <a:spcPts val="1200"/>
              </a:spcAft>
              <a:buFont typeface="Arial" charset="0"/>
              <a:buChar char="•"/>
            </a:pPr>
            <a:r>
              <a:rPr lang="en-US" altLang="en-US" dirty="0" smtClean="0">
                <a:ea typeface="MS PGothic" charset="-128"/>
                <a:cs typeface="MS PGothic" charset="-128"/>
              </a:rPr>
              <a:t>Record the strengths and weaknesses of the curriculum resource with regard to this dimension.</a:t>
            </a:r>
            <a:endParaRPr lang="en-US" altLang="en-US" dirty="0">
              <a:ea typeface="MS PGothic" charset="-128"/>
              <a:cs typeface="MS PGothic"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295400" y="304800"/>
            <a:ext cx="7848600" cy="914400"/>
          </a:xfrm>
        </p:spPr>
        <p:txBody>
          <a:bodyPr/>
          <a:lstStyle/>
          <a:p>
            <a:r>
              <a:rPr lang="en-US" altLang="en-US" dirty="0">
                <a:ea typeface="MS PGothic" charset="-128"/>
              </a:rPr>
              <a:t>Criterion #1: Text Complexity, Dimension 1.2 </a:t>
            </a:r>
          </a:p>
        </p:txBody>
      </p:sp>
      <p:sp>
        <p:nvSpPr>
          <p:cNvPr id="30722" name="Content Placeholder 2"/>
          <p:cNvSpPr>
            <a:spLocks noGrp="1"/>
          </p:cNvSpPr>
          <p:nvPr>
            <p:ph idx="1"/>
          </p:nvPr>
        </p:nvSpPr>
        <p:spPr>
          <a:xfrm>
            <a:off x="762000" y="1905000"/>
            <a:ext cx="7772400" cy="3886200"/>
          </a:xfrm>
        </p:spPr>
        <p:txBody>
          <a:bodyPr/>
          <a:lstStyle/>
          <a:p>
            <a:pPr marL="0" lvl="2" indent="0">
              <a:lnSpc>
                <a:spcPct val="120000"/>
              </a:lnSpc>
              <a:spcBef>
                <a:spcPts val="1200"/>
              </a:spcBef>
              <a:spcAft>
                <a:spcPts val="1200"/>
              </a:spcAft>
              <a:buFontTx/>
              <a:buNone/>
            </a:pPr>
            <a:r>
              <a:rPr lang="en-US" altLang="en-US" sz="2200" dirty="0">
                <a:ea typeface="MS PGothic" charset="-128"/>
              </a:rPr>
              <a:t>Dimension 1.2: Academic Vocabulary</a:t>
            </a:r>
          </a:p>
          <a:p>
            <a:pPr marL="0" lvl="2" indent="0">
              <a:lnSpc>
                <a:spcPct val="120000"/>
              </a:lnSpc>
              <a:spcBef>
                <a:spcPts val="1200"/>
              </a:spcBef>
              <a:spcAft>
                <a:spcPts val="1200"/>
              </a:spcAft>
              <a:buFontTx/>
              <a:buNone/>
            </a:pPr>
            <a:r>
              <a:rPr lang="en-US" altLang="en-US" sz="2200" dirty="0">
                <a:ea typeface="ＭＳ Ｐゴシック" charset="-128"/>
              </a:rPr>
              <a:t>The resource </a:t>
            </a:r>
            <a:r>
              <a:rPr lang="en-US" altLang="en-US" sz="2200" i="1" dirty="0">
                <a:ea typeface="ＭＳ Ｐゴシック" charset="-128"/>
              </a:rPr>
              <a:t>regularly</a:t>
            </a:r>
            <a:r>
              <a:rPr lang="en-US" altLang="en-US" sz="2200" dirty="0">
                <a:ea typeface="ＭＳ Ｐゴシック" charset="-128"/>
              </a:rPr>
              <a:t> focuses on understanding words and phrases, their relationships, and nuances, particularly general academic words and phrases.</a:t>
            </a:r>
            <a:endParaRPr lang="en-US" altLang="en-US" sz="2200" dirty="0">
              <a:solidFill>
                <a:srgbClr val="FFFFFF"/>
              </a:solidFill>
              <a:ea typeface="ＭＳ Ｐゴシック"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7"/>
          <p:cNvSpPr>
            <a:spLocks noGrp="1" noChangeArrowheads="1"/>
          </p:cNvSpPr>
          <p:nvPr>
            <p:ph type="title"/>
          </p:nvPr>
        </p:nvSpPr>
        <p:spPr>
          <a:xfrm>
            <a:off x="1295400" y="0"/>
            <a:ext cx="7086600" cy="1219200"/>
          </a:xfrm>
        </p:spPr>
        <p:txBody>
          <a:bodyPr/>
          <a:lstStyle/>
          <a:p>
            <a:r>
              <a:rPr lang="en-US" altLang="en-US">
                <a:ea typeface="MS PGothic" charset="-128"/>
              </a:rPr>
              <a:t>Rationale</a:t>
            </a:r>
          </a:p>
        </p:txBody>
      </p:sp>
      <p:sp>
        <p:nvSpPr>
          <p:cNvPr id="32770" name="Shape 179"/>
          <p:cNvSpPr>
            <a:spLocks noGrp="1"/>
          </p:cNvSpPr>
          <p:nvPr>
            <p:ph idx="1"/>
          </p:nvPr>
        </p:nvSpPr>
        <p:spPr>
          <a:xfrm>
            <a:off x="609600" y="1524000"/>
            <a:ext cx="7924800" cy="4572000"/>
          </a:xfrm>
        </p:spPr>
        <p:txBody>
          <a:bodyPr/>
          <a:lstStyle/>
          <a:p>
            <a:pPr>
              <a:lnSpc>
                <a:spcPct val="110000"/>
              </a:lnSpc>
              <a:spcBef>
                <a:spcPts val="1200"/>
              </a:spcBef>
              <a:spcAft>
                <a:spcPts val="1200"/>
              </a:spcAft>
              <a:buFont typeface="Arial" charset="0"/>
              <a:buChar char="•"/>
            </a:pPr>
            <a:r>
              <a:rPr lang="en-US" altLang="en-US" dirty="0">
                <a:ea typeface="MS PGothic" charset="-128"/>
                <a:cs typeface="MS PGothic" charset="-128"/>
              </a:rPr>
              <a:t>Nearly a century of research identifies vocabulary as crucial to reading and listening comprehension.</a:t>
            </a:r>
          </a:p>
          <a:p>
            <a:pPr>
              <a:lnSpc>
                <a:spcPct val="110000"/>
              </a:lnSpc>
              <a:spcBef>
                <a:spcPts val="1200"/>
              </a:spcBef>
              <a:spcAft>
                <a:spcPts val="1200"/>
              </a:spcAft>
              <a:buFont typeface="Arial" charset="0"/>
              <a:buChar char="•"/>
            </a:pPr>
            <a:r>
              <a:rPr lang="en-US" altLang="en-US" dirty="0">
                <a:ea typeface="MS PGothic" charset="-128"/>
                <a:cs typeface="MS PGothic" charset="-128"/>
              </a:rPr>
              <a:t>Vocabulary is the feature of complex text that causes the greatest difficulty for readers.</a:t>
            </a:r>
          </a:p>
          <a:p>
            <a:pPr>
              <a:lnSpc>
                <a:spcPct val="110000"/>
              </a:lnSpc>
              <a:spcBef>
                <a:spcPts val="1200"/>
              </a:spcBef>
              <a:spcAft>
                <a:spcPts val="1200"/>
              </a:spcAft>
              <a:buFont typeface="Arial" charset="0"/>
              <a:buChar char="•"/>
            </a:pPr>
            <a:r>
              <a:rPr lang="en-US" altLang="en-US" dirty="0">
                <a:ea typeface="MS PGothic" charset="-128"/>
                <a:cs typeface="MS PGothic" charset="-128"/>
              </a:rPr>
              <a:t>Academic vocabulary (Tier 2 words):</a:t>
            </a:r>
          </a:p>
          <a:p>
            <a:pPr lvl="1" indent="-344488">
              <a:lnSpc>
                <a:spcPct val="110000"/>
              </a:lnSpc>
              <a:spcBef>
                <a:spcPts val="600"/>
              </a:spcBef>
              <a:spcAft>
                <a:spcPts val="600"/>
              </a:spcAft>
              <a:buFont typeface="Courier New" charset="0"/>
              <a:buChar char="o"/>
            </a:pPr>
            <a:r>
              <a:rPr lang="en-US" altLang="en-US" dirty="0">
                <a:ea typeface="MS PGothic" charset="-128"/>
              </a:rPr>
              <a:t>Appear frequently in a wide variety of texts and disciplines (e.g., “</a:t>
            </a:r>
            <a:r>
              <a:rPr lang="en-US" altLang="ja-JP" dirty="0">
                <a:ea typeface="MS PGothic" charset="-128"/>
              </a:rPr>
              <a:t>systematic,</a:t>
            </a:r>
            <a:r>
              <a:rPr lang="en-US" altLang="en-US" dirty="0">
                <a:ea typeface="MS PGothic" charset="-128"/>
              </a:rPr>
              <a:t>”</a:t>
            </a:r>
            <a:r>
              <a:rPr lang="en-US" altLang="ja-JP" dirty="0">
                <a:ea typeface="MS PGothic" charset="-128"/>
              </a:rPr>
              <a:t> </a:t>
            </a:r>
            <a:r>
              <a:rPr lang="en-US" altLang="en-US" dirty="0">
                <a:ea typeface="MS PGothic" charset="-128"/>
              </a:rPr>
              <a:t>“</a:t>
            </a:r>
            <a:r>
              <a:rPr lang="en-US" altLang="ja-JP" dirty="0">
                <a:ea typeface="MS PGothic" charset="-128"/>
              </a:rPr>
              <a:t>particular,</a:t>
            </a:r>
            <a:r>
              <a:rPr lang="en-US" altLang="en-US" dirty="0">
                <a:ea typeface="MS PGothic" charset="-128"/>
              </a:rPr>
              <a:t>”</a:t>
            </a:r>
            <a:r>
              <a:rPr lang="en-US" altLang="ja-JP" dirty="0">
                <a:ea typeface="MS PGothic" charset="-128"/>
              </a:rPr>
              <a:t> </a:t>
            </a:r>
            <a:r>
              <a:rPr lang="en-US" altLang="en-US" dirty="0">
                <a:ea typeface="MS PGothic" charset="-128"/>
              </a:rPr>
              <a:t>“</a:t>
            </a:r>
            <a:r>
              <a:rPr lang="en-US" altLang="ja-JP" dirty="0">
                <a:ea typeface="MS PGothic" charset="-128"/>
              </a:rPr>
              <a:t>various,</a:t>
            </a:r>
            <a:r>
              <a:rPr lang="en-US" altLang="en-US" dirty="0">
                <a:ea typeface="MS PGothic" charset="-128"/>
              </a:rPr>
              <a:t>”</a:t>
            </a:r>
            <a:r>
              <a:rPr lang="en-US" altLang="ja-JP" dirty="0">
                <a:ea typeface="MS PGothic" charset="-128"/>
              </a:rPr>
              <a:t> </a:t>
            </a:r>
            <a:r>
              <a:rPr lang="en-US" altLang="en-US" dirty="0">
                <a:ea typeface="MS PGothic" charset="-128"/>
              </a:rPr>
              <a:t>“</a:t>
            </a:r>
            <a:r>
              <a:rPr lang="en-US" altLang="ja-JP" dirty="0">
                <a:ea typeface="MS PGothic" charset="-128"/>
              </a:rPr>
              <a:t>determine</a:t>
            </a:r>
            <a:r>
              <a:rPr lang="en-US" altLang="en-US" dirty="0">
                <a:ea typeface="MS PGothic" charset="-128"/>
              </a:rPr>
              <a:t>”</a:t>
            </a:r>
            <a:r>
              <a:rPr lang="en-US" altLang="ja-JP" dirty="0">
                <a:ea typeface="MS PGothic" charset="-128"/>
              </a:rPr>
              <a:t>).</a:t>
            </a:r>
          </a:p>
          <a:p>
            <a:pPr lvl="1" indent="-344488">
              <a:lnSpc>
                <a:spcPct val="110000"/>
              </a:lnSpc>
              <a:spcBef>
                <a:spcPts val="600"/>
              </a:spcBef>
              <a:spcAft>
                <a:spcPts val="600"/>
              </a:spcAft>
              <a:buFont typeface="Courier New" charset="0"/>
              <a:buChar char="o"/>
            </a:pPr>
            <a:r>
              <a:rPr lang="en-US" altLang="en-US" dirty="0">
                <a:ea typeface="MS PGothic" charset="-128"/>
              </a:rPr>
              <a:t>Relate to other words and offer students more precise ways of referring to ideas they already know about.</a:t>
            </a:r>
          </a:p>
          <a:p>
            <a:pPr lvl="1" indent="-344488">
              <a:lnSpc>
                <a:spcPct val="110000"/>
              </a:lnSpc>
              <a:spcBef>
                <a:spcPts val="600"/>
              </a:spcBef>
              <a:spcAft>
                <a:spcPts val="600"/>
              </a:spcAft>
              <a:buFont typeface="Courier New" charset="0"/>
              <a:buChar char="o"/>
            </a:pPr>
            <a:r>
              <a:rPr lang="en-US" altLang="en-US" dirty="0">
                <a:ea typeface="MS PGothic" charset="-128"/>
              </a:rPr>
              <a:t>Are necessary for understanding complex texts. </a:t>
            </a:r>
            <a:endParaRPr lang="en-US" altLang="en-US" dirty="0">
              <a:solidFill>
                <a:srgbClr val="FFFFFF"/>
              </a:solidFill>
              <a:ea typeface="MS PGothic" charset="-128"/>
              <a:cs typeface="MS PGothic" charset="-128"/>
              <a:sym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7"/>
          <p:cNvSpPr>
            <a:spLocks noGrp="1" noChangeArrowheads="1"/>
          </p:cNvSpPr>
          <p:nvPr>
            <p:ph type="title"/>
          </p:nvPr>
        </p:nvSpPr>
        <p:spPr>
          <a:xfrm>
            <a:off x="1295400" y="304800"/>
            <a:ext cx="7848600" cy="914400"/>
          </a:xfrm>
        </p:spPr>
        <p:txBody>
          <a:bodyPr/>
          <a:lstStyle/>
          <a:p>
            <a:r>
              <a:rPr lang="en-US" altLang="en-US">
                <a:ea typeface="MS PGothic" charset="-128"/>
              </a:rPr>
              <a:t>Impact on Curriculum and Instruction</a:t>
            </a:r>
          </a:p>
        </p:txBody>
      </p:sp>
      <p:sp>
        <p:nvSpPr>
          <p:cNvPr id="6" name="Content Placeholder 2"/>
          <p:cNvSpPr>
            <a:spLocks noGrp="1"/>
          </p:cNvSpPr>
          <p:nvPr>
            <p:ph idx="1"/>
          </p:nvPr>
        </p:nvSpPr>
        <p:spPr>
          <a:xfrm>
            <a:off x="609600" y="1447800"/>
            <a:ext cx="8077200" cy="4332288"/>
          </a:xfrm>
        </p:spPr>
        <p:txBody>
          <a:bodyPr/>
          <a:lstStyle/>
          <a:p>
            <a:pPr marL="0" indent="0">
              <a:lnSpc>
                <a:spcPct val="110000"/>
              </a:lnSpc>
              <a:spcBef>
                <a:spcPts val="1200"/>
              </a:spcBef>
              <a:spcAft>
                <a:spcPts val="1200"/>
              </a:spcAft>
              <a:buFont typeface="Wingdings" charset="0"/>
              <a:buNone/>
              <a:defRPr/>
            </a:pPr>
            <a:r>
              <a:rPr lang="en-US" dirty="0">
                <a:ea typeface="ＭＳ Ｐゴシック" charset="0"/>
                <a:cs typeface="ＭＳ Ｐゴシック" charset="0"/>
              </a:rPr>
              <a:t>Curriculum resources should: </a:t>
            </a:r>
          </a:p>
          <a:p>
            <a:pPr>
              <a:lnSpc>
                <a:spcPct val="110000"/>
              </a:lnSpc>
              <a:spcBef>
                <a:spcPts val="1200"/>
              </a:spcBef>
              <a:spcAft>
                <a:spcPts val="1200"/>
              </a:spcAft>
              <a:buFont typeface="Arial"/>
              <a:buChar char="•"/>
              <a:defRPr/>
            </a:pPr>
            <a:r>
              <a:rPr lang="en-US" dirty="0">
                <a:ea typeface="ＭＳ Ｐゴシック" charset="0"/>
                <a:cs typeface="ＭＳ Ｐゴシック" charset="0"/>
              </a:rPr>
              <a:t>Provide guidance on what words are most crucial for understanding the text </a:t>
            </a:r>
            <a:r>
              <a:rPr lang="en-US" i="1" dirty="0">
                <a:ea typeface="ＭＳ Ｐゴシック" charset="0"/>
                <a:cs typeface="ＭＳ Ｐゴシック" charset="0"/>
              </a:rPr>
              <a:t>and</a:t>
            </a:r>
            <a:r>
              <a:rPr lang="en-US" dirty="0">
                <a:ea typeface="ＭＳ Ｐゴシック" charset="0"/>
                <a:cs typeface="ＭＳ Ｐゴシック" charset="0"/>
              </a:rPr>
              <a:t> building vocabulary.</a:t>
            </a:r>
          </a:p>
          <a:p>
            <a:pPr>
              <a:lnSpc>
                <a:spcPct val="110000"/>
              </a:lnSpc>
              <a:spcBef>
                <a:spcPts val="1200"/>
              </a:spcBef>
              <a:spcAft>
                <a:spcPts val="1200"/>
              </a:spcAft>
              <a:buFont typeface="Arial"/>
              <a:buChar char="•"/>
              <a:defRPr/>
            </a:pPr>
            <a:r>
              <a:rPr lang="en-US" dirty="0">
                <a:ea typeface="ＭＳ Ｐゴシック" charset="0"/>
                <a:cs typeface="ＭＳ Ｐゴシック" charset="0"/>
              </a:rPr>
              <a:t>Regularly and systematically point out and ask questions about important academic vocabulary words.</a:t>
            </a:r>
          </a:p>
          <a:p>
            <a:pPr>
              <a:lnSpc>
                <a:spcPct val="110000"/>
              </a:lnSpc>
              <a:spcBef>
                <a:spcPts val="1200"/>
              </a:spcBef>
              <a:spcAft>
                <a:spcPts val="1200"/>
              </a:spcAft>
              <a:buFont typeface="Arial"/>
              <a:buChar char="•"/>
              <a:defRPr/>
            </a:pPr>
            <a:r>
              <a:rPr lang="en-US" dirty="0">
                <a:ea typeface="ＭＳ Ｐゴシック" charset="0"/>
                <a:cs typeface="Mona Lisa Solid ITC TT" charset="0"/>
              </a:rPr>
              <a:t>Teach how meanings of words vary with context (e.g., Texas was </a:t>
            </a:r>
            <a:r>
              <a:rPr lang="en-US" i="1" dirty="0">
                <a:ea typeface="ＭＳ Ｐゴシック" charset="0"/>
                <a:cs typeface="Mona Lisa Solid ITC TT" charset="0"/>
              </a:rPr>
              <a:t>admitted</a:t>
            </a:r>
            <a:r>
              <a:rPr lang="en-US" dirty="0">
                <a:ea typeface="ＭＳ Ｐゴシック" charset="0"/>
                <a:cs typeface="Mona Lisa Solid ITC TT" charset="0"/>
              </a:rPr>
              <a:t> to the union; he </a:t>
            </a:r>
            <a:r>
              <a:rPr lang="en-US" i="1" dirty="0">
                <a:ea typeface="ＭＳ Ｐゴシック" charset="0"/>
                <a:cs typeface="Mona Lisa Solid ITC TT" charset="0"/>
              </a:rPr>
              <a:t>admitted</a:t>
            </a:r>
            <a:r>
              <a:rPr lang="en-US" dirty="0">
                <a:ea typeface="ＭＳ Ｐゴシック" charset="0"/>
                <a:cs typeface="Mona Lisa Solid ITC TT" charset="0"/>
              </a:rPr>
              <a:t> his errors; </a:t>
            </a:r>
            <a:r>
              <a:rPr lang="en-US" i="1" dirty="0">
                <a:ea typeface="ＭＳ Ｐゴシック" charset="0"/>
                <a:cs typeface="Mona Lisa Solid ITC TT" charset="0"/>
              </a:rPr>
              <a:t>admission</a:t>
            </a:r>
            <a:r>
              <a:rPr lang="en-US" dirty="0">
                <a:ea typeface="ＭＳ Ｐゴシック" charset="0"/>
                <a:cs typeface="Mona Lisa Solid ITC TT" charset="0"/>
              </a:rPr>
              <a:t> was too expensive). </a:t>
            </a:r>
          </a:p>
          <a:p>
            <a:pPr>
              <a:lnSpc>
                <a:spcPct val="110000"/>
              </a:lnSpc>
              <a:spcBef>
                <a:spcPts val="1200"/>
              </a:spcBef>
              <a:spcAft>
                <a:spcPts val="1200"/>
              </a:spcAft>
              <a:buFont typeface="Arial"/>
              <a:buChar char="•"/>
              <a:defRPr/>
            </a:pPr>
            <a:r>
              <a:rPr lang="en-US" dirty="0">
                <a:ea typeface="ＭＳ Ｐゴシック" charset="0"/>
                <a:cs typeface="Mona Lisa Solid ITC TT" charset="0"/>
              </a:rPr>
              <a:t>Include numerous informational texts, as they contain more academic vocabulary words than narratives</a:t>
            </a:r>
            <a:r>
              <a:rPr lang="en-US" dirty="0" smtClean="0">
                <a:ea typeface="ＭＳ Ｐゴシック" charset="0"/>
                <a:cs typeface="Mona Lisa Solid ITC TT" charset="0"/>
              </a:rPr>
              <a:t>.</a:t>
            </a:r>
            <a:endParaRPr lang="en-US" dirty="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7"/>
          <p:cNvSpPr>
            <a:spLocks noGrp="1" noChangeArrowheads="1"/>
          </p:cNvSpPr>
          <p:nvPr>
            <p:ph type="title"/>
          </p:nvPr>
        </p:nvSpPr>
        <p:spPr/>
        <p:txBody>
          <a:bodyPr/>
          <a:lstStyle/>
          <a:p>
            <a:r>
              <a:rPr lang="en-US" altLang="en-US" dirty="0" smtClean="0">
                <a:ea typeface="MS PGothic" charset="-128"/>
              </a:rPr>
              <a:t>Review </a:t>
            </a:r>
            <a:r>
              <a:rPr lang="en-US" altLang="en-US" dirty="0">
                <a:ea typeface="MS PGothic" charset="-128"/>
              </a:rPr>
              <a:t>Guiding Questions</a:t>
            </a:r>
          </a:p>
        </p:txBody>
      </p:sp>
      <p:sp>
        <p:nvSpPr>
          <p:cNvPr id="2" name="Content Placeholder 1"/>
          <p:cNvSpPr>
            <a:spLocks noGrp="1"/>
          </p:cNvSpPr>
          <p:nvPr>
            <p:ph idx="1"/>
          </p:nvPr>
        </p:nvSpPr>
        <p:spPr/>
        <p:txBody>
          <a:bodyPr/>
          <a:lstStyle/>
          <a:p>
            <a:pPr lvl="1" eaLnBrk="1" hangingPunct="1">
              <a:lnSpc>
                <a:spcPct val="120000"/>
              </a:lnSpc>
              <a:spcBef>
                <a:spcPts val="1200"/>
              </a:spcBef>
              <a:spcAft>
                <a:spcPts val="1200"/>
              </a:spcAft>
              <a:buClr>
                <a:srgbClr val="004080"/>
              </a:buClr>
              <a:buFont typeface="Arial" charset="0"/>
              <a:buChar char="•"/>
            </a:pPr>
            <a:r>
              <a:rPr lang="en-US" altLang="en-US" dirty="0">
                <a:solidFill>
                  <a:srgbClr val="000000"/>
                </a:solidFill>
                <a:latin typeface="Arial" charset="0"/>
              </a:rPr>
              <a:t>How is vocabulary handled in the resource?</a:t>
            </a:r>
          </a:p>
          <a:p>
            <a:pPr lvl="1" eaLnBrk="1" hangingPunct="1">
              <a:lnSpc>
                <a:spcPct val="120000"/>
              </a:lnSpc>
              <a:spcBef>
                <a:spcPts val="1200"/>
              </a:spcBef>
              <a:spcAft>
                <a:spcPts val="1200"/>
              </a:spcAft>
              <a:buClr>
                <a:srgbClr val="004080"/>
              </a:buClr>
              <a:buFont typeface="Arial" charset="0"/>
              <a:buChar char="•"/>
            </a:pPr>
            <a:r>
              <a:rPr lang="en-US" altLang="en-US" dirty="0">
                <a:solidFill>
                  <a:srgbClr val="000000"/>
                </a:solidFill>
                <a:latin typeface="Arial" charset="0"/>
              </a:rPr>
              <a:t>Are academic vocabulary words targeted? Are they central to understanding the specific text?</a:t>
            </a:r>
          </a:p>
          <a:p>
            <a:pPr lvl="1" eaLnBrk="1" hangingPunct="1">
              <a:lnSpc>
                <a:spcPct val="120000"/>
              </a:lnSpc>
              <a:spcBef>
                <a:spcPts val="1200"/>
              </a:spcBef>
              <a:spcAft>
                <a:spcPts val="1200"/>
              </a:spcAft>
              <a:buClr>
                <a:srgbClr val="004080"/>
              </a:buClr>
              <a:buFont typeface="Arial" charset="0"/>
              <a:buChar char="•"/>
            </a:pPr>
            <a:r>
              <a:rPr lang="en-US" altLang="en-US" dirty="0">
                <a:solidFill>
                  <a:srgbClr val="000000"/>
                </a:solidFill>
                <a:latin typeface="Arial" charset="0"/>
              </a:rPr>
              <a:t>Are questions asked about vocabulary and authors’ word </a:t>
            </a:r>
            <a:r>
              <a:rPr lang="en-US" altLang="en-US" dirty="0" smtClean="0">
                <a:solidFill>
                  <a:srgbClr val="000000"/>
                </a:solidFill>
                <a:latin typeface="Arial" charset="0"/>
              </a:rPr>
              <a:t>choices?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295400" y="304800"/>
            <a:ext cx="7772400" cy="914400"/>
          </a:xfrm>
        </p:spPr>
        <p:txBody>
          <a:bodyPr/>
          <a:lstStyle/>
          <a:p>
            <a:r>
              <a:rPr lang="en-US" altLang="en-US" dirty="0">
                <a:ea typeface="MS PGothic" charset="-128"/>
              </a:rPr>
              <a:t>Practice at Your Tables</a:t>
            </a:r>
          </a:p>
        </p:txBody>
      </p:sp>
      <p:sp>
        <p:nvSpPr>
          <p:cNvPr id="38914" name="Content Placeholder 2"/>
          <p:cNvSpPr>
            <a:spLocks noGrp="1"/>
          </p:cNvSpPr>
          <p:nvPr>
            <p:ph idx="1"/>
          </p:nvPr>
        </p:nvSpPr>
        <p:spPr>
          <a:xfrm>
            <a:off x="609600" y="1752600"/>
            <a:ext cx="7924800" cy="3722688"/>
          </a:xfrm>
        </p:spPr>
        <p:txBody>
          <a:bodyPr/>
          <a:lstStyle/>
          <a:p>
            <a:pPr marL="231775" lvl="2" indent="-231775">
              <a:lnSpc>
                <a:spcPct val="120000"/>
              </a:lnSpc>
              <a:spcBef>
                <a:spcPts val="1200"/>
              </a:spcBef>
              <a:spcAft>
                <a:spcPts val="1200"/>
              </a:spcAft>
              <a:buClr>
                <a:schemeClr val="tx2"/>
              </a:buClr>
              <a:buFont typeface="Arial" charset="0"/>
              <a:buChar char="•"/>
            </a:pPr>
            <a:r>
              <a:rPr lang="en-US" altLang="en-US" sz="2200" dirty="0">
                <a:ea typeface="MS PGothic" charset="-128"/>
                <a:cs typeface="MS PGothic" charset="-128"/>
              </a:rPr>
              <a:t>Complete the evaluation of </a:t>
            </a:r>
            <a:r>
              <a:rPr lang="en-US" altLang="en-US" sz="2200" dirty="0">
                <a:ea typeface="MS PGothic" charset="-128"/>
              </a:rPr>
              <a:t>Dimension 1.2: Academic </a:t>
            </a:r>
            <a:r>
              <a:rPr lang="en-US" altLang="en-US" sz="2200" dirty="0" smtClean="0">
                <a:ea typeface="MS PGothic" charset="-128"/>
              </a:rPr>
              <a:t>Vocabulary.</a:t>
            </a:r>
            <a:endParaRPr lang="en-US" altLang="en-US" sz="2200" dirty="0">
              <a:ea typeface="MS PGothic" charset="-128"/>
            </a:endParaRPr>
          </a:p>
          <a:p>
            <a:pPr>
              <a:lnSpc>
                <a:spcPct val="120000"/>
              </a:lnSpc>
              <a:spcBef>
                <a:spcPts val="1200"/>
              </a:spcBef>
              <a:spcAft>
                <a:spcPts val="1200"/>
              </a:spcAft>
              <a:buFont typeface="Arial" charset="0"/>
              <a:buChar char="•"/>
            </a:pPr>
            <a:r>
              <a:rPr lang="en-US" altLang="en-US" dirty="0" smtClean="0">
                <a:ea typeface="MS PGothic" charset="-128"/>
                <a:cs typeface="MS PGothic" charset="-128"/>
              </a:rPr>
              <a:t>Rate this </a:t>
            </a:r>
            <a:r>
              <a:rPr lang="en-US" altLang="en-US" dirty="0">
                <a:ea typeface="MS PGothic" charset="-128"/>
                <a:cs typeface="MS PGothic" charset="-128"/>
              </a:rPr>
              <a:t>dimension </a:t>
            </a:r>
            <a:r>
              <a:rPr lang="en-US" altLang="en-US" dirty="0" smtClean="0">
                <a:ea typeface="MS PGothic" charset="-128"/>
                <a:cs typeface="MS PGothic" charset="-128"/>
              </a:rPr>
              <a:t>as </a:t>
            </a:r>
            <a:r>
              <a:rPr lang="en-US" altLang="en-US" dirty="0">
                <a:ea typeface="MS PGothic" charset="-128"/>
                <a:cs typeface="MS PGothic" charset="-128"/>
              </a:rPr>
              <a:t>“Meets,” “Partially Meets,” or “Does Not Meet.”</a:t>
            </a:r>
          </a:p>
          <a:p>
            <a:pPr>
              <a:lnSpc>
                <a:spcPct val="120000"/>
              </a:lnSpc>
              <a:spcBef>
                <a:spcPts val="1200"/>
              </a:spcBef>
              <a:spcAft>
                <a:spcPts val="1200"/>
              </a:spcAft>
              <a:buFont typeface="Arial" charset="0"/>
              <a:buChar char="•"/>
            </a:pPr>
            <a:r>
              <a:rPr lang="en-US" altLang="en-US" dirty="0">
                <a:ea typeface="MS PGothic" charset="-128"/>
                <a:cs typeface="MS PGothic" charset="-128"/>
              </a:rPr>
              <a:t>Record the strengths and weaknesses of the curriculum resource with regard to this dimension.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295400" y="304800"/>
            <a:ext cx="7848600" cy="914400"/>
          </a:xfrm>
        </p:spPr>
        <p:txBody>
          <a:bodyPr/>
          <a:lstStyle/>
          <a:p>
            <a:r>
              <a:rPr lang="en-US" altLang="en-US" dirty="0">
                <a:ea typeface="MS PGothic" charset="-128"/>
              </a:rPr>
              <a:t>Group </a:t>
            </a:r>
            <a:r>
              <a:rPr lang="en-US" altLang="en-US" dirty="0" smtClean="0">
                <a:ea typeface="MS PGothic" charset="-128"/>
              </a:rPr>
              <a:t>Debriefing </a:t>
            </a:r>
            <a:r>
              <a:rPr lang="en-US" altLang="en-US" dirty="0">
                <a:ea typeface="MS PGothic" charset="-128"/>
              </a:rPr>
              <a:t>of </a:t>
            </a:r>
            <a:r>
              <a:rPr lang="en-US" altLang="en-US" dirty="0">
                <a:solidFill>
                  <a:srgbClr val="000000"/>
                </a:solidFill>
                <a:ea typeface="MS PGothic" charset="-128"/>
              </a:rPr>
              <a:t>Criterion #1:</a:t>
            </a:r>
            <a:br>
              <a:rPr lang="en-US" altLang="en-US" dirty="0">
                <a:solidFill>
                  <a:srgbClr val="000000"/>
                </a:solidFill>
                <a:ea typeface="MS PGothic" charset="-128"/>
              </a:rPr>
            </a:br>
            <a:r>
              <a:rPr lang="en-US" altLang="en-US" dirty="0">
                <a:ea typeface="MS PGothic" charset="-128"/>
              </a:rPr>
              <a:t>Text Complexity</a:t>
            </a:r>
          </a:p>
        </p:txBody>
      </p:sp>
      <p:sp>
        <p:nvSpPr>
          <p:cNvPr id="40962" name="Content Placeholder 2"/>
          <p:cNvSpPr>
            <a:spLocks noGrp="1"/>
          </p:cNvSpPr>
          <p:nvPr>
            <p:ph idx="1"/>
          </p:nvPr>
        </p:nvSpPr>
        <p:spPr>
          <a:xfrm>
            <a:off x="609600" y="1600200"/>
            <a:ext cx="7924800" cy="4179888"/>
          </a:xfrm>
        </p:spPr>
        <p:txBody>
          <a:bodyPr/>
          <a:lstStyle/>
          <a:p>
            <a:pPr>
              <a:lnSpc>
                <a:spcPct val="120000"/>
              </a:lnSpc>
              <a:spcBef>
                <a:spcPts val="1200"/>
              </a:spcBef>
              <a:spcAft>
                <a:spcPts val="1200"/>
              </a:spcAft>
              <a:buFont typeface="Arial" charset="0"/>
              <a:buChar char="•"/>
            </a:pPr>
            <a:r>
              <a:rPr lang="en-US" altLang="en-US" dirty="0">
                <a:ea typeface="MS PGothic" charset="-128"/>
                <a:cs typeface="MS PGothic" charset="-128"/>
              </a:rPr>
              <a:t>What were some of your key findings?</a:t>
            </a:r>
          </a:p>
          <a:p>
            <a:pPr>
              <a:lnSpc>
                <a:spcPct val="120000"/>
              </a:lnSpc>
              <a:spcBef>
                <a:spcPts val="1200"/>
              </a:spcBef>
              <a:spcAft>
                <a:spcPts val="1200"/>
              </a:spcAft>
              <a:buFont typeface="Arial" charset="0"/>
              <a:buChar char="•"/>
            </a:pPr>
            <a:r>
              <a:rPr lang="en-US" altLang="en-US" dirty="0">
                <a:ea typeface="MS PGothic" charset="-128"/>
                <a:cs typeface="MS PGothic" charset="-128"/>
              </a:rPr>
              <a:t>What was the general consensus about text quality and complexity?</a:t>
            </a:r>
          </a:p>
          <a:p>
            <a:pPr>
              <a:lnSpc>
                <a:spcPct val="120000"/>
              </a:lnSpc>
              <a:spcBef>
                <a:spcPts val="1200"/>
              </a:spcBef>
              <a:spcAft>
                <a:spcPts val="1200"/>
              </a:spcAft>
              <a:buFont typeface="Arial" charset="0"/>
              <a:buChar char="•"/>
            </a:pPr>
            <a:r>
              <a:rPr lang="en-US" altLang="en-US" dirty="0">
                <a:ea typeface="MS PGothic" charset="-128"/>
                <a:cs typeface="MS PGothic" charset="-128"/>
              </a:rPr>
              <a:t>Was academic vocabulary featured in the lessons and questions?</a:t>
            </a:r>
          </a:p>
          <a:p>
            <a:pPr>
              <a:lnSpc>
                <a:spcPct val="120000"/>
              </a:lnSpc>
              <a:spcBef>
                <a:spcPts val="1200"/>
              </a:spcBef>
              <a:spcAft>
                <a:spcPts val="1200"/>
              </a:spcAft>
              <a:buFont typeface="Arial" charset="0"/>
              <a:buChar char="•"/>
            </a:pPr>
            <a:r>
              <a:rPr lang="en-US" altLang="en-US" dirty="0">
                <a:ea typeface="MS PGothic" charset="-128"/>
                <a:cs typeface="MS PGothic" charset="-128"/>
              </a:rPr>
              <a:t>How did you rate these dimensions?</a:t>
            </a:r>
          </a:p>
          <a:p>
            <a:pPr>
              <a:lnSpc>
                <a:spcPct val="120000"/>
              </a:lnSpc>
              <a:spcBef>
                <a:spcPts val="600"/>
              </a:spcBef>
              <a:spcAft>
                <a:spcPts val="1200"/>
              </a:spcAft>
              <a:buFont typeface="Wingdings" charset="2"/>
              <a:buNone/>
            </a:pPr>
            <a:r>
              <a:rPr lang="en-US" altLang="en-US" dirty="0">
                <a:solidFill>
                  <a:srgbClr val="FFFFFF"/>
                </a:solidFill>
                <a:ea typeface="MS PGothic" charset="-128"/>
                <a:cs typeface="MS PGothic" charset="-128"/>
              </a:rPr>
              <a:t>do you still have about the importance of text complexity and quality</a:t>
            </a:r>
            <a:r>
              <a:rPr lang="en-US" altLang="en-US" dirty="0" smtClean="0">
                <a:solidFill>
                  <a:srgbClr val="FFFFFF"/>
                </a:solidFill>
                <a:ea typeface="MS PGothic" charset="-128"/>
                <a:cs typeface="MS PGothic" charset="-128"/>
              </a:rPr>
              <a:t>?</a:t>
            </a:r>
            <a:endParaRPr lang="en-US" altLang="en-US" sz="2400" dirty="0">
              <a:ea typeface="MS PGothic" charset="-128"/>
              <a:cs typeface="MS PGothic"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7"/>
          <p:cNvSpPr>
            <a:spLocks noGrp="1" noChangeArrowheads="1"/>
          </p:cNvSpPr>
          <p:nvPr>
            <p:ph type="title"/>
          </p:nvPr>
        </p:nvSpPr>
        <p:spPr/>
        <p:txBody>
          <a:bodyPr/>
          <a:lstStyle/>
          <a:p>
            <a:r>
              <a:rPr lang="en-US" altLang="en-US" dirty="0">
                <a:ea typeface="MS PGothic" charset="-128"/>
              </a:rPr>
              <a:t>Identify High-Value </a:t>
            </a:r>
            <a:r>
              <a:rPr lang="en-US" altLang="en-US" dirty="0" smtClean="0">
                <a:ea typeface="MS PGothic" charset="-128"/>
              </a:rPr>
              <a:t>Actions</a:t>
            </a:r>
            <a:r>
              <a:rPr lang="en-US" altLang="en-US" dirty="0" smtClean="0">
                <a:ea typeface="MS PGothic" charset="-128"/>
                <a:cs typeface="MS PGothic" charset="-128"/>
              </a:rPr>
              <a:t> </a:t>
            </a:r>
            <a:endParaRPr lang="en-US" altLang="en-US" dirty="0">
              <a:ea typeface="MS PGothic" charset="-128"/>
            </a:endParaRPr>
          </a:p>
        </p:txBody>
      </p:sp>
      <p:sp>
        <p:nvSpPr>
          <p:cNvPr id="2" name="Content Placeholder 1"/>
          <p:cNvSpPr>
            <a:spLocks noGrp="1"/>
          </p:cNvSpPr>
          <p:nvPr>
            <p:ph idx="1"/>
          </p:nvPr>
        </p:nvSpPr>
        <p:spPr>
          <a:xfrm>
            <a:off x="609600" y="1676400"/>
            <a:ext cx="8229600" cy="4800600"/>
          </a:xfrm>
        </p:spPr>
        <p:txBody>
          <a:bodyPr/>
          <a:lstStyle/>
          <a:p>
            <a:pPr marL="457200" indent="-457200" eaLnBrk="1" hangingPunct="1">
              <a:lnSpc>
                <a:spcPct val="120000"/>
              </a:lnSpc>
              <a:spcBef>
                <a:spcPts val="1200"/>
              </a:spcBef>
              <a:spcAft>
                <a:spcPts val="1200"/>
              </a:spcAft>
              <a:buClr>
                <a:srgbClr val="004080"/>
              </a:buClr>
              <a:buFont typeface="Wingdings" charset="2"/>
              <a:buChar char="q"/>
            </a:pPr>
            <a:r>
              <a:rPr lang="en-US" altLang="en-US" sz="2000" dirty="0">
                <a:solidFill>
                  <a:srgbClr val="000000"/>
                </a:solidFill>
                <a:latin typeface="Arial" charset="0"/>
                <a:ea typeface="ＭＳ Ｐゴシック" charset="-128"/>
              </a:rPr>
              <a:t>Ask the publisher of the resource to provide information about the quantitative and qualitative complexity of the texts. </a:t>
            </a:r>
          </a:p>
          <a:p>
            <a:pPr marL="457200" indent="-457200" eaLnBrk="1" hangingPunct="1">
              <a:lnSpc>
                <a:spcPct val="120000"/>
              </a:lnSpc>
              <a:spcBef>
                <a:spcPts val="1200"/>
              </a:spcBef>
              <a:spcAft>
                <a:spcPts val="1200"/>
              </a:spcAft>
              <a:buClr>
                <a:srgbClr val="004080"/>
              </a:buClr>
              <a:buFont typeface="Wingdings" charset="2"/>
              <a:buChar char="q"/>
            </a:pPr>
            <a:r>
              <a:rPr lang="en-US" altLang="en-US" sz="2000" dirty="0">
                <a:solidFill>
                  <a:srgbClr val="000000"/>
                </a:solidFill>
                <a:latin typeface="Arial" charset="0"/>
                <a:ea typeface="ＭＳ Ｐゴシック" charset="-128"/>
              </a:rPr>
              <a:t>Conduct qualitative analyses of passages to differentiate between the texts worth reading and those not worth reading.</a:t>
            </a:r>
          </a:p>
          <a:p>
            <a:pPr marL="457200" indent="-457200" eaLnBrk="1" hangingPunct="1">
              <a:lnSpc>
                <a:spcPct val="120000"/>
              </a:lnSpc>
              <a:spcBef>
                <a:spcPts val="1200"/>
              </a:spcBef>
              <a:spcAft>
                <a:spcPts val="1200"/>
              </a:spcAft>
              <a:buClr>
                <a:srgbClr val="004080"/>
              </a:buClr>
              <a:buFont typeface="Wingdings" charset="2"/>
              <a:buChar char="q"/>
            </a:pPr>
            <a:r>
              <a:rPr lang="en-US" altLang="en-US" sz="2000" dirty="0">
                <a:solidFill>
                  <a:srgbClr val="000000"/>
                </a:solidFill>
                <a:latin typeface="Arial" charset="0"/>
                <a:ea typeface="ＭＳ Ｐゴシック" charset="-128"/>
              </a:rPr>
              <a:t>If most of the passages reviewed match a lower level of learning, recommend the resource be used for that level instead. </a:t>
            </a:r>
          </a:p>
          <a:p>
            <a:pPr marL="457200" indent="-457200" eaLnBrk="1" hangingPunct="1">
              <a:lnSpc>
                <a:spcPct val="120000"/>
              </a:lnSpc>
              <a:spcBef>
                <a:spcPts val="1200"/>
              </a:spcBef>
              <a:spcAft>
                <a:spcPts val="1200"/>
              </a:spcAft>
              <a:buClr>
                <a:srgbClr val="004080"/>
              </a:buClr>
              <a:buFont typeface="Wingdings" charset="2"/>
              <a:buChar char="q"/>
            </a:pPr>
            <a:r>
              <a:rPr lang="en-US" altLang="en-US" sz="2000" dirty="0">
                <a:solidFill>
                  <a:srgbClr val="000000"/>
                </a:solidFill>
                <a:latin typeface="Arial" charset="0"/>
                <a:ea typeface="ＭＳ Ｐゴシック" charset="-128"/>
              </a:rPr>
              <a:t>Identify high-value academic vocabulary words that should be addressed in the lesson.</a:t>
            </a:r>
          </a:p>
          <a:p>
            <a:pPr marL="457200" indent="-457200" eaLnBrk="1" hangingPunct="1">
              <a:lnSpc>
                <a:spcPct val="120000"/>
              </a:lnSpc>
              <a:spcBef>
                <a:spcPts val="1200"/>
              </a:spcBef>
              <a:spcAft>
                <a:spcPts val="1200"/>
              </a:spcAft>
              <a:buClr>
                <a:srgbClr val="004080"/>
              </a:buClr>
              <a:buFont typeface="Wingdings" charset="2"/>
              <a:buChar char="q"/>
            </a:pPr>
            <a:r>
              <a:rPr lang="en-US" altLang="en-US" sz="2000" dirty="0">
                <a:solidFill>
                  <a:srgbClr val="000000"/>
                </a:solidFill>
                <a:latin typeface="Arial" charset="0"/>
                <a:ea typeface="ＭＳ Ｐゴシック" charset="-128"/>
              </a:rPr>
              <a:t>Other</a:t>
            </a:r>
            <a:r>
              <a:rPr lang="en-US" altLang="en-US" sz="2000" dirty="0" smtClean="0">
                <a:solidFill>
                  <a:srgbClr val="000000"/>
                </a:solidFill>
                <a:latin typeface="Arial" charset="0"/>
                <a:ea typeface="ＭＳ Ｐゴシック" charset="-128"/>
              </a:rPr>
              <a:t>:</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altLang="en-US" dirty="0">
                <a:ea typeface="MS PGothic" charset="-128"/>
              </a:rPr>
              <a:t>Overview of the Unit</a:t>
            </a:r>
          </a:p>
        </p:txBody>
      </p:sp>
      <p:sp>
        <p:nvSpPr>
          <p:cNvPr id="3" name="Content Placeholder 2"/>
          <p:cNvSpPr>
            <a:spLocks noGrp="1"/>
          </p:cNvSpPr>
          <p:nvPr>
            <p:ph idx="1"/>
          </p:nvPr>
        </p:nvSpPr>
        <p:spPr>
          <a:xfrm>
            <a:off x="457200" y="1600200"/>
            <a:ext cx="8077200" cy="4179888"/>
          </a:xfrm>
        </p:spPr>
        <p:txBody>
          <a:bodyPr/>
          <a:lstStyle/>
          <a:p>
            <a:pPr marL="0" indent="0">
              <a:lnSpc>
                <a:spcPct val="120000"/>
              </a:lnSpc>
              <a:spcBef>
                <a:spcPts val="1200"/>
              </a:spcBef>
              <a:spcAft>
                <a:spcPts val="1200"/>
              </a:spcAft>
              <a:buFont typeface="Wingdings" charset="0"/>
              <a:buNone/>
              <a:defRPr/>
            </a:pPr>
            <a:r>
              <a:rPr lang="en-US" dirty="0">
                <a:ea typeface="MS PGothic" charset="0"/>
                <a:cs typeface="MS PGothic" charset="0"/>
              </a:rPr>
              <a:t>There are three parts to this unit:</a:t>
            </a:r>
          </a:p>
          <a:p>
            <a:pPr>
              <a:lnSpc>
                <a:spcPct val="120000"/>
              </a:lnSpc>
              <a:spcBef>
                <a:spcPts val="1200"/>
              </a:spcBef>
              <a:spcAft>
                <a:spcPts val="1200"/>
              </a:spcAft>
              <a:buFont typeface="Arial"/>
              <a:buChar char="•"/>
              <a:defRPr/>
            </a:pPr>
            <a:r>
              <a:rPr lang="en-US" dirty="0">
                <a:ea typeface="MS PGothic" charset="0"/>
                <a:cs typeface="MS PGothic" charset="0"/>
              </a:rPr>
              <a:t>Part 1: Evaluate the alignment of an adult education curriculum resource with </a:t>
            </a:r>
            <a:r>
              <a:rPr lang="en-US" dirty="0" smtClean="0">
                <a:ea typeface="MS PGothic" charset="0"/>
                <a:cs typeface="MS PGothic" charset="0"/>
              </a:rPr>
              <a:t>CCR </a:t>
            </a:r>
            <a:r>
              <a:rPr lang="en-US" dirty="0">
                <a:ea typeface="MS PGothic" charset="0"/>
                <a:cs typeface="MS PGothic" charset="0"/>
              </a:rPr>
              <a:t>standards.</a:t>
            </a:r>
          </a:p>
          <a:p>
            <a:pPr>
              <a:lnSpc>
                <a:spcPct val="120000"/>
              </a:lnSpc>
              <a:spcBef>
                <a:spcPts val="1200"/>
              </a:spcBef>
              <a:spcAft>
                <a:spcPts val="1200"/>
              </a:spcAft>
              <a:buFont typeface="Arial"/>
              <a:buChar char="•"/>
              <a:defRPr/>
            </a:pPr>
            <a:r>
              <a:rPr lang="en-US" dirty="0">
                <a:ea typeface="MS PGothic" charset="0"/>
                <a:cs typeface="MS PGothic" charset="0"/>
              </a:rPr>
              <a:t>Part 2: </a:t>
            </a:r>
            <a:r>
              <a:rPr lang="en-US" dirty="0" smtClean="0">
                <a:ea typeface="MS PGothic" charset="0"/>
                <a:cs typeface="MS PGothic" charset="0"/>
              </a:rPr>
              <a:t>Fill alignment </a:t>
            </a:r>
            <a:r>
              <a:rPr lang="en-US" dirty="0">
                <a:ea typeface="MS PGothic" charset="0"/>
                <a:cs typeface="MS PGothic" charset="0"/>
              </a:rPr>
              <a:t>gaps in the curriculum resource.</a:t>
            </a:r>
          </a:p>
          <a:p>
            <a:pPr>
              <a:lnSpc>
                <a:spcPct val="120000"/>
              </a:lnSpc>
              <a:spcBef>
                <a:spcPts val="1200"/>
              </a:spcBef>
              <a:spcAft>
                <a:spcPts val="1200"/>
              </a:spcAft>
              <a:buFont typeface="Arial"/>
              <a:buChar char="•"/>
              <a:defRPr/>
            </a:pPr>
            <a:r>
              <a:rPr lang="en-US" dirty="0">
                <a:ea typeface="MS PGothic" charset="0"/>
                <a:cs typeface="MS PGothic" charset="0"/>
              </a:rPr>
              <a:t>Part 3: Complete the curriculum resource </a:t>
            </a:r>
            <a:r>
              <a:rPr lang="en-US" dirty="0" smtClean="0">
                <a:ea typeface="MS PGothic" charset="0"/>
                <a:cs typeface="MS PGothic" charset="0"/>
              </a:rPr>
              <a:t>(after </a:t>
            </a:r>
            <a:r>
              <a:rPr lang="en-US" dirty="0">
                <a:ea typeface="MS PGothic" charset="0"/>
                <a:cs typeface="MS PGothic" charset="0"/>
              </a:rPr>
              <a:t>the initial training) for instructional use</a:t>
            </a:r>
            <a:r>
              <a:rPr lang="en-US" dirty="0" smtClean="0">
                <a:ea typeface="MS PGothic" charset="0"/>
                <a:cs typeface="MS PGothic" charset="0"/>
              </a:rPr>
              <a:t>.</a:t>
            </a:r>
            <a:endParaRPr lang="en-US" dirty="0">
              <a:ea typeface="MS PGothic" charset="0"/>
              <a:cs typeface="MS PGothic"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7"/>
          <p:cNvSpPr>
            <a:spLocks noGrp="1" noChangeArrowheads="1"/>
          </p:cNvSpPr>
          <p:nvPr>
            <p:ph type="title"/>
          </p:nvPr>
        </p:nvSpPr>
        <p:spPr>
          <a:xfrm>
            <a:off x="1295400" y="0"/>
            <a:ext cx="7848600" cy="1219200"/>
          </a:xfrm>
        </p:spPr>
        <p:txBody>
          <a:bodyPr/>
          <a:lstStyle/>
          <a:p>
            <a:r>
              <a:rPr lang="en-US" altLang="en-US" sz="3200" dirty="0">
                <a:solidFill>
                  <a:srgbClr val="000000"/>
                </a:solidFill>
                <a:ea typeface="MS PGothic" charset="-128"/>
              </a:rPr>
              <a:t>Criterion #2: Evidence, Dimension 2.1</a:t>
            </a:r>
          </a:p>
        </p:txBody>
      </p:sp>
      <p:sp>
        <p:nvSpPr>
          <p:cNvPr id="45058" name="Content Placeholder 6"/>
          <p:cNvSpPr>
            <a:spLocks noGrp="1"/>
          </p:cNvSpPr>
          <p:nvPr>
            <p:ph idx="1"/>
          </p:nvPr>
        </p:nvSpPr>
        <p:spPr>
          <a:xfrm>
            <a:off x="685800" y="2057400"/>
            <a:ext cx="7848600" cy="4081463"/>
          </a:xfrm>
        </p:spPr>
        <p:txBody>
          <a:bodyPr/>
          <a:lstStyle/>
          <a:p>
            <a:pPr marL="273050" lvl="3" indent="0">
              <a:lnSpc>
                <a:spcPct val="120000"/>
              </a:lnSpc>
              <a:spcBef>
                <a:spcPts val="1200"/>
              </a:spcBef>
              <a:spcAft>
                <a:spcPts val="1200"/>
              </a:spcAft>
              <a:buFontTx/>
              <a:buNone/>
            </a:pPr>
            <a:r>
              <a:rPr lang="en-US" altLang="en-US" sz="2200" dirty="0">
                <a:latin typeface="Arial" charset="0"/>
                <a:ea typeface="MS PGothic" charset="-128"/>
              </a:rPr>
              <a:t>Dimension 2.1: Growth of Comprehension and Using Evidence From Texts</a:t>
            </a:r>
          </a:p>
          <a:p>
            <a:pPr marL="273050" lvl="3" indent="0">
              <a:lnSpc>
                <a:spcPct val="120000"/>
              </a:lnSpc>
              <a:spcBef>
                <a:spcPts val="1200"/>
              </a:spcBef>
              <a:spcAft>
                <a:spcPts val="1200"/>
              </a:spcAft>
              <a:buFontTx/>
              <a:buNone/>
            </a:pPr>
            <a:r>
              <a:rPr lang="en-US" altLang="en-US" sz="2200" dirty="0">
                <a:solidFill>
                  <a:srgbClr val="000000"/>
                </a:solidFill>
                <a:latin typeface="Arial" charset="0"/>
                <a:ea typeface="ＭＳ Ｐゴシック" charset="-128"/>
              </a:rPr>
              <a:t>An </a:t>
            </a:r>
            <a:r>
              <a:rPr lang="en-US" altLang="en-US" sz="2200" i="1" dirty="0">
                <a:solidFill>
                  <a:srgbClr val="000000"/>
                </a:solidFill>
                <a:latin typeface="Arial" charset="0"/>
                <a:ea typeface="ＭＳ Ｐゴシック" charset="-128"/>
              </a:rPr>
              <a:t>overwhelming majority </a:t>
            </a:r>
            <a:r>
              <a:rPr lang="en-US" altLang="en-US" sz="2200" dirty="0">
                <a:solidFill>
                  <a:srgbClr val="000000"/>
                </a:solidFill>
                <a:latin typeface="Arial" charset="0"/>
                <a:ea typeface="ＭＳ Ｐゴシック" charset="-128"/>
              </a:rPr>
              <a:t>(80%) of all questions reviewed are high-quality, text-dependent, and text-specific.</a:t>
            </a:r>
            <a:endParaRPr lang="en-US" altLang="en-US" sz="2200" dirty="0">
              <a:solidFill>
                <a:srgbClr val="000000"/>
              </a:solidFill>
              <a:latin typeface="Times" charset="0"/>
              <a:ea typeface="ＭＳ Ｐゴシック"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tLang="en-US">
                <a:ea typeface="MS PGothic" charset="-128"/>
              </a:rPr>
              <a:t>Rationale</a:t>
            </a:r>
          </a:p>
        </p:txBody>
      </p:sp>
      <p:sp>
        <p:nvSpPr>
          <p:cNvPr id="3" name="Content Placeholder 2"/>
          <p:cNvSpPr>
            <a:spLocks noGrp="1"/>
          </p:cNvSpPr>
          <p:nvPr>
            <p:ph idx="1"/>
          </p:nvPr>
        </p:nvSpPr>
        <p:spPr>
          <a:xfrm>
            <a:off x="609600" y="1676400"/>
            <a:ext cx="7924800" cy="4103688"/>
          </a:xfrm>
        </p:spPr>
        <p:txBody>
          <a:bodyPr/>
          <a:lstStyle/>
          <a:p>
            <a:pPr>
              <a:lnSpc>
                <a:spcPct val="120000"/>
              </a:lnSpc>
              <a:spcBef>
                <a:spcPts val="1200"/>
              </a:spcBef>
              <a:spcAft>
                <a:spcPts val="1200"/>
              </a:spcAft>
              <a:buFont typeface="Arial" charset="0"/>
              <a:buChar char="•"/>
            </a:pPr>
            <a:r>
              <a:rPr lang="en-US" altLang="en-US" dirty="0">
                <a:ea typeface="ＭＳ Ｐゴシック" charset="-128"/>
                <a:cs typeface="MS PGothic" charset="-128"/>
              </a:rPr>
              <a:t>Surveys of employers and college faculty cite as a key skill the ability to draw accurate conclusions from text using evidence.</a:t>
            </a:r>
            <a:r>
              <a:rPr lang="en-US" altLang="en-US" dirty="0">
                <a:solidFill>
                  <a:srgbClr val="FFFFFF"/>
                </a:solidFill>
                <a:ea typeface="ＭＳ Ｐゴシック" charset="-128"/>
                <a:cs typeface="MS PGothic" charset="-128"/>
              </a:rPr>
              <a:t> college and the workplace.</a:t>
            </a:r>
          </a:p>
          <a:p>
            <a:pPr>
              <a:lnSpc>
                <a:spcPct val="120000"/>
              </a:lnSpc>
              <a:spcBef>
                <a:spcPts val="1200"/>
              </a:spcBef>
              <a:spcAft>
                <a:spcPts val="1200"/>
              </a:spcAft>
              <a:buFont typeface="Arial" charset="0"/>
              <a:buChar char="•"/>
            </a:pPr>
            <a:r>
              <a:rPr lang="en-US" altLang="en-US" dirty="0">
                <a:ea typeface="ＭＳ Ｐゴシック" charset="-128"/>
                <a:cs typeface="MS PGothic" charset="-128"/>
                <a:sym typeface="Arial" charset="0"/>
              </a:rPr>
              <a:t>The ability to cite evidence differentiates strong from weak student performance on national assessments.</a:t>
            </a:r>
          </a:p>
          <a:p>
            <a:pPr>
              <a:lnSpc>
                <a:spcPct val="120000"/>
              </a:lnSpc>
              <a:spcBef>
                <a:spcPts val="1200"/>
              </a:spcBef>
              <a:spcAft>
                <a:spcPts val="1200"/>
              </a:spcAft>
              <a:buFont typeface="Arial" charset="0"/>
              <a:buChar char="•"/>
            </a:pPr>
            <a:r>
              <a:rPr lang="en-US" altLang="en-US" dirty="0">
                <a:ea typeface="ＭＳ Ｐゴシック" charset="-128"/>
                <a:cs typeface="MS PGothic" charset="-128"/>
              </a:rPr>
              <a:t>Relying on evidence levels the playing field for students. There is no reliance on personal experience or knowledge to construct appropriate, evidence-based answers.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295400" y="304800"/>
            <a:ext cx="7696200" cy="914400"/>
          </a:xfrm>
        </p:spPr>
        <p:txBody>
          <a:bodyPr/>
          <a:lstStyle/>
          <a:p>
            <a:r>
              <a:rPr lang="en-US" altLang="en-US" dirty="0">
                <a:ea typeface="MS PGothic" charset="-128"/>
              </a:rPr>
              <a:t>Impact on Curriculum and Instruction</a:t>
            </a:r>
          </a:p>
        </p:txBody>
      </p:sp>
      <p:sp>
        <p:nvSpPr>
          <p:cNvPr id="3" name="Content Placeholder 2"/>
          <p:cNvSpPr>
            <a:spLocks noGrp="1"/>
          </p:cNvSpPr>
          <p:nvPr>
            <p:ph idx="1"/>
          </p:nvPr>
        </p:nvSpPr>
        <p:spPr>
          <a:xfrm>
            <a:off x="609600" y="1752600"/>
            <a:ext cx="8001000" cy="4027488"/>
          </a:xfrm>
        </p:spPr>
        <p:txBody>
          <a:bodyPr/>
          <a:lstStyle/>
          <a:p>
            <a:pPr marL="0" indent="0" eaLnBrk="1" hangingPunct="1">
              <a:lnSpc>
                <a:spcPct val="120000"/>
              </a:lnSpc>
              <a:spcBef>
                <a:spcPts val="1200"/>
              </a:spcBef>
              <a:spcAft>
                <a:spcPts val="1200"/>
              </a:spcAft>
              <a:buFont typeface="Wingdings" charset="0"/>
              <a:buNone/>
              <a:defRPr/>
            </a:pPr>
            <a:r>
              <a:rPr lang="en-US" dirty="0">
                <a:ea typeface="ＭＳ Ｐゴシック" charset="0"/>
                <a:cs typeface="ＭＳ Ｐゴシック" charset="0"/>
              </a:rPr>
              <a:t>Questions that accompany a text should:</a:t>
            </a:r>
          </a:p>
          <a:p>
            <a:pPr eaLnBrk="1" hangingPunct="1">
              <a:lnSpc>
                <a:spcPct val="120000"/>
              </a:lnSpc>
              <a:spcBef>
                <a:spcPts val="1200"/>
              </a:spcBef>
              <a:spcAft>
                <a:spcPts val="1200"/>
              </a:spcAft>
              <a:buFont typeface="Arial"/>
              <a:buChar char="•"/>
              <a:defRPr/>
            </a:pPr>
            <a:r>
              <a:rPr lang="en-US" dirty="0">
                <a:ea typeface="ＭＳ Ｐゴシック" charset="0"/>
                <a:cs typeface="ＭＳ Ｐゴシック" charset="0"/>
              </a:rPr>
              <a:t>Require evidence from what has been read.</a:t>
            </a:r>
          </a:p>
          <a:p>
            <a:pPr eaLnBrk="1" hangingPunct="1">
              <a:lnSpc>
                <a:spcPct val="120000"/>
              </a:lnSpc>
              <a:spcBef>
                <a:spcPts val="1200"/>
              </a:spcBef>
              <a:spcAft>
                <a:spcPts val="1200"/>
              </a:spcAft>
              <a:buFont typeface="Arial"/>
              <a:buChar char="•"/>
              <a:defRPr/>
            </a:pPr>
            <a:r>
              <a:rPr lang="en-US" dirty="0">
                <a:ea typeface="ＭＳ Ｐゴシック" charset="0"/>
                <a:cs typeface="ＭＳ Ｐゴシック" charset="0"/>
              </a:rPr>
              <a:t>Be intentionally sequenced to gradually deepen student understanding.</a:t>
            </a:r>
          </a:p>
          <a:p>
            <a:pPr eaLnBrk="1" hangingPunct="1">
              <a:lnSpc>
                <a:spcPct val="120000"/>
              </a:lnSpc>
              <a:spcBef>
                <a:spcPts val="1200"/>
              </a:spcBef>
              <a:spcAft>
                <a:spcPts val="1200"/>
              </a:spcAft>
              <a:buFont typeface="Arial"/>
              <a:buChar char="•"/>
              <a:defRPr/>
            </a:pPr>
            <a:r>
              <a:rPr lang="en-US" dirty="0">
                <a:ea typeface="ＭＳ Ｐゴシック" charset="0"/>
                <a:cs typeface="ＭＳ Ｐゴシック" charset="0"/>
              </a:rPr>
              <a:t>Focus student attention on the text, not away from it.</a:t>
            </a:r>
          </a:p>
          <a:p>
            <a:pPr eaLnBrk="1" hangingPunct="1">
              <a:lnSpc>
                <a:spcPct val="120000"/>
              </a:lnSpc>
              <a:spcBef>
                <a:spcPts val="1200"/>
              </a:spcBef>
              <a:spcAft>
                <a:spcPts val="1200"/>
              </a:spcAft>
              <a:buFont typeface="Arial"/>
              <a:buChar char="•"/>
              <a:defRPr/>
            </a:pPr>
            <a:r>
              <a:rPr lang="en-US" dirty="0">
                <a:ea typeface="ＭＳ Ｐゴシック" charset="0"/>
                <a:cs typeface="ＭＳ Ｐゴシック" charset="0"/>
              </a:rPr>
              <a:t>Provide students</a:t>
            </a:r>
            <a:r>
              <a:rPr lang="en-US" i="1" dirty="0">
                <a:ea typeface="ＭＳ Ｐゴシック" charset="0"/>
                <a:cs typeface="ＭＳ Ｐゴシック" charset="0"/>
              </a:rPr>
              <a:t> regular </a:t>
            </a:r>
            <a:r>
              <a:rPr lang="en-US" dirty="0">
                <a:ea typeface="ＭＳ Ｐゴシック" charset="0"/>
                <a:cs typeface="ＭＳ Ｐゴシック" charset="0"/>
              </a:rPr>
              <a:t>opportunities to speak and write about the text</a:t>
            </a:r>
            <a:r>
              <a:rPr lang="en-US" dirty="0" smtClean="0">
                <a:ea typeface="ＭＳ Ｐゴシック" charset="0"/>
                <a:cs typeface="ＭＳ Ｐゴシック" charset="0"/>
              </a:rPr>
              <a:t>.</a:t>
            </a:r>
            <a:endParaRPr lang="en-US" dirty="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hape 116"/>
          <p:cNvSpPr>
            <a:spLocks noGrp="1"/>
          </p:cNvSpPr>
          <p:nvPr>
            <p:ph type="title"/>
          </p:nvPr>
        </p:nvSpPr>
        <p:spPr>
          <a:xfrm>
            <a:off x="1219200" y="647700"/>
            <a:ext cx="7391400" cy="571500"/>
          </a:xfrm>
        </p:spPr>
        <p:txBody>
          <a:bodyPr lIns="91425" tIns="45700" rIns="91425" bIns="45700">
            <a:spAutoFit/>
          </a:bodyPr>
          <a:lstStyle/>
          <a:p>
            <a:pPr eaLnBrk="1" hangingPunct="1">
              <a:buClr>
                <a:srgbClr val="000000"/>
              </a:buClr>
              <a:buSzPct val="25000"/>
            </a:pPr>
            <a:r>
              <a:rPr lang="en-US" altLang="en-US" dirty="0">
                <a:solidFill>
                  <a:srgbClr val="000000"/>
                </a:solidFill>
                <a:ea typeface="MS PGothic" charset="-128"/>
                <a:sym typeface="Arial" charset="0"/>
              </a:rPr>
              <a:t>Text-dependent questions are not …</a:t>
            </a:r>
          </a:p>
        </p:txBody>
      </p:sp>
      <p:sp>
        <p:nvSpPr>
          <p:cNvPr id="51202" name="Shape 117"/>
          <p:cNvSpPr>
            <a:spLocks noGrp="1"/>
          </p:cNvSpPr>
          <p:nvPr>
            <p:ph idx="1"/>
          </p:nvPr>
        </p:nvSpPr>
        <p:spPr>
          <a:xfrm>
            <a:off x="685800" y="1905000"/>
            <a:ext cx="8001000" cy="2628474"/>
          </a:xfrm>
        </p:spPr>
        <p:txBody>
          <a:bodyPr lIns="91425" tIns="45700" rIns="91425" bIns="45700">
            <a:spAutoFit/>
          </a:bodyPr>
          <a:lstStyle/>
          <a:p>
            <a:pPr marL="0" indent="0" eaLnBrk="1" hangingPunct="1">
              <a:lnSpc>
                <a:spcPct val="114000"/>
              </a:lnSpc>
              <a:spcBef>
                <a:spcPts val="1200"/>
              </a:spcBef>
              <a:spcAft>
                <a:spcPts val="1200"/>
              </a:spcAft>
              <a:buClr>
                <a:srgbClr val="000000"/>
              </a:buClr>
              <a:buSzPct val="132000"/>
              <a:buFont typeface="Wingdings" charset="2"/>
              <a:buNone/>
            </a:pPr>
            <a:r>
              <a:rPr lang="en-US" altLang="en-US" dirty="0">
                <a:solidFill>
                  <a:srgbClr val="004080"/>
                </a:solidFill>
                <a:ea typeface="MS PGothic" charset="-128"/>
                <a:cs typeface="MS PGothic" charset="-128"/>
                <a:sym typeface="Arial" charset="0"/>
              </a:rPr>
              <a:t>•</a:t>
            </a:r>
            <a:r>
              <a:rPr lang="en-US" altLang="en-US" dirty="0">
                <a:solidFill>
                  <a:srgbClr val="0000FF"/>
                </a:solidFill>
                <a:ea typeface="MS PGothic" charset="-128"/>
                <a:cs typeface="MS PGothic" charset="-128"/>
                <a:sym typeface="Arial" charset="0"/>
              </a:rPr>
              <a:t>  </a:t>
            </a:r>
            <a:r>
              <a:rPr lang="en-US" altLang="en-US" dirty="0">
                <a:ea typeface="MS PGothic" charset="-128"/>
                <a:cs typeface="MS PGothic" charset="-128"/>
                <a:sym typeface="Arial" charset="0"/>
              </a:rPr>
              <a:t>Low-level, literal, or recall questions.</a:t>
            </a:r>
            <a:endParaRPr lang="en-US" altLang="en-US" dirty="0">
              <a:solidFill>
                <a:srgbClr val="004080"/>
              </a:solidFill>
              <a:ea typeface="MS PGothic" charset="-128"/>
              <a:cs typeface="MS PGothic" charset="-128"/>
              <a:sym typeface="Arial" charset="0"/>
            </a:endParaRPr>
          </a:p>
          <a:p>
            <a:pPr marL="0" indent="0" eaLnBrk="1" hangingPunct="1">
              <a:lnSpc>
                <a:spcPct val="114000"/>
              </a:lnSpc>
              <a:spcBef>
                <a:spcPts val="1200"/>
              </a:spcBef>
              <a:spcAft>
                <a:spcPts val="1200"/>
              </a:spcAft>
              <a:buClrTx/>
              <a:buFont typeface="Arial" charset="0"/>
              <a:buChar char="•"/>
            </a:pPr>
            <a:r>
              <a:rPr lang="en-US" altLang="en-US" dirty="0">
                <a:solidFill>
                  <a:srgbClr val="004080"/>
                </a:solidFill>
                <a:ea typeface="MS PGothic" charset="-128"/>
                <a:cs typeface="MS PGothic" charset="-128"/>
                <a:sym typeface="Arial" charset="0"/>
              </a:rPr>
              <a:t> </a:t>
            </a:r>
            <a:r>
              <a:rPr lang="en-US" altLang="en-US" dirty="0">
                <a:ea typeface="MS PGothic" charset="-128"/>
                <a:cs typeface="MS PGothic" charset="-128"/>
                <a:sym typeface="Arial" charset="0"/>
              </a:rPr>
              <a:t> Questions that depend solely on prior knowledge.</a:t>
            </a:r>
            <a:endParaRPr lang="en-US" altLang="en-US" dirty="0">
              <a:solidFill>
                <a:srgbClr val="0000FF"/>
              </a:solidFill>
              <a:ea typeface="MS PGothic" charset="-128"/>
              <a:cs typeface="MS PGothic" charset="-128"/>
              <a:sym typeface="Arial" charset="0"/>
            </a:endParaRPr>
          </a:p>
          <a:p>
            <a:pPr marL="0" indent="0" eaLnBrk="1" hangingPunct="1">
              <a:lnSpc>
                <a:spcPct val="114000"/>
              </a:lnSpc>
              <a:spcBef>
                <a:spcPts val="1200"/>
              </a:spcBef>
              <a:spcAft>
                <a:spcPts val="1200"/>
              </a:spcAft>
              <a:buClr>
                <a:srgbClr val="000000"/>
              </a:buClr>
              <a:buSzPct val="132000"/>
              <a:buFont typeface="Wingdings" charset="2"/>
              <a:buNone/>
            </a:pPr>
            <a:r>
              <a:rPr lang="en-US" altLang="en-US" dirty="0">
                <a:solidFill>
                  <a:srgbClr val="004080"/>
                </a:solidFill>
                <a:ea typeface="MS PGothic" charset="-128"/>
                <a:cs typeface="MS PGothic" charset="-128"/>
                <a:sym typeface="Arial" charset="0"/>
              </a:rPr>
              <a:t>•</a:t>
            </a:r>
            <a:r>
              <a:rPr lang="en-US" altLang="en-US" dirty="0">
                <a:ea typeface="MS PGothic" charset="-128"/>
                <a:cs typeface="MS PGothic" charset="-128"/>
                <a:sym typeface="Arial" charset="0"/>
              </a:rPr>
              <a:t>  Focused on comprehension strategies</a:t>
            </a:r>
            <a:r>
              <a:rPr lang="en-US" altLang="en-US" dirty="0" smtClean="0">
                <a:ea typeface="MS PGothic" charset="-128"/>
                <a:cs typeface="MS PGothic" charset="-128"/>
                <a:sym typeface="Arial" charset="0"/>
              </a:rPr>
              <a:t>.</a:t>
            </a:r>
            <a:endParaRPr lang="en-US" altLang="en-US" dirty="0">
              <a:ea typeface="MS PGothic" charset="-128"/>
              <a:cs typeface="MS PGothic" charset="-128"/>
              <a:sym typeface="Arial" charset="0"/>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hape 123"/>
          <p:cNvSpPr>
            <a:spLocks noGrp="1"/>
          </p:cNvSpPr>
          <p:nvPr>
            <p:ph type="title"/>
          </p:nvPr>
        </p:nvSpPr>
        <p:spPr>
          <a:xfrm>
            <a:off x="1371600" y="647700"/>
            <a:ext cx="7315200" cy="571500"/>
          </a:xfrm>
        </p:spPr>
        <p:txBody>
          <a:bodyPr lIns="91425" tIns="45700" rIns="91425" bIns="45700">
            <a:spAutoFit/>
          </a:bodyPr>
          <a:lstStyle/>
          <a:p>
            <a:pPr eaLnBrk="1" hangingPunct="1">
              <a:buClr>
                <a:srgbClr val="000000"/>
              </a:buClr>
              <a:buSzPct val="25000"/>
            </a:pPr>
            <a:r>
              <a:rPr lang="en-US" altLang="en-US" dirty="0">
                <a:ea typeface="MS PGothic" charset="-128"/>
                <a:sym typeface="Arial" charset="0"/>
              </a:rPr>
              <a:t>Text-dependent questions ...</a:t>
            </a:r>
          </a:p>
        </p:txBody>
      </p:sp>
      <p:sp>
        <p:nvSpPr>
          <p:cNvPr id="53250" name="Shape 124"/>
          <p:cNvSpPr>
            <a:spLocks noGrp="1"/>
          </p:cNvSpPr>
          <p:nvPr>
            <p:ph idx="1"/>
          </p:nvPr>
        </p:nvSpPr>
        <p:spPr>
          <a:xfrm>
            <a:off x="685800" y="1524000"/>
            <a:ext cx="7924800" cy="4536586"/>
          </a:xfrm>
        </p:spPr>
        <p:txBody>
          <a:bodyPr lIns="91425" tIns="45700" rIns="91425" bIns="45700">
            <a:spAutoFit/>
          </a:bodyPr>
          <a:lstStyle/>
          <a:p>
            <a:pPr eaLnBrk="1" hangingPunct="1">
              <a:lnSpc>
                <a:spcPct val="120000"/>
              </a:lnSpc>
              <a:spcBef>
                <a:spcPts val="1200"/>
              </a:spcBef>
              <a:spcAft>
                <a:spcPts val="1200"/>
              </a:spcAft>
              <a:buClr>
                <a:srgbClr val="004080"/>
              </a:buClr>
              <a:buSzPct val="102000"/>
              <a:buFont typeface="Arial" charset="0"/>
              <a:buChar char="•"/>
            </a:pPr>
            <a:r>
              <a:rPr lang="en-US" altLang="en-US" dirty="0" smtClean="0">
                <a:ea typeface="MS PGothic" charset="-128"/>
                <a:cs typeface="MS PGothic" charset="-128"/>
                <a:sym typeface="Arial" charset="0"/>
              </a:rPr>
              <a:t>Focus </a:t>
            </a:r>
            <a:r>
              <a:rPr lang="en-US" altLang="en-US" dirty="0">
                <a:ea typeface="MS PGothic" charset="-128"/>
                <a:cs typeface="MS PGothic" charset="-128"/>
                <a:sym typeface="Arial" charset="0"/>
              </a:rPr>
              <a:t>on words, sentences, and paragraphs, as well as larger ideas, themes, or events.</a:t>
            </a:r>
          </a:p>
          <a:p>
            <a:pPr eaLnBrk="1" hangingPunct="1">
              <a:lnSpc>
                <a:spcPct val="120000"/>
              </a:lnSpc>
              <a:spcBef>
                <a:spcPts val="1200"/>
              </a:spcBef>
              <a:spcAft>
                <a:spcPts val="1200"/>
              </a:spcAft>
              <a:buClr>
                <a:srgbClr val="004080"/>
              </a:buClr>
              <a:buSzPct val="102000"/>
              <a:buFont typeface="Arial" charset="0"/>
              <a:buChar char="•"/>
            </a:pPr>
            <a:r>
              <a:rPr lang="en-US" altLang="en-US" dirty="0" smtClean="0">
                <a:ea typeface="MS PGothic" charset="-128"/>
                <a:cs typeface="MS PGothic" charset="-128"/>
                <a:sym typeface="Arial" charset="0"/>
              </a:rPr>
              <a:t>Focus </a:t>
            </a:r>
            <a:r>
              <a:rPr lang="en-US" altLang="en-US" dirty="0">
                <a:ea typeface="MS PGothic" charset="-128"/>
                <a:cs typeface="MS PGothic" charset="-128"/>
                <a:sym typeface="Arial" charset="0"/>
              </a:rPr>
              <a:t>on difficult portions of text to enhance reading proficiency.</a:t>
            </a:r>
          </a:p>
          <a:p>
            <a:pPr eaLnBrk="1" hangingPunct="1">
              <a:lnSpc>
                <a:spcPct val="120000"/>
              </a:lnSpc>
              <a:spcBef>
                <a:spcPts val="1200"/>
              </a:spcBef>
              <a:spcAft>
                <a:spcPts val="1200"/>
              </a:spcAft>
              <a:buClr>
                <a:srgbClr val="004080"/>
              </a:buClr>
              <a:buSzPct val="102000"/>
              <a:buFont typeface="Arial" charset="0"/>
              <a:buChar char="•"/>
            </a:pPr>
            <a:r>
              <a:rPr lang="en-US" altLang="en-US" dirty="0">
                <a:ea typeface="MS PGothic" charset="-128"/>
                <a:cs typeface="MS PGothic" charset="-128"/>
                <a:sym typeface="Arial" charset="0"/>
              </a:rPr>
              <a:t>Can be answered </a:t>
            </a:r>
            <a:r>
              <a:rPr lang="en-US" altLang="en-US" i="1" dirty="0">
                <a:ea typeface="MS PGothic" charset="-128"/>
                <a:cs typeface="MS PGothic" charset="-128"/>
                <a:sym typeface="Arial" charset="0"/>
              </a:rPr>
              <a:t>only </a:t>
            </a:r>
            <a:r>
              <a:rPr lang="en-US" altLang="en-US" dirty="0">
                <a:ea typeface="MS PGothic" charset="-128"/>
                <a:cs typeface="MS PGothic" charset="-128"/>
                <a:sym typeface="Arial" charset="0"/>
              </a:rPr>
              <a:t>with evidence from the text.</a:t>
            </a:r>
          </a:p>
          <a:p>
            <a:pPr eaLnBrk="1" hangingPunct="1">
              <a:lnSpc>
                <a:spcPct val="120000"/>
              </a:lnSpc>
              <a:spcBef>
                <a:spcPts val="1200"/>
              </a:spcBef>
              <a:spcAft>
                <a:spcPts val="1200"/>
              </a:spcAft>
              <a:buClr>
                <a:srgbClr val="004080"/>
              </a:buClr>
              <a:buSzPct val="102000"/>
              <a:buFont typeface="Arial" charset="0"/>
              <a:buChar char="•"/>
            </a:pPr>
            <a:r>
              <a:rPr lang="en-US" altLang="en-US" dirty="0" smtClean="0">
                <a:ea typeface="MS PGothic" charset="-128"/>
                <a:cs typeface="MS PGothic" charset="-128"/>
                <a:sym typeface="Arial" charset="0"/>
              </a:rPr>
              <a:t>Can </a:t>
            </a:r>
            <a:r>
              <a:rPr lang="en-US" altLang="en-US" dirty="0">
                <a:ea typeface="MS PGothic" charset="-128"/>
                <a:cs typeface="MS PGothic" charset="-128"/>
                <a:sym typeface="Arial" charset="0"/>
              </a:rPr>
              <a:t>be literal (to check for understanding) but must also involve analysis, synthesis, and evaluation.</a:t>
            </a:r>
          </a:p>
          <a:p>
            <a:pPr eaLnBrk="1" hangingPunct="1">
              <a:lnSpc>
                <a:spcPct val="120000"/>
              </a:lnSpc>
              <a:spcBef>
                <a:spcPts val="1200"/>
              </a:spcBef>
              <a:spcAft>
                <a:spcPts val="1200"/>
              </a:spcAft>
              <a:buClr>
                <a:srgbClr val="004080"/>
              </a:buClr>
              <a:buSzPct val="102000"/>
              <a:buFont typeface="Arial" charset="0"/>
              <a:buChar char="•"/>
            </a:pPr>
            <a:r>
              <a:rPr lang="en-US" altLang="en-US" dirty="0" smtClean="0">
                <a:ea typeface="MS PGothic" charset="-128"/>
                <a:cs typeface="MS PGothic" charset="-128"/>
                <a:sym typeface="Arial" charset="0"/>
              </a:rPr>
              <a:t>Include </a:t>
            </a:r>
            <a:r>
              <a:rPr lang="en-US" altLang="en-US" dirty="0">
                <a:ea typeface="MS PGothic" charset="-128"/>
                <a:cs typeface="MS PGothic" charset="-128"/>
                <a:sym typeface="Arial" charset="0"/>
              </a:rPr>
              <a:t>prompts for writing and discussion.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tLang="en-US" dirty="0">
                <a:ea typeface="MS PGothic" charset="-128"/>
              </a:rPr>
              <a:t>Materials to Support Your Work</a:t>
            </a:r>
          </a:p>
        </p:txBody>
      </p:sp>
      <p:sp>
        <p:nvSpPr>
          <p:cNvPr id="55298" name="Content Placeholder 2"/>
          <p:cNvSpPr>
            <a:spLocks noGrp="1"/>
          </p:cNvSpPr>
          <p:nvPr>
            <p:ph idx="1"/>
          </p:nvPr>
        </p:nvSpPr>
        <p:spPr>
          <a:xfrm>
            <a:off x="304800" y="1524000"/>
            <a:ext cx="3581400" cy="4572000"/>
          </a:xfrm>
        </p:spPr>
        <p:txBody>
          <a:bodyPr/>
          <a:lstStyle/>
          <a:p>
            <a:pPr marL="0" indent="0">
              <a:spcBef>
                <a:spcPts val="600"/>
              </a:spcBef>
              <a:spcAft>
                <a:spcPts val="1200"/>
              </a:spcAft>
              <a:buFont typeface="Wingdings" charset="2"/>
              <a:buNone/>
            </a:pPr>
            <a:r>
              <a:rPr lang="en-US" altLang="en-US" sz="2000" dirty="0">
                <a:ea typeface="MS PGothic" charset="-128"/>
                <a:cs typeface="MS PGothic" charset="-128"/>
              </a:rPr>
              <a:t>The Checklist for Evaluating Question Quality offers a checklist that:</a:t>
            </a:r>
          </a:p>
          <a:p>
            <a:pPr marL="223838" lvl="1" indent="-223838">
              <a:spcBef>
                <a:spcPts val="600"/>
              </a:spcBef>
              <a:spcAft>
                <a:spcPts val="1200"/>
              </a:spcAft>
              <a:buFont typeface="Arial" charset="0"/>
              <a:buChar char="•"/>
            </a:pPr>
            <a:r>
              <a:rPr lang="en-US" altLang="en-US" dirty="0">
                <a:ea typeface="MS PGothic" charset="-128"/>
              </a:rPr>
              <a:t>Provides guidance on developing strong text-dependent questions (TDQs). </a:t>
            </a:r>
          </a:p>
          <a:p>
            <a:pPr marL="223838" lvl="1" indent="-223838">
              <a:spcBef>
                <a:spcPts val="600"/>
              </a:spcBef>
              <a:spcAft>
                <a:spcPts val="1200"/>
              </a:spcAft>
              <a:buFont typeface="Arial" charset="0"/>
              <a:buChar char="•"/>
            </a:pPr>
            <a:r>
              <a:rPr lang="en-US" altLang="en-US" dirty="0">
                <a:ea typeface="MS PGothic" charset="-128"/>
              </a:rPr>
              <a:t>Acts as a training document as well as a way to check quality. </a:t>
            </a:r>
          </a:p>
        </p:txBody>
      </p:sp>
      <p:pic>
        <p:nvPicPr>
          <p:cNvPr id="2" name="Picture 1" descr="Checklist for Evaluating Question Quality "/>
          <p:cNvPicPr>
            <a:picLocks noChangeAspect="1"/>
          </p:cNvPicPr>
          <p:nvPr/>
        </p:nvPicPr>
        <p:blipFill rotWithShape="1">
          <a:blip r:embed="rId3"/>
          <a:srcRect l="8237" t="5988" r="9390" b="11676"/>
          <a:stretch/>
        </p:blipFill>
        <p:spPr>
          <a:xfrm>
            <a:off x="4495800" y="1572679"/>
            <a:ext cx="4114800" cy="452628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tLang="en-US" dirty="0">
                <a:ea typeface="MS PGothic" charset="-128"/>
              </a:rPr>
              <a:t>Review Guiding Questions</a:t>
            </a:r>
          </a:p>
        </p:txBody>
      </p:sp>
      <p:sp>
        <p:nvSpPr>
          <p:cNvPr id="3" name="Content Placeholder 2"/>
          <p:cNvSpPr>
            <a:spLocks noGrp="1"/>
          </p:cNvSpPr>
          <p:nvPr>
            <p:ph idx="1"/>
          </p:nvPr>
        </p:nvSpPr>
        <p:spPr/>
        <p:txBody>
          <a:bodyPr/>
          <a:lstStyle/>
          <a:p>
            <a:pPr marL="223838" indent="-223838" eaLnBrk="1" hangingPunct="1">
              <a:lnSpc>
                <a:spcPct val="120000"/>
              </a:lnSpc>
              <a:spcBef>
                <a:spcPts val="1200"/>
              </a:spcBef>
              <a:spcAft>
                <a:spcPts val="1200"/>
              </a:spcAft>
              <a:buClr>
                <a:srgbClr val="004080"/>
              </a:buClr>
              <a:buFont typeface="Arial"/>
              <a:buChar char="•"/>
              <a:defRPr/>
            </a:pPr>
            <a:r>
              <a:rPr lang="en-US" dirty="0">
                <a:ea typeface="ＭＳ Ｐゴシック" charset="0"/>
                <a:cs typeface="ＭＳ Ｐゴシック" charset="0"/>
              </a:rPr>
              <a:t>Do the questions focus students on the text? Do they require readers to produce evidence from the text?</a:t>
            </a:r>
          </a:p>
          <a:p>
            <a:pPr marL="223838" indent="-223838" eaLnBrk="1" hangingPunct="1">
              <a:lnSpc>
                <a:spcPct val="120000"/>
              </a:lnSpc>
              <a:spcBef>
                <a:spcPts val="1200"/>
              </a:spcBef>
              <a:spcAft>
                <a:spcPts val="1200"/>
              </a:spcAft>
              <a:buClr>
                <a:srgbClr val="004080"/>
              </a:buClr>
              <a:buFont typeface="Arial"/>
              <a:buChar char="•"/>
              <a:defRPr/>
            </a:pPr>
            <a:r>
              <a:rPr lang="en-US" dirty="0">
                <a:ea typeface="ＭＳ Ｐゴシック" charset="0"/>
                <a:cs typeface="ＭＳ Ｐゴシック" charset="0"/>
              </a:rPr>
              <a:t>Do questions ask about important parts and central ideas of the text?</a:t>
            </a:r>
          </a:p>
          <a:p>
            <a:pPr marL="223838" indent="-223838" eaLnBrk="1" hangingPunct="1">
              <a:lnSpc>
                <a:spcPct val="120000"/>
              </a:lnSpc>
              <a:spcBef>
                <a:spcPts val="1200"/>
              </a:spcBef>
              <a:spcAft>
                <a:spcPts val="1200"/>
              </a:spcAft>
              <a:buClr>
                <a:srgbClr val="004080"/>
              </a:buClr>
              <a:buFont typeface="Arial"/>
              <a:buChar char="•"/>
              <a:defRPr/>
            </a:pPr>
            <a:r>
              <a:rPr lang="en-US" dirty="0">
                <a:ea typeface="ＭＳ Ｐゴシック" charset="0"/>
                <a:cs typeface="ＭＳ Ｐゴシック" charset="0"/>
              </a:rPr>
              <a:t>Do they gradually build understanding of the text?</a:t>
            </a:r>
          </a:p>
          <a:p>
            <a:pPr marL="223838" indent="-223838" eaLnBrk="1" hangingPunct="1">
              <a:lnSpc>
                <a:spcPct val="120000"/>
              </a:lnSpc>
              <a:spcBef>
                <a:spcPts val="1200"/>
              </a:spcBef>
              <a:spcAft>
                <a:spcPts val="1200"/>
              </a:spcAft>
              <a:buClr>
                <a:srgbClr val="004080"/>
              </a:buClr>
              <a:buFont typeface="Arial"/>
              <a:buChar char="•"/>
              <a:defRPr/>
            </a:pPr>
            <a:r>
              <a:rPr lang="en-US" dirty="0">
                <a:ea typeface="ＭＳ Ｐゴシック" charset="0"/>
                <a:cs typeface="ＭＳ Ｐゴシック" charset="0"/>
              </a:rPr>
              <a:t>Do they address level-specific standard(s</a:t>
            </a:r>
            <a:r>
              <a:rPr lang="en-US" dirty="0" smtClean="0">
                <a:ea typeface="ＭＳ Ｐゴシック" charset="0"/>
                <a:cs typeface="ＭＳ Ｐゴシック" charset="0"/>
              </a:rPr>
              <a:t>)?</a:t>
            </a:r>
            <a:endParaRPr lang="en-US" dirty="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295400" y="304800"/>
            <a:ext cx="7772400" cy="914400"/>
          </a:xfrm>
        </p:spPr>
        <p:txBody>
          <a:bodyPr/>
          <a:lstStyle/>
          <a:p>
            <a:r>
              <a:rPr lang="en-US" altLang="en-US" dirty="0">
                <a:ea typeface="MS PGothic" charset="-128"/>
              </a:rPr>
              <a:t>Practice at Your Tables</a:t>
            </a:r>
          </a:p>
        </p:txBody>
      </p:sp>
      <p:sp>
        <p:nvSpPr>
          <p:cNvPr id="59394" name="Content Placeholder 2"/>
          <p:cNvSpPr>
            <a:spLocks noGrp="1"/>
          </p:cNvSpPr>
          <p:nvPr>
            <p:ph idx="1"/>
          </p:nvPr>
        </p:nvSpPr>
        <p:spPr>
          <a:xfrm>
            <a:off x="609600" y="1752600"/>
            <a:ext cx="7924800" cy="3722688"/>
          </a:xfrm>
        </p:spPr>
        <p:txBody>
          <a:bodyPr/>
          <a:lstStyle/>
          <a:p>
            <a:pPr marL="231775" lvl="3" indent="-231775">
              <a:lnSpc>
                <a:spcPct val="120000"/>
              </a:lnSpc>
              <a:spcBef>
                <a:spcPts val="1200"/>
              </a:spcBef>
              <a:spcAft>
                <a:spcPts val="1200"/>
              </a:spcAft>
              <a:buClr>
                <a:schemeClr val="tx2"/>
              </a:buClr>
              <a:buFont typeface="Arial" charset="0"/>
              <a:buChar char="•"/>
            </a:pPr>
            <a:r>
              <a:rPr lang="en-US" altLang="en-US" sz="2200" dirty="0">
                <a:ea typeface="MS PGothic" charset="-128"/>
                <a:cs typeface="MS PGothic" charset="-128"/>
              </a:rPr>
              <a:t>Complete the evaluation </a:t>
            </a:r>
            <a:r>
              <a:rPr lang="en-US" altLang="en-US" sz="2200" dirty="0" smtClean="0">
                <a:ea typeface="MS PGothic" charset="-128"/>
                <a:cs typeface="MS PGothic" charset="-128"/>
              </a:rPr>
              <a:t>of </a:t>
            </a:r>
            <a:r>
              <a:rPr lang="en-US" altLang="en-US" sz="2200" dirty="0">
                <a:latin typeface="Arial" charset="0"/>
                <a:ea typeface="MS PGothic" charset="-128"/>
              </a:rPr>
              <a:t>Dimension 2.1: Growth of Comprehension and Using Evidence From </a:t>
            </a:r>
            <a:r>
              <a:rPr lang="en-US" altLang="en-US" sz="2200" dirty="0" smtClean="0">
                <a:latin typeface="Arial" charset="0"/>
                <a:ea typeface="MS PGothic" charset="-128"/>
              </a:rPr>
              <a:t>Texts.</a:t>
            </a:r>
            <a:endParaRPr lang="en-US" altLang="en-US" dirty="0">
              <a:ea typeface="MS PGothic" charset="-128"/>
              <a:cs typeface="MS PGothic" charset="-128"/>
            </a:endParaRPr>
          </a:p>
          <a:p>
            <a:pPr>
              <a:lnSpc>
                <a:spcPct val="120000"/>
              </a:lnSpc>
              <a:spcBef>
                <a:spcPts val="1200"/>
              </a:spcBef>
              <a:spcAft>
                <a:spcPts val="1200"/>
              </a:spcAft>
              <a:buFont typeface="Arial" charset="0"/>
              <a:buChar char="•"/>
            </a:pPr>
            <a:r>
              <a:rPr lang="en-US" altLang="en-US" dirty="0">
                <a:ea typeface="MS PGothic" charset="-128"/>
                <a:cs typeface="MS PGothic" charset="-128"/>
              </a:rPr>
              <a:t>Rate </a:t>
            </a:r>
            <a:r>
              <a:rPr lang="en-US" altLang="en-US" dirty="0" smtClean="0">
                <a:ea typeface="MS PGothic" charset="-128"/>
                <a:cs typeface="MS PGothic" charset="-128"/>
              </a:rPr>
              <a:t>this </a:t>
            </a:r>
            <a:r>
              <a:rPr lang="en-US" altLang="en-US" dirty="0">
                <a:ea typeface="MS PGothic" charset="-128"/>
                <a:cs typeface="MS PGothic" charset="-128"/>
              </a:rPr>
              <a:t>dimension </a:t>
            </a:r>
            <a:r>
              <a:rPr lang="en-US" altLang="en-US" dirty="0" smtClean="0">
                <a:ea typeface="MS PGothic" charset="-128"/>
                <a:cs typeface="MS PGothic" charset="-128"/>
              </a:rPr>
              <a:t>as </a:t>
            </a:r>
            <a:r>
              <a:rPr lang="en-US" altLang="en-US" dirty="0">
                <a:ea typeface="MS PGothic" charset="-128"/>
                <a:cs typeface="MS PGothic" charset="-128"/>
              </a:rPr>
              <a:t>“Meets,” “Partially Meets,” or “Does Not Meet.”</a:t>
            </a:r>
          </a:p>
          <a:p>
            <a:pPr>
              <a:lnSpc>
                <a:spcPct val="120000"/>
              </a:lnSpc>
              <a:spcBef>
                <a:spcPts val="1200"/>
              </a:spcBef>
              <a:spcAft>
                <a:spcPts val="1200"/>
              </a:spcAft>
              <a:buFont typeface="Arial" charset="0"/>
              <a:buChar char="•"/>
            </a:pPr>
            <a:r>
              <a:rPr lang="en-US" altLang="en-US" dirty="0">
                <a:ea typeface="MS PGothic" charset="-128"/>
                <a:cs typeface="MS PGothic" charset="-128"/>
              </a:rPr>
              <a:t>Record the strengths and weaknesses of the curriculum resource with regard to this dimension.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7"/>
          <p:cNvSpPr>
            <a:spLocks noGrp="1" noChangeArrowheads="1"/>
          </p:cNvSpPr>
          <p:nvPr>
            <p:ph type="title"/>
          </p:nvPr>
        </p:nvSpPr>
        <p:spPr>
          <a:xfrm>
            <a:off x="1219200" y="-152400"/>
            <a:ext cx="7924800" cy="1371600"/>
          </a:xfrm>
        </p:spPr>
        <p:txBody>
          <a:bodyPr/>
          <a:lstStyle/>
          <a:p>
            <a:r>
              <a:rPr lang="en-US" altLang="en-US">
                <a:ea typeface="MS PGothic" charset="-128"/>
              </a:rPr>
              <a:t>Criterion #2: Evidence, Dimension 2.2</a:t>
            </a:r>
          </a:p>
        </p:txBody>
      </p:sp>
      <p:sp>
        <p:nvSpPr>
          <p:cNvPr id="61442" name="Content Placeholder 6"/>
          <p:cNvSpPr>
            <a:spLocks noGrp="1"/>
          </p:cNvSpPr>
          <p:nvPr>
            <p:ph idx="1"/>
          </p:nvPr>
        </p:nvSpPr>
        <p:spPr>
          <a:xfrm>
            <a:off x="762000" y="1752600"/>
            <a:ext cx="7848600" cy="3505200"/>
          </a:xfrm>
        </p:spPr>
        <p:txBody>
          <a:bodyPr/>
          <a:lstStyle/>
          <a:p>
            <a:pPr marL="0" lvl="3" indent="0">
              <a:lnSpc>
                <a:spcPct val="120000"/>
              </a:lnSpc>
              <a:spcBef>
                <a:spcPts val="1200"/>
              </a:spcBef>
              <a:spcAft>
                <a:spcPts val="1200"/>
              </a:spcAft>
              <a:buFontTx/>
              <a:buNone/>
            </a:pPr>
            <a:r>
              <a:rPr lang="en-US" altLang="en-US" sz="2200" dirty="0">
                <a:latin typeface="Arial" charset="0"/>
                <a:ea typeface="MS PGothic" charset="-128"/>
              </a:rPr>
              <a:t>Dimension 2.2: Emphasis on Informative and Argumentative Writing and Speaking</a:t>
            </a:r>
          </a:p>
          <a:p>
            <a:pPr marL="0" lvl="3" indent="0">
              <a:lnSpc>
                <a:spcPct val="120000"/>
              </a:lnSpc>
              <a:spcBef>
                <a:spcPts val="1200"/>
              </a:spcBef>
              <a:spcAft>
                <a:spcPts val="1200"/>
              </a:spcAft>
              <a:buFontTx/>
              <a:buNone/>
            </a:pPr>
            <a:r>
              <a:rPr lang="en-US" altLang="en-US" sz="2200" i="1" dirty="0">
                <a:solidFill>
                  <a:srgbClr val="000000"/>
                </a:solidFill>
                <a:latin typeface="Arial" charset="0"/>
                <a:ea typeface="MS PGothic" charset="-128"/>
              </a:rPr>
              <a:t>An overwhelming majority (80%)</a:t>
            </a:r>
            <a:r>
              <a:rPr lang="en-US" altLang="en-US" sz="2200" dirty="0">
                <a:solidFill>
                  <a:srgbClr val="000000"/>
                </a:solidFill>
                <a:latin typeface="Arial" charset="0"/>
                <a:ea typeface="MS PGothic" charset="-128"/>
              </a:rPr>
              <a:t> of all writing and speaking assignments reviewed require argumentative and informative writing and speaking. They require students to draw on evidence from texts to present careful analyses and well-defended claims.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7"/>
          <p:cNvSpPr>
            <a:spLocks noGrp="1" noChangeArrowheads="1"/>
          </p:cNvSpPr>
          <p:nvPr>
            <p:ph type="title"/>
          </p:nvPr>
        </p:nvSpPr>
        <p:spPr>
          <a:xfrm>
            <a:off x="1295400" y="0"/>
            <a:ext cx="7086600" cy="1219200"/>
          </a:xfrm>
        </p:spPr>
        <p:txBody>
          <a:bodyPr/>
          <a:lstStyle/>
          <a:p>
            <a:r>
              <a:rPr lang="en-US" altLang="en-US">
                <a:ea typeface="MS PGothic" charset="-128"/>
              </a:rPr>
              <a:t>Rationale</a:t>
            </a:r>
          </a:p>
        </p:txBody>
      </p:sp>
      <p:sp>
        <p:nvSpPr>
          <p:cNvPr id="5" name="Content Placeholder 6"/>
          <p:cNvSpPr>
            <a:spLocks noGrp="1"/>
          </p:cNvSpPr>
          <p:nvPr>
            <p:ph idx="1"/>
          </p:nvPr>
        </p:nvSpPr>
        <p:spPr>
          <a:xfrm>
            <a:off x="609600" y="1676400"/>
            <a:ext cx="7924800" cy="4495800"/>
          </a:xfrm>
        </p:spPr>
        <p:txBody>
          <a:bodyPr/>
          <a:lstStyle/>
          <a:p>
            <a:pPr marL="228600" indent="-228600">
              <a:lnSpc>
                <a:spcPct val="120000"/>
              </a:lnSpc>
              <a:spcBef>
                <a:spcPts val="1200"/>
              </a:spcBef>
              <a:spcAft>
                <a:spcPts val="1200"/>
              </a:spcAft>
              <a:buFont typeface="Arial" charset="0"/>
              <a:buChar char="•"/>
            </a:pPr>
            <a:r>
              <a:rPr lang="en-US" altLang="en-US" dirty="0">
                <a:ea typeface="ＭＳ Ｐゴシック" charset="-128"/>
                <a:cs typeface="MS PGothic" charset="-128"/>
                <a:sym typeface="Arial" charset="0"/>
              </a:rPr>
              <a:t>Most college and workplace writing and speaking require using evidence.</a:t>
            </a:r>
          </a:p>
          <a:p>
            <a:pPr marL="228600" indent="-228600">
              <a:lnSpc>
                <a:spcPct val="120000"/>
              </a:lnSpc>
              <a:spcBef>
                <a:spcPts val="1200"/>
              </a:spcBef>
              <a:spcAft>
                <a:spcPts val="1200"/>
              </a:spcAft>
              <a:buFont typeface="Arial" charset="0"/>
              <a:buChar char="•"/>
            </a:pPr>
            <a:r>
              <a:rPr lang="en-US" altLang="en-US" dirty="0" smtClean="0">
                <a:ea typeface="ＭＳ Ｐゴシック" charset="-128"/>
                <a:cs typeface="MS PGothic" charset="-128"/>
              </a:rPr>
              <a:t>CCR </a:t>
            </a:r>
            <a:r>
              <a:rPr lang="en-US" altLang="en-US" dirty="0">
                <a:ea typeface="ＭＳ Ｐゴシック" charset="-128"/>
                <a:cs typeface="MS PGothic" charset="-128"/>
              </a:rPr>
              <a:t>standards in writing emphasize writing to a source. </a:t>
            </a:r>
          </a:p>
          <a:p>
            <a:pPr marL="228600" indent="-228600">
              <a:lnSpc>
                <a:spcPct val="120000"/>
              </a:lnSpc>
              <a:spcBef>
                <a:spcPts val="1200"/>
              </a:spcBef>
              <a:spcAft>
                <a:spcPts val="1200"/>
              </a:spcAft>
              <a:buFont typeface="Arial" charset="0"/>
              <a:buChar char="•"/>
            </a:pPr>
            <a:r>
              <a:rPr lang="en-US" altLang="en-US" dirty="0">
                <a:ea typeface="ＭＳ Ｐゴシック" charset="-128"/>
                <a:cs typeface="MS PGothic" charset="-128"/>
              </a:rPr>
              <a:t>After working hard to understand a complex text, students deserve opportunities to display what they have learned, either orally or in writing. </a:t>
            </a:r>
            <a:endParaRPr lang="en-US" altLang="en-US" sz="2800" dirty="0">
              <a:latin typeface="Helvetica" charset="0"/>
              <a:ea typeface="ＭＳ Ｐゴシック" charset="-128"/>
              <a:cs typeface="MS PGothic"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7"/>
          <p:cNvSpPr>
            <a:spLocks noGrp="1" noChangeArrowheads="1"/>
          </p:cNvSpPr>
          <p:nvPr>
            <p:ph type="title"/>
          </p:nvPr>
        </p:nvSpPr>
        <p:spPr>
          <a:xfrm>
            <a:off x="1295400" y="0"/>
            <a:ext cx="7848600" cy="1219200"/>
          </a:xfrm>
        </p:spPr>
        <p:txBody>
          <a:bodyPr/>
          <a:lstStyle/>
          <a:p>
            <a:r>
              <a:rPr lang="en-US" altLang="en-US" dirty="0">
                <a:ea typeface="MS PGothic" charset="-128"/>
              </a:rPr>
              <a:t>Purpose of Part 1: Evaluate Alignment</a:t>
            </a:r>
          </a:p>
        </p:txBody>
      </p:sp>
      <p:sp>
        <p:nvSpPr>
          <p:cNvPr id="10241" name="Rectangle 5"/>
          <p:cNvSpPr>
            <a:spLocks noGrp="1" noChangeArrowheads="1"/>
          </p:cNvSpPr>
          <p:nvPr>
            <p:ph idx="1"/>
          </p:nvPr>
        </p:nvSpPr>
        <p:spPr>
          <a:xfrm>
            <a:off x="533400" y="1600200"/>
            <a:ext cx="8153400" cy="4343400"/>
          </a:xfrm>
        </p:spPr>
        <p:txBody>
          <a:bodyPr/>
          <a:lstStyle/>
          <a:p>
            <a:pPr>
              <a:lnSpc>
                <a:spcPct val="120000"/>
              </a:lnSpc>
              <a:spcBef>
                <a:spcPts val="1200"/>
              </a:spcBef>
              <a:spcAft>
                <a:spcPts val="1200"/>
              </a:spcAft>
              <a:buFont typeface="Arial" charset="0"/>
              <a:buChar char="•"/>
            </a:pPr>
            <a:r>
              <a:rPr lang="en-US" altLang="en-US" dirty="0">
                <a:ea typeface="MS PGothic" charset="-128"/>
                <a:cs typeface="MS PGothic" charset="-128"/>
              </a:rPr>
              <a:t>Teach adult educators how to analyze the degree of alignment of adult education curriculum resources.</a:t>
            </a:r>
          </a:p>
          <a:p>
            <a:pPr>
              <a:lnSpc>
                <a:spcPct val="120000"/>
              </a:lnSpc>
              <a:spcBef>
                <a:spcPts val="1200"/>
              </a:spcBef>
              <a:spcAft>
                <a:spcPts val="1200"/>
              </a:spcAft>
              <a:buFont typeface="Arial" charset="0"/>
              <a:buChar char="•"/>
            </a:pPr>
            <a:r>
              <a:rPr lang="en-US" altLang="en-US" dirty="0">
                <a:ea typeface="MS PGothic" charset="-128"/>
                <a:cs typeface="MS PGothic" charset="-128"/>
              </a:rPr>
              <a:t>Highlight a curriculum resource’s strengths and gaps in alignment. </a:t>
            </a:r>
          </a:p>
          <a:p>
            <a:pPr>
              <a:lnSpc>
                <a:spcPct val="120000"/>
              </a:lnSpc>
              <a:spcBef>
                <a:spcPts val="1200"/>
              </a:spcBef>
              <a:spcAft>
                <a:spcPts val="1200"/>
              </a:spcAft>
              <a:buFont typeface="Arial" charset="0"/>
              <a:buChar char="•"/>
            </a:pPr>
            <a:r>
              <a:rPr lang="en-US" altLang="en-US" dirty="0">
                <a:ea typeface="MS PGothic" charset="-128"/>
                <a:cs typeface="MS PGothic" charset="-128"/>
              </a:rPr>
              <a:t>Prioritize actions needed to modify the curriculum resource to achieve closer alignment with the standards. </a:t>
            </a:r>
          </a:p>
          <a:p>
            <a:pPr>
              <a:lnSpc>
                <a:spcPct val="120000"/>
              </a:lnSpc>
              <a:spcBef>
                <a:spcPts val="1200"/>
              </a:spcBef>
              <a:spcAft>
                <a:spcPts val="1200"/>
              </a:spcAft>
              <a:buFont typeface="Arial" charset="0"/>
              <a:buChar char="•"/>
            </a:pPr>
            <a:r>
              <a:rPr lang="en-US" altLang="en-US" dirty="0">
                <a:ea typeface="MS PGothic" charset="-128"/>
                <a:cs typeface="MS PGothic" charset="-128"/>
              </a:rPr>
              <a:t>Deepen adult educators’ understanding of the meaning and intent of the standards. </a:t>
            </a:r>
            <a:endParaRPr lang="en-US" altLang="en-US" sz="2400" dirty="0">
              <a:ea typeface="MS PGothic" charset="-128"/>
              <a:cs typeface="MS PGothic"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7"/>
          <p:cNvSpPr>
            <a:spLocks noGrp="1" noChangeArrowheads="1"/>
          </p:cNvSpPr>
          <p:nvPr>
            <p:ph type="title"/>
          </p:nvPr>
        </p:nvSpPr>
        <p:spPr>
          <a:xfrm>
            <a:off x="1295400" y="0"/>
            <a:ext cx="7620000" cy="1219200"/>
          </a:xfrm>
        </p:spPr>
        <p:txBody>
          <a:bodyPr/>
          <a:lstStyle/>
          <a:p>
            <a:r>
              <a:rPr lang="en-US" altLang="en-US">
                <a:ea typeface="MS PGothic" charset="-128"/>
              </a:rPr>
              <a:t>Impact on Curriculum and Instruction</a:t>
            </a:r>
          </a:p>
        </p:txBody>
      </p:sp>
      <p:sp>
        <p:nvSpPr>
          <p:cNvPr id="5" name="Content Placeholder 6"/>
          <p:cNvSpPr>
            <a:spLocks noGrp="1"/>
          </p:cNvSpPr>
          <p:nvPr>
            <p:ph idx="1"/>
          </p:nvPr>
        </p:nvSpPr>
        <p:spPr>
          <a:xfrm>
            <a:off x="762000" y="1447800"/>
            <a:ext cx="7848600" cy="4572000"/>
          </a:xfrm>
        </p:spPr>
        <p:txBody>
          <a:bodyPr/>
          <a:lstStyle/>
          <a:p>
            <a:pPr marL="0" indent="0">
              <a:lnSpc>
                <a:spcPct val="120000"/>
              </a:lnSpc>
              <a:spcBef>
                <a:spcPts val="1200"/>
              </a:spcBef>
              <a:spcAft>
                <a:spcPts val="1200"/>
              </a:spcAft>
              <a:buFont typeface="Wingdings" charset="0"/>
              <a:buNone/>
              <a:defRPr/>
            </a:pPr>
            <a:r>
              <a:rPr lang="en-US" dirty="0">
                <a:ea typeface="ＭＳ Ｐゴシック" charset="0"/>
                <a:cs typeface="Helvetica" charset="0"/>
              </a:rPr>
              <a:t>Curriculum resources should include:</a:t>
            </a:r>
          </a:p>
          <a:p>
            <a:pPr>
              <a:lnSpc>
                <a:spcPct val="120000"/>
              </a:lnSpc>
              <a:spcBef>
                <a:spcPts val="1200"/>
              </a:spcBef>
              <a:spcAft>
                <a:spcPts val="1200"/>
              </a:spcAft>
              <a:buFont typeface="Arial"/>
              <a:buChar char="•"/>
              <a:defRPr/>
            </a:pPr>
            <a:r>
              <a:rPr lang="en-US" dirty="0">
                <a:ea typeface="ＭＳ Ｐゴシック" charset="0"/>
                <a:cs typeface="Helvetica" charset="0"/>
              </a:rPr>
              <a:t>Frequent opportunities for writing connected to reading.</a:t>
            </a:r>
          </a:p>
          <a:p>
            <a:pPr>
              <a:lnSpc>
                <a:spcPct val="120000"/>
              </a:lnSpc>
              <a:spcBef>
                <a:spcPts val="1200"/>
              </a:spcBef>
              <a:spcAft>
                <a:spcPts val="1200"/>
              </a:spcAft>
              <a:buFont typeface="Arial"/>
              <a:buChar char="•"/>
              <a:defRPr/>
            </a:pPr>
            <a:r>
              <a:rPr lang="en-US" dirty="0">
                <a:ea typeface="ＭＳ Ｐゴシック" charset="0"/>
                <a:cs typeface="Helvetica" charset="0"/>
              </a:rPr>
              <a:t>Frequent opportunities for students to speak to one another about what they have read. </a:t>
            </a:r>
          </a:p>
          <a:p>
            <a:pPr>
              <a:lnSpc>
                <a:spcPct val="120000"/>
              </a:lnSpc>
              <a:spcBef>
                <a:spcPts val="1200"/>
              </a:spcBef>
              <a:spcAft>
                <a:spcPts val="1200"/>
              </a:spcAft>
              <a:buFont typeface="Arial"/>
              <a:buChar char="•"/>
              <a:defRPr/>
            </a:pPr>
            <a:r>
              <a:rPr lang="en-US" dirty="0">
                <a:ea typeface="ＭＳ Ｐゴシック" charset="0"/>
                <a:cs typeface="Helvetica" charset="0"/>
              </a:rPr>
              <a:t>Writing prompts that require either argumentative or informative language as opposed to narrative.</a:t>
            </a:r>
          </a:p>
          <a:p>
            <a:pPr>
              <a:lnSpc>
                <a:spcPct val="120000"/>
              </a:lnSpc>
              <a:spcBef>
                <a:spcPts val="1200"/>
              </a:spcBef>
              <a:spcAft>
                <a:spcPts val="1200"/>
              </a:spcAft>
              <a:buFont typeface="Arial"/>
              <a:buChar char="•"/>
              <a:defRPr/>
            </a:pPr>
            <a:r>
              <a:rPr lang="en-US" dirty="0">
                <a:ea typeface="ＭＳ Ｐゴシック" charset="0"/>
                <a:cs typeface="Helvetica" charset="0"/>
              </a:rPr>
              <a:t>Writing prompts that require using evidence from the text as a central component of the assignment. </a:t>
            </a:r>
            <a:endParaRPr lang="en-US" sz="2400" dirty="0">
              <a:solidFill>
                <a:srgbClr val="FFFFFF"/>
              </a:solidFill>
              <a:latin typeface="Helvetica" charset="0"/>
              <a:ea typeface="ＭＳ Ｐゴシック" charset="0"/>
              <a:cs typeface="Helvetica"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7"/>
          <p:cNvSpPr>
            <a:spLocks noGrp="1" noChangeArrowheads="1"/>
          </p:cNvSpPr>
          <p:nvPr>
            <p:ph type="title"/>
          </p:nvPr>
        </p:nvSpPr>
        <p:spPr/>
        <p:txBody>
          <a:bodyPr/>
          <a:lstStyle/>
          <a:p>
            <a:r>
              <a:rPr lang="en-US" altLang="en-US" dirty="0" smtClean="0"/>
              <a:t>Review Guiding Questions</a:t>
            </a:r>
            <a:endParaRPr lang="en-US" altLang="en-US" dirty="0"/>
          </a:p>
        </p:txBody>
      </p:sp>
      <p:sp>
        <p:nvSpPr>
          <p:cNvPr id="67586" name="Content Placeholder 6"/>
          <p:cNvSpPr>
            <a:spLocks noGrp="1"/>
          </p:cNvSpPr>
          <p:nvPr>
            <p:ph idx="1"/>
          </p:nvPr>
        </p:nvSpPr>
        <p:spPr>
          <a:xfrm>
            <a:off x="609600" y="1828800"/>
            <a:ext cx="7772400" cy="3951288"/>
          </a:xfrm>
        </p:spPr>
        <p:txBody>
          <a:bodyPr/>
          <a:lstStyle/>
          <a:p>
            <a:pPr marL="342900" indent="-342900" eaLnBrk="1" hangingPunct="1">
              <a:lnSpc>
                <a:spcPct val="120000"/>
              </a:lnSpc>
              <a:spcBef>
                <a:spcPts val="1200"/>
              </a:spcBef>
              <a:spcAft>
                <a:spcPts val="1200"/>
              </a:spcAft>
              <a:buClr>
                <a:srgbClr val="004080"/>
              </a:buClr>
              <a:buFont typeface="Arial"/>
              <a:buChar char="•"/>
              <a:defRPr/>
            </a:pPr>
            <a:r>
              <a:rPr lang="en-US" dirty="0" smtClean="0">
                <a:latin typeface="Arial" charset="0"/>
                <a:ea typeface="ＭＳ Ｐゴシック" charset="0"/>
                <a:cs typeface="ＭＳ Ｐゴシック" charset="0"/>
              </a:rPr>
              <a:t>Are </a:t>
            </a:r>
            <a:r>
              <a:rPr lang="en-US" dirty="0">
                <a:latin typeface="Arial" charset="0"/>
                <a:ea typeface="ＭＳ Ｐゴシック" charset="0"/>
                <a:cs typeface="ＭＳ Ｐゴシック" charset="0"/>
              </a:rPr>
              <a:t>there regular invitations for students to speak about the reading?</a:t>
            </a:r>
          </a:p>
          <a:p>
            <a:pPr marL="342900" indent="-342900" eaLnBrk="1" hangingPunct="1">
              <a:lnSpc>
                <a:spcPct val="120000"/>
              </a:lnSpc>
              <a:spcBef>
                <a:spcPts val="1200"/>
              </a:spcBef>
              <a:spcAft>
                <a:spcPts val="1200"/>
              </a:spcAft>
              <a:buClr>
                <a:srgbClr val="004080"/>
              </a:buClr>
              <a:buFont typeface="Arial"/>
              <a:buChar char="•"/>
              <a:defRPr/>
            </a:pPr>
            <a:r>
              <a:rPr lang="en-US" dirty="0">
                <a:latin typeface="Arial" charset="0"/>
                <a:ea typeface="ＭＳ Ｐゴシック" charset="0"/>
                <a:cs typeface="ＭＳ Ｐゴシック" charset="0"/>
              </a:rPr>
              <a:t>Do most writing and speaking assignments require students to provide text-based evidence? Do they make up 80% of the writing and speaking assignments? Calculate a percentage of aligned assignments.</a:t>
            </a:r>
          </a:p>
          <a:p>
            <a:pPr marL="342900" indent="-342900" eaLnBrk="1" hangingPunct="1">
              <a:lnSpc>
                <a:spcPct val="120000"/>
              </a:lnSpc>
              <a:spcBef>
                <a:spcPts val="1200"/>
              </a:spcBef>
              <a:spcAft>
                <a:spcPts val="1200"/>
              </a:spcAft>
              <a:buClr>
                <a:srgbClr val="004080"/>
              </a:buClr>
              <a:buFont typeface="Arial"/>
              <a:buChar char="•"/>
              <a:defRPr/>
            </a:pPr>
            <a:r>
              <a:rPr lang="en-US" dirty="0">
                <a:latin typeface="Arial" charset="0"/>
                <a:ea typeface="ＭＳ Ｐゴシック" charset="0"/>
                <a:cs typeface="ＭＳ Ｐゴシック" charset="0"/>
              </a:rPr>
              <a:t>Are there regular opportunities to write arguments and informative pieces?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1295400" y="304800"/>
            <a:ext cx="7772400" cy="914400"/>
          </a:xfrm>
        </p:spPr>
        <p:txBody>
          <a:bodyPr/>
          <a:lstStyle/>
          <a:p>
            <a:r>
              <a:rPr lang="en-US" altLang="en-US">
                <a:ea typeface="MS PGothic" charset="-128"/>
              </a:rPr>
              <a:t>Practice at Your Tables</a:t>
            </a:r>
          </a:p>
        </p:txBody>
      </p:sp>
      <p:sp>
        <p:nvSpPr>
          <p:cNvPr id="69634" name="Content Placeholder 2"/>
          <p:cNvSpPr>
            <a:spLocks noGrp="1"/>
          </p:cNvSpPr>
          <p:nvPr>
            <p:ph idx="1"/>
          </p:nvPr>
        </p:nvSpPr>
        <p:spPr>
          <a:xfrm>
            <a:off x="609600" y="1752600"/>
            <a:ext cx="7543800" cy="3722688"/>
          </a:xfrm>
        </p:spPr>
        <p:txBody>
          <a:bodyPr/>
          <a:lstStyle/>
          <a:p>
            <a:pPr marL="231775" lvl="3" indent="-231775">
              <a:lnSpc>
                <a:spcPct val="120000"/>
              </a:lnSpc>
              <a:spcBef>
                <a:spcPts val="1200"/>
              </a:spcBef>
              <a:spcAft>
                <a:spcPts val="1200"/>
              </a:spcAft>
              <a:buClr>
                <a:schemeClr val="tx2"/>
              </a:buClr>
              <a:buFont typeface="Arial" charset="0"/>
              <a:buChar char="•"/>
            </a:pPr>
            <a:r>
              <a:rPr lang="en-US" altLang="en-US" sz="2200" dirty="0">
                <a:ea typeface="MS PGothic" charset="-128"/>
                <a:cs typeface="MS PGothic" charset="-128"/>
              </a:rPr>
              <a:t>Complete the evaluation of </a:t>
            </a:r>
            <a:r>
              <a:rPr lang="en-US" altLang="en-US" sz="2200" dirty="0">
                <a:latin typeface="Arial" charset="0"/>
                <a:ea typeface="MS PGothic" charset="-128"/>
              </a:rPr>
              <a:t>Dimension 2.2: Emphasis on Informative and Argumentative Writing and </a:t>
            </a:r>
            <a:r>
              <a:rPr lang="en-US" altLang="en-US" sz="2200" dirty="0" smtClean="0">
                <a:latin typeface="Arial" charset="0"/>
                <a:ea typeface="MS PGothic" charset="-128"/>
              </a:rPr>
              <a:t>Speaking.</a:t>
            </a:r>
            <a:endParaRPr lang="en-US" altLang="en-US" dirty="0" smtClean="0">
              <a:ea typeface="MS PGothic" charset="-128"/>
              <a:cs typeface="MS PGothic" charset="-128"/>
            </a:endParaRPr>
          </a:p>
          <a:p>
            <a:pPr>
              <a:lnSpc>
                <a:spcPct val="120000"/>
              </a:lnSpc>
              <a:spcBef>
                <a:spcPts val="1200"/>
              </a:spcBef>
              <a:spcAft>
                <a:spcPts val="1200"/>
              </a:spcAft>
              <a:buFont typeface="Arial" charset="0"/>
              <a:buChar char="•"/>
            </a:pPr>
            <a:r>
              <a:rPr lang="en-US" altLang="en-US" dirty="0" smtClean="0">
                <a:ea typeface="MS PGothic" charset="-128"/>
                <a:cs typeface="MS PGothic" charset="-128"/>
              </a:rPr>
              <a:t>Rate this </a:t>
            </a:r>
            <a:r>
              <a:rPr lang="en-US" altLang="en-US" dirty="0">
                <a:ea typeface="MS PGothic" charset="-128"/>
                <a:cs typeface="MS PGothic" charset="-128"/>
              </a:rPr>
              <a:t>dimension </a:t>
            </a:r>
            <a:r>
              <a:rPr lang="en-US" altLang="en-US" dirty="0" smtClean="0">
                <a:ea typeface="MS PGothic" charset="-128"/>
                <a:cs typeface="MS PGothic" charset="-128"/>
              </a:rPr>
              <a:t>as </a:t>
            </a:r>
            <a:r>
              <a:rPr lang="en-US" altLang="en-US" dirty="0">
                <a:ea typeface="MS PGothic" charset="-128"/>
                <a:cs typeface="MS PGothic" charset="-128"/>
              </a:rPr>
              <a:t>“Meets,” “Partially Meets,” or “Does Not Meet.”</a:t>
            </a:r>
          </a:p>
          <a:p>
            <a:pPr>
              <a:lnSpc>
                <a:spcPct val="120000"/>
              </a:lnSpc>
              <a:spcBef>
                <a:spcPts val="1200"/>
              </a:spcBef>
              <a:spcAft>
                <a:spcPts val="1200"/>
              </a:spcAft>
              <a:buFont typeface="Arial" charset="0"/>
              <a:buChar char="•"/>
            </a:pPr>
            <a:r>
              <a:rPr lang="en-US" altLang="en-US" dirty="0">
                <a:ea typeface="MS PGothic" charset="-128"/>
                <a:cs typeface="MS PGothic" charset="-128"/>
              </a:rPr>
              <a:t>Record the strengths and weaknesses of the curriculum resource with regard to this dimension.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7"/>
          <p:cNvSpPr>
            <a:spLocks noGrp="1" noChangeArrowheads="1"/>
          </p:cNvSpPr>
          <p:nvPr>
            <p:ph type="title"/>
          </p:nvPr>
        </p:nvSpPr>
        <p:spPr/>
        <p:txBody>
          <a:bodyPr/>
          <a:lstStyle/>
          <a:p>
            <a:r>
              <a:rPr lang="en-US" altLang="en-US" dirty="0" smtClean="0"/>
              <a:t>Group Debriefing of Criterion #2: Evidence</a:t>
            </a:r>
            <a:endParaRPr lang="en-US" altLang="en-US" dirty="0"/>
          </a:p>
        </p:txBody>
      </p:sp>
      <p:sp>
        <p:nvSpPr>
          <p:cNvPr id="71682" name="Content Placeholder 6"/>
          <p:cNvSpPr>
            <a:spLocks noGrp="1"/>
          </p:cNvSpPr>
          <p:nvPr>
            <p:ph idx="1"/>
          </p:nvPr>
        </p:nvSpPr>
        <p:spPr/>
        <p:txBody>
          <a:bodyPr/>
          <a:lstStyle/>
          <a:p>
            <a:pPr marL="228600" indent="-228600" eaLnBrk="1" hangingPunct="1">
              <a:lnSpc>
                <a:spcPct val="120000"/>
              </a:lnSpc>
              <a:spcBef>
                <a:spcPts val="1200"/>
              </a:spcBef>
              <a:spcAft>
                <a:spcPts val="1200"/>
              </a:spcAft>
              <a:buClr>
                <a:srgbClr val="004080"/>
              </a:buClr>
              <a:buFont typeface="Arial"/>
              <a:buChar char="•"/>
              <a:defRPr/>
            </a:pPr>
            <a:r>
              <a:rPr lang="en-US" dirty="0">
                <a:solidFill>
                  <a:srgbClr val="000000"/>
                </a:solidFill>
                <a:ea typeface="ＭＳ Ｐゴシック" charset="0"/>
                <a:cs typeface="ＭＳ Ｐゴシック" charset="0"/>
              </a:rPr>
              <a:t>What was the general consensus about the quality and text-based focus of the questions and assignments?</a:t>
            </a:r>
          </a:p>
          <a:p>
            <a:pPr marL="228600" indent="-228600" eaLnBrk="1" hangingPunct="1">
              <a:lnSpc>
                <a:spcPct val="120000"/>
              </a:lnSpc>
              <a:spcBef>
                <a:spcPts val="1200"/>
              </a:spcBef>
              <a:spcAft>
                <a:spcPts val="1200"/>
              </a:spcAft>
              <a:buClr>
                <a:srgbClr val="004080"/>
              </a:buClr>
              <a:buFont typeface="Arial" panose="020B0604020202020204" pitchFamily="34" charset="0"/>
              <a:buChar char="•"/>
              <a:defRPr/>
            </a:pPr>
            <a:r>
              <a:rPr lang="en-US" dirty="0">
                <a:solidFill>
                  <a:srgbClr val="000000"/>
                </a:solidFill>
                <a:ea typeface="ＭＳ Ｐゴシック" charset="0"/>
                <a:cs typeface="ＭＳ Ｐゴシック" charset="0"/>
              </a:rPr>
              <a:t>Were there writing prompts that allowed students to demonstrate what they had learned from their reading?</a:t>
            </a:r>
          </a:p>
          <a:p>
            <a:pPr marL="228600" indent="-228600" eaLnBrk="1" hangingPunct="1">
              <a:lnSpc>
                <a:spcPct val="120000"/>
              </a:lnSpc>
              <a:spcBef>
                <a:spcPts val="1200"/>
              </a:spcBef>
              <a:spcAft>
                <a:spcPts val="1200"/>
              </a:spcAft>
              <a:buClr>
                <a:srgbClr val="004080"/>
              </a:buClr>
              <a:buFont typeface="Arial" panose="020B0604020202020204" pitchFamily="34" charset="0"/>
              <a:buChar char="•"/>
              <a:defRPr/>
            </a:pPr>
            <a:r>
              <a:rPr lang="en-US" dirty="0">
                <a:solidFill>
                  <a:srgbClr val="000000"/>
                </a:solidFill>
                <a:ea typeface="ＭＳ Ｐゴシック" charset="0"/>
                <a:cs typeface="ＭＳ Ｐゴシック" charset="0"/>
              </a:rPr>
              <a:t>Were there discussion questions that allowed students to demonstrate what they had learned from the text?</a:t>
            </a:r>
          </a:p>
          <a:p>
            <a:pPr marL="228600" indent="-228600" eaLnBrk="1" hangingPunct="1">
              <a:lnSpc>
                <a:spcPct val="120000"/>
              </a:lnSpc>
              <a:spcBef>
                <a:spcPts val="1200"/>
              </a:spcBef>
              <a:spcAft>
                <a:spcPts val="1200"/>
              </a:spcAft>
              <a:buClr>
                <a:srgbClr val="004080"/>
              </a:buClr>
              <a:buFont typeface="Arial" panose="020B0604020202020204" pitchFamily="34" charset="0"/>
              <a:buChar char="•"/>
              <a:defRPr/>
            </a:pPr>
            <a:r>
              <a:rPr lang="en-US" dirty="0">
                <a:solidFill>
                  <a:srgbClr val="000000"/>
                </a:solidFill>
                <a:ea typeface="ＭＳ Ｐゴシック" charset="0"/>
                <a:cs typeface="ＭＳ Ｐゴシック" charset="0"/>
              </a:rPr>
              <a:t>What questions do you still have about the role of evidence in a resource aligned with CCR standards?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7"/>
          <p:cNvSpPr>
            <a:spLocks noGrp="1" noChangeArrowheads="1"/>
          </p:cNvSpPr>
          <p:nvPr>
            <p:ph type="title"/>
          </p:nvPr>
        </p:nvSpPr>
        <p:spPr>
          <a:xfrm>
            <a:off x="1295400" y="0"/>
            <a:ext cx="7848600" cy="1219200"/>
          </a:xfrm>
        </p:spPr>
        <p:txBody>
          <a:bodyPr/>
          <a:lstStyle/>
          <a:p>
            <a:r>
              <a:rPr lang="en-US" altLang="en-US">
                <a:ea typeface="MS PGothic" charset="-128"/>
              </a:rPr>
              <a:t>Identify High-Value Actions</a:t>
            </a:r>
          </a:p>
        </p:txBody>
      </p:sp>
      <p:sp>
        <p:nvSpPr>
          <p:cNvPr id="73730" name="Content Placeholder 6"/>
          <p:cNvSpPr>
            <a:spLocks noGrp="1"/>
          </p:cNvSpPr>
          <p:nvPr>
            <p:ph idx="1"/>
          </p:nvPr>
        </p:nvSpPr>
        <p:spPr>
          <a:xfrm>
            <a:off x="685800" y="1600200"/>
            <a:ext cx="8077200" cy="4495800"/>
          </a:xfrm>
        </p:spPr>
        <p:txBody>
          <a:bodyPr/>
          <a:lstStyle/>
          <a:p>
            <a:pPr marL="460375" indent="-460375">
              <a:lnSpc>
                <a:spcPct val="120000"/>
              </a:lnSpc>
              <a:spcBef>
                <a:spcPts val="1800"/>
              </a:spcBef>
              <a:spcAft>
                <a:spcPts val="600"/>
              </a:spcAft>
              <a:buFont typeface="Wingdings" charset="2"/>
              <a:buChar char="q"/>
            </a:pPr>
            <a:r>
              <a:rPr lang="en-US" altLang="en-US" dirty="0" smtClean="0">
                <a:ea typeface="ＭＳ Ｐゴシック" charset="-128"/>
                <a:cs typeface="MS PGothic" charset="-128"/>
              </a:rPr>
              <a:t>Replace </a:t>
            </a:r>
            <a:r>
              <a:rPr lang="en-US" altLang="en-US" dirty="0">
                <a:ea typeface="ＭＳ Ｐゴシック" charset="-128"/>
                <a:cs typeface="MS PGothic" charset="-128"/>
              </a:rPr>
              <a:t>non-text-dependent questions with valuable text-dependent questions that target level-specific standards.</a:t>
            </a:r>
          </a:p>
          <a:p>
            <a:pPr marL="460375" indent="-460375">
              <a:lnSpc>
                <a:spcPct val="120000"/>
              </a:lnSpc>
              <a:spcBef>
                <a:spcPts val="1800"/>
              </a:spcBef>
              <a:spcAft>
                <a:spcPts val="600"/>
              </a:spcAft>
              <a:buFont typeface="Wingdings" charset="2"/>
              <a:buChar char="q"/>
            </a:pPr>
            <a:r>
              <a:rPr lang="en-US" altLang="en-US" dirty="0">
                <a:ea typeface="ＭＳ Ｐゴシック" charset="-128"/>
                <a:cs typeface="MS PGothic" charset="-128"/>
              </a:rPr>
              <a:t>Add a variety of text-based writing assignments, including short and longer writing assignments developed from the central ideas of the </a:t>
            </a:r>
            <a:r>
              <a:rPr lang="en-US" altLang="en-US" dirty="0" smtClean="0">
                <a:ea typeface="ＭＳ Ｐゴシック" charset="-128"/>
                <a:cs typeface="MS PGothic" charset="-128"/>
              </a:rPr>
              <a:t>text.</a:t>
            </a:r>
          </a:p>
          <a:p>
            <a:pPr marL="460375" indent="-460375">
              <a:lnSpc>
                <a:spcPct val="120000"/>
              </a:lnSpc>
              <a:spcBef>
                <a:spcPts val="1800"/>
              </a:spcBef>
              <a:spcAft>
                <a:spcPts val="600"/>
              </a:spcAft>
              <a:buFont typeface="Wingdings" charset="2"/>
              <a:buChar char="q"/>
            </a:pPr>
            <a:r>
              <a:rPr lang="en-US" altLang="en-US" dirty="0" smtClean="0">
                <a:ea typeface="ＭＳ Ｐゴシック" charset="-128"/>
                <a:cs typeface="MS PGothic" charset="-128"/>
              </a:rPr>
              <a:t>Add a culminating writing assignment developed from the central understanding of the text.</a:t>
            </a:r>
          </a:p>
          <a:p>
            <a:pPr marL="460375" indent="-460375">
              <a:lnSpc>
                <a:spcPct val="120000"/>
              </a:lnSpc>
              <a:spcBef>
                <a:spcPts val="1800"/>
              </a:spcBef>
              <a:spcAft>
                <a:spcPts val="600"/>
              </a:spcAft>
              <a:buFont typeface="Wingdings" charset="2"/>
              <a:buChar char="q"/>
            </a:pPr>
            <a:r>
              <a:rPr lang="en-US" altLang="en-US" dirty="0" smtClean="0">
                <a:ea typeface="ＭＳ Ｐゴシック" charset="-128"/>
                <a:cs typeface="MS PGothic" charset="-128"/>
              </a:rPr>
              <a:t>Other:</a:t>
            </a:r>
            <a:endParaRPr lang="en-US" altLang="en-US" dirty="0">
              <a:solidFill>
                <a:srgbClr val="FFFFFF"/>
              </a:solidFill>
              <a:ea typeface="ＭＳ Ｐゴシック" charset="-128"/>
              <a:cs typeface="MS PGothic"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7"/>
          <p:cNvSpPr>
            <a:spLocks noGrp="1" noChangeArrowheads="1"/>
          </p:cNvSpPr>
          <p:nvPr>
            <p:ph type="title"/>
          </p:nvPr>
        </p:nvSpPr>
        <p:spPr>
          <a:xfrm>
            <a:off x="1295400" y="0"/>
            <a:ext cx="7848600" cy="1219200"/>
          </a:xfrm>
        </p:spPr>
        <p:txBody>
          <a:bodyPr/>
          <a:lstStyle/>
          <a:p>
            <a:r>
              <a:rPr lang="en-US" altLang="en-US">
                <a:ea typeface="MS PGothic" charset="-128"/>
              </a:rPr>
              <a:t>Criterion #3: Knowledge and Its Dimensions</a:t>
            </a:r>
          </a:p>
        </p:txBody>
      </p:sp>
      <p:sp>
        <p:nvSpPr>
          <p:cNvPr id="75778" name="Content Placeholder 6"/>
          <p:cNvSpPr>
            <a:spLocks noGrp="1"/>
          </p:cNvSpPr>
          <p:nvPr>
            <p:ph idx="1"/>
          </p:nvPr>
        </p:nvSpPr>
        <p:spPr>
          <a:xfrm>
            <a:off x="609600" y="1752600"/>
            <a:ext cx="7772400" cy="4233863"/>
          </a:xfrm>
        </p:spPr>
        <p:txBody>
          <a:bodyPr/>
          <a:lstStyle/>
          <a:p>
            <a:pPr marL="0" lvl="3" indent="0">
              <a:lnSpc>
                <a:spcPct val="120000"/>
              </a:lnSpc>
              <a:spcBef>
                <a:spcPts val="1800"/>
              </a:spcBef>
              <a:spcAft>
                <a:spcPts val="600"/>
              </a:spcAft>
              <a:buFontTx/>
              <a:buNone/>
            </a:pPr>
            <a:r>
              <a:rPr lang="en-US" altLang="en-US" sz="2200" dirty="0">
                <a:solidFill>
                  <a:srgbClr val="000000"/>
                </a:solidFill>
                <a:latin typeface="Arial" charset="0"/>
                <a:ea typeface="MS PGothic" charset="-128"/>
              </a:rPr>
              <a:t>3.1 Emphasis on Reading Content-Rich Texts: The resource </a:t>
            </a:r>
            <a:r>
              <a:rPr lang="en-US" altLang="en-US" sz="2200" i="1" dirty="0">
                <a:solidFill>
                  <a:srgbClr val="000000"/>
                </a:solidFill>
                <a:latin typeface="Arial" charset="0"/>
                <a:ea typeface="MS PGothic" charset="-128"/>
              </a:rPr>
              <a:t>accentuates</a:t>
            </a:r>
            <a:r>
              <a:rPr lang="en-US" altLang="en-US" sz="2200" dirty="0">
                <a:solidFill>
                  <a:srgbClr val="000000"/>
                </a:solidFill>
                <a:latin typeface="Arial" charset="0"/>
                <a:ea typeface="MS PGothic" charset="-128"/>
              </a:rPr>
              <a:t> comprehending quality informational texts across disciplines.</a:t>
            </a:r>
          </a:p>
          <a:p>
            <a:pPr marL="0" lvl="3" indent="0">
              <a:lnSpc>
                <a:spcPct val="120000"/>
              </a:lnSpc>
              <a:spcBef>
                <a:spcPts val="1800"/>
              </a:spcBef>
              <a:spcAft>
                <a:spcPts val="600"/>
              </a:spcAft>
              <a:buFontTx/>
              <a:buNone/>
            </a:pPr>
            <a:r>
              <a:rPr lang="en-US" altLang="en-US" sz="2200" dirty="0">
                <a:solidFill>
                  <a:srgbClr val="000000"/>
                </a:solidFill>
                <a:latin typeface="Arial" charset="0"/>
                <a:ea typeface="MS PGothic" charset="-128"/>
              </a:rPr>
              <a:t>3.2 Building Knowledge Through Reading Widely About a Topic and Research: </a:t>
            </a:r>
            <a:r>
              <a:rPr lang="en-US" altLang="en-US" sz="2200" i="1" dirty="0">
                <a:solidFill>
                  <a:srgbClr val="000000"/>
                </a:solidFill>
                <a:latin typeface="Arial" charset="0"/>
              </a:rPr>
              <a:t>Most </a:t>
            </a:r>
            <a:r>
              <a:rPr lang="en-US" altLang="en-US" sz="2200" dirty="0">
                <a:solidFill>
                  <a:srgbClr val="000000"/>
                </a:solidFill>
                <a:latin typeface="Arial" charset="0"/>
              </a:rPr>
              <a:t>passages reviewed are organized around a topic or line of inquiry; the resource includes regular research assignments. </a:t>
            </a:r>
            <a:endParaRPr lang="en-US" altLang="en-US" sz="2200" dirty="0">
              <a:solidFill>
                <a:srgbClr val="000000"/>
              </a:solidFill>
              <a:latin typeface="Arial" charset="0"/>
              <a:ea typeface="MS PGothic"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7"/>
          <p:cNvSpPr>
            <a:spLocks noGrp="1" noChangeArrowheads="1"/>
          </p:cNvSpPr>
          <p:nvPr>
            <p:ph type="title"/>
          </p:nvPr>
        </p:nvSpPr>
        <p:spPr/>
        <p:txBody>
          <a:bodyPr/>
          <a:lstStyle/>
          <a:p>
            <a:r>
              <a:rPr lang="en-US" altLang="en-US" smtClean="0"/>
              <a:t>Rationale</a:t>
            </a:r>
            <a:endParaRPr lang="en-US" altLang="en-US"/>
          </a:p>
        </p:txBody>
      </p:sp>
      <p:sp>
        <p:nvSpPr>
          <p:cNvPr id="77826" name="Content Placeholder 6"/>
          <p:cNvSpPr>
            <a:spLocks noGrp="1"/>
          </p:cNvSpPr>
          <p:nvPr>
            <p:ph idx="1"/>
          </p:nvPr>
        </p:nvSpPr>
        <p:spPr/>
        <p:txBody>
          <a:bodyPr/>
          <a:lstStyle/>
          <a:p>
            <a:pPr eaLnBrk="1" hangingPunct="1">
              <a:lnSpc>
                <a:spcPct val="120000"/>
              </a:lnSpc>
              <a:spcBef>
                <a:spcPts val="1800"/>
              </a:spcBef>
              <a:spcAft>
                <a:spcPts val="600"/>
              </a:spcAft>
              <a:buClr>
                <a:srgbClr val="004080"/>
              </a:buClr>
              <a:buFont typeface="Arial" charset="0"/>
              <a:buChar char="•"/>
            </a:pPr>
            <a:r>
              <a:rPr lang="en-US" altLang="en-US" dirty="0">
                <a:solidFill>
                  <a:srgbClr val="000000"/>
                </a:solidFill>
                <a:latin typeface="Arial" charset="0"/>
              </a:rPr>
              <a:t>Prior knowledge is a strong predictor of students’ ability to comprehend complex texts. </a:t>
            </a:r>
          </a:p>
          <a:p>
            <a:pPr eaLnBrk="1" hangingPunct="1">
              <a:lnSpc>
                <a:spcPct val="120000"/>
              </a:lnSpc>
              <a:spcBef>
                <a:spcPts val="1800"/>
              </a:spcBef>
              <a:spcAft>
                <a:spcPts val="600"/>
              </a:spcAft>
              <a:buClr>
                <a:srgbClr val="004080"/>
              </a:buClr>
              <a:buFont typeface="Arial" charset="0"/>
              <a:buChar char="•"/>
            </a:pPr>
            <a:r>
              <a:rPr lang="en-US" altLang="en-US" dirty="0">
                <a:solidFill>
                  <a:srgbClr val="000000"/>
                </a:solidFill>
                <a:latin typeface="Arial" charset="0"/>
              </a:rPr>
              <a:t>To cultivate knowledge, students must read and write regularly about content-rich, complex texts. </a:t>
            </a:r>
          </a:p>
          <a:p>
            <a:pPr eaLnBrk="1" hangingPunct="1">
              <a:lnSpc>
                <a:spcPct val="120000"/>
              </a:lnSpc>
              <a:spcBef>
                <a:spcPts val="1800"/>
              </a:spcBef>
              <a:spcAft>
                <a:spcPts val="600"/>
              </a:spcAft>
              <a:buClr>
                <a:srgbClr val="004080"/>
              </a:buClr>
              <a:buFont typeface="Arial" charset="0"/>
              <a:buChar char="•"/>
            </a:pPr>
            <a:r>
              <a:rPr lang="en-US" altLang="en-US" dirty="0">
                <a:solidFill>
                  <a:srgbClr val="000000"/>
                </a:solidFill>
                <a:latin typeface="Arial" charset="0"/>
              </a:rPr>
              <a:t>Writing about what they read improves students’ comprehension of the text (and their writing skills). </a:t>
            </a:r>
          </a:p>
          <a:p>
            <a:pPr eaLnBrk="1" hangingPunct="1">
              <a:lnSpc>
                <a:spcPct val="120000"/>
              </a:lnSpc>
              <a:spcBef>
                <a:spcPts val="1800"/>
              </a:spcBef>
              <a:spcAft>
                <a:spcPts val="600"/>
              </a:spcAft>
              <a:buClr>
                <a:srgbClr val="004080"/>
              </a:buClr>
              <a:buFont typeface="Arial" charset="0"/>
              <a:buChar char="•"/>
            </a:pPr>
            <a:r>
              <a:rPr lang="en-US" altLang="en-US" dirty="0">
                <a:solidFill>
                  <a:srgbClr val="000000"/>
                </a:solidFill>
                <a:latin typeface="Arial" charset="0"/>
              </a:rPr>
              <a:t>A reading deficit is integrally bound to a knowledge deficit.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7"/>
          <p:cNvSpPr>
            <a:spLocks noGrp="1" noChangeArrowheads="1"/>
          </p:cNvSpPr>
          <p:nvPr>
            <p:ph type="title"/>
          </p:nvPr>
        </p:nvSpPr>
        <p:spPr>
          <a:xfrm>
            <a:off x="1219200" y="0"/>
            <a:ext cx="7924800" cy="1219200"/>
          </a:xfrm>
        </p:spPr>
        <p:txBody>
          <a:bodyPr/>
          <a:lstStyle/>
          <a:p>
            <a:r>
              <a:rPr lang="en-US" altLang="en-US">
                <a:ea typeface="MS PGothic" charset="-128"/>
              </a:rPr>
              <a:t>Impact on Curriculum and Instruction</a:t>
            </a:r>
          </a:p>
        </p:txBody>
      </p:sp>
      <p:sp>
        <p:nvSpPr>
          <p:cNvPr id="5" name="Content Placeholder 6"/>
          <p:cNvSpPr>
            <a:spLocks noGrp="1"/>
          </p:cNvSpPr>
          <p:nvPr>
            <p:ph idx="1"/>
          </p:nvPr>
        </p:nvSpPr>
        <p:spPr>
          <a:xfrm>
            <a:off x="533400" y="1524000"/>
            <a:ext cx="7924800" cy="4724400"/>
          </a:xfrm>
        </p:spPr>
        <p:txBody>
          <a:bodyPr/>
          <a:lstStyle/>
          <a:p>
            <a:pPr marL="0" indent="0">
              <a:lnSpc>
                <a:spcPct val="110000"/>
              </a:lnSpc>
              <a:spcBef>
                <a:spcPts val="1200"/>
              </a:spcBef>
              <a:spcAft>
                <a:spcPts val="600"/>
              </a:spcAft>
              <a:buFont typeface="Wingdings" charset="2"/>
              <a:buNone/>
            </a:pPr>
            <a:r>
              <a:rPr lang="en-US" altLang="en-US" dirty="0">
                <a:ea typeface="MS PGothic" charset="-128"/>
                <a:cs typeface="MS PGothic" charset="-128"/>
              </a:rPr>
              <a:t>Curriculum resources should: </a:t>
            </a:r>
          </a:p>
          <a:p>
            <a:pPr marL="228600" indent="-228600">
              <a:lnSpc>
                <a:spcPct val="110000"/>
              </a:lnSpc>
              <a:spcBef>
                <a:spcPts val="1200"/>
              </a:spcBef>
              <a:spcAft>
                <a:spcPts val="600"/>
              </a:spcAft>
              <a:buFont typeface="Arial" charset="0"/>
              <a:buChar char="•"/>
            </a:pPr>
            <a:r>
              <a:rPr lang="en-US" altLang="en-US" sz="2000" dirty="0" smtClean="0">
                <a:ea typeface="MS PGothic" charset="-128"/>
                <a:cs typeface="MS PGothic" charset="-128"/>
              </a:rPr>
              <a:t>Provide </a:t>
            </a:r>
            <a:r>
              <a:rPr lang="en-US" altLang="en-US" sz="2000" dirty="0">
                <a:ea typeface="MS PGothic" charset="-128"/>
                <a:cs typeface="MS PGothic" charset="-128"/>
              </a:rPr>
              <a:t>coherent selections of content-rich, strategically sequenced texts so students can build knowledge about topics.</a:t>
            </a:r>
          </a:p>
          <a:p>
            <a:pPr marL="228600" indent="-228600">
              <a:lnSpc>
                <a:spcPct val="110000"/>
              </a:lnSpc>
              <a:spcBef>
                <a:spcPts val="1200"/>
              </a:spcBef>
              <a:spcAft>
                <a:spcPts val="600"/>
              </a:spcAft>
              <a:buFont typeface="Arial" charset="0"/>
              <a:buChar char="•"/>
            </a:pPr>
            <a:r>
              <a:rPr lang="en-US" altLang="en-US" sz="2000" dirty="0" smtClean="0">
                <a:ea typeface="MS PGothic" charset="-128"/>
                <a:cs typeface="MS PGothic" charset="-128"/>
              </a:rPr>
              <a:t>Demand </a:t>
            </a:r>
            <a:r>
              <a:rPr lang="en-US" altLang="en-US" sz="2000" dirty="0">
                <a:ea typeface="MS PGothic" charset="-128"/>
                <a:cs typeface="MS PGothic" charset="-128"/>
              </a:rPr>
              <a:t>evidence in students’ writing.</a:t>
            </a:r>
          </a:p>
          <a:p>
            <a:pPr marL="228600" indent="-228600">
              <a:lnSpc>
                <a:spcPct val="110000"/>
              </a:lnSpc>
              <a:spcBef>
                <a:spcPts val="1200"/>
              </a:spcBef>
              <a:spcAft>
                <a:spcPts val="600"/>
              </a:spcAft>
              <a:buFont typeface="Arial" charset="0"/>
              <a:buChar char="•"/>
            </a:pPr>
            <a:r>
              <a:rPr lang="en-US" altLang="en-US" sz="2000" dirty="0" smtClean="0">
                <a:ea typeface="MS PGothic" charset="-128"/>
                <a:cs typeface="MS PGothic" charset="-128"/>
              </a:rPr>
              <a:t>Provide </a:t>
            </a:r>
            <a:r>
              <a:rPr lang="en-US" altLang="en-US" sz="2000" dirty="0">
                <a:ea typeface="MS PGothic" charset="-128"/>
                <a:cs typeface="MS PGothic" charset="-128"/>
              </a:rPr>
              <a:t>well-crafted writing prompts as a summative learning activity—not only to improve writing, but also to strengthen reading comprehension.</a:t>
            </a:r>
          </a:p>
          <a:p>
            <a:pPr marL="228600" indent="-228600">
              <a:lnSpc>
                <a:spcPct val="110000"/>
              </a:lnSpc>
              <a:spcBef>
                <a:spcPts val="1200"/>
              </a:spcBef>
              <a:spcAft>
                <a:spcPts val="600"/>
              </a:spcAft>
              <a:buFont typeface="Arial" charset="0"/>
              <a:buChar char="•"/>
            </a:pPr>
            <a:r>
              <a:rPr lang="en-US" altLang="en-US" sz="2000" dirty="0" smtClean="0">
                <a:ea typeface="MS PGothic" charset="-128"/>
                <a:cs typeface="MS PGothic" charset="-128"/>
              </a:rPr>
              <a:t>Ask </a:t>
            </a:r>
            <a:r>
              <a:rPr lang="en-US" altLang="en-US" sz="2000" dirty="0">
                <a:ea typeface="MS PGothic" charset="-128"/>
                <a:cs typeface="MS PGothic" charset="-128"/>
              </a:rPr>
              <a:t>students to regularly conduct short, focused research projects and defend their point of view to create a useful and lasting knowledge base</a:t>
            </a:r>
            <a:r>
              <a:rPr lang="en-US" altLang="en-US" sz="2000" dirty="0" smtClean="0">
                <a:ea typeface="MS PGothic" charset="-128"/>
                <a:cs typeface="MS PGothic" charset="-128"/>
              </a:rPr>
              <a:t>.</a:t>
            </a:r>
            <a:endParaRPr lang="en-US" altLang="en-US" sz="2400" dirty="0">
              <a:solidFill>
                <a:srgbClr val="FFFFFF"/>
              </a:solidFill>
              <a:latin typeface="Helvetica" charset="0"/>
              <a:ea typeface="MS PGothic"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altLang="en-US">
                <a:ea typeface="MS PGothic" charset="-128"/>
              </a:rPr>
              <a:t>Review Guiding Questions</a:t>
            </a:r>
          </a:p>
        </p:txBody>
      </p:sp>
      <p:sp>
        <p:nvSpPr>
          <p:cNvPr id="81923" name="Content Placeholder 2"/>
          <p:cNvSpPr>
            <a:spLocks noGrp="1"/>
          </p:cNvSpPr>
          <p:nvPr>
            <p:ph idx="1"/>
          </p:nvPr>
        </p:nvSpPr>
        <p:spPr>
          <a:xfrm>
            <a:off x="533400" y="1676400"/>
            <a:ext cx="7924800" cy="4179888"/>
          </a:xfrm>
        </p:spPr>
        <p:txBody>
          <a:bodyPr/>
          <a:lstStyle/>
          <a:p>
            <a:pPr>
              <a:lnSpc>
                <a:spcPct val="110000"/>
              </a:lnSpc>
              <a:spcBef>
                <a:spcPts val="1800"/>
              </a:spcBef>
              <a:buFont typeface="Arial" charset="0"/>
              <a:buChar char="•"/>
            </a:pPr>
            <a:r>
              <a:rPr lang="en-US" altLang="en-US" dirty="0">
                <a:ea typeface="MS PGothic" charset="-128"/>
                <a:cs typeface="MS PGothic" charset="-128"/>
              </a:rPr>
              <a:t>Are most of the texts content-rich and informational to promote learning and thinking?</a:t>
            </a:r>
          </a:p>
          <a:p>
            <a:pPr>
              <a:lnSpc>
                <a:spcPct val="110000"/>
              </a:lnSpc>
              <a:spcBef>
                <a:spcPts val="1800"/>
              </a:spcBef>
              <a:buFont typeface="Arial" charset="0"/>
              <a:buChar char="•"/>
            </a:pPr>
            <a:r>
              <a:rPr lang="en-US" altLang="en-US" dirty="0">
                <a:ea typeface="MS PGothic" charset="-128"/>
                <a:cs typeface="MS PGothic" charset="-128"/>
              </a:rPr>
              <a:t>Does the resource promote regular independent reading?</a:t>
            </a:r>
          </a:p>
          <a:p>
            <a:pPr>
              <a:lnSpc>
                <a:spcPct val="110000"/>
              </a:lnSpc>
              <a:spcBef>
                <a:spcPts val="1800"/>
              </a:spcBef>
              <a:buFont typeface="Arial" charset="0"/>
              <a:buChar char="•"/>
            </a:pPr>
            <a:r>
              <a:rPr lang="en-US" altLang="en-US" dirty="0">
                <a:ea typeface="MS PGothic" charset="-128"/>
                <a:cs typeface="MS PGothic" charset="-128"/>
              </a:rPr>
              <a:t>How well does the resource build knowledge on a single topic?</a:t>
            </a:r>
          </a:p>
          <a:p>
            <a:pPr>
              <a:lnSpc>
                <a:spcPct val="110000"/>
              </a:lnSpc>
              <a:spcBef>
                <a:spcPts val="1800"/>
              </a:spcBef>
              <a:buFont typeface="Arial" charset="0"/>
              <a:buChar char="•"/>
            </a:pPr>
            <a:r>
              <a:rPr lang="en-US" altLang="en-US" dirty="0">
                <a:ea typeface="MS PGothic" charset="-128"/>
                <a:cs typeface="MS PGothic" charset="-128"/>
              </a:rPr>
              <a:t>Are the passages carefully sequenced to increase knowledge on a topic or focus area of inquiry?</a:t>
            </a:r>
          </a:p>
          <a:p>
            <a:pPr>
              <a:lnSpc>
                <a:spcPct val="110000"/>
              </a:lnSpc>
              <a:spcBef>
                <a:spcPts val="1800"/>
              </a:spcBef>
              <a:buFont typeface="Arial" charset="0"/>
              <a:buChar char="•"/>
            </a:pPr>
            <a:r>
              <a:rPr lang="en-US" altLang="en-US" dirty="0">
                <a:ea typeface="MS PGothic" charset="-128"/>
                <a:cs typeface="MS PGothic" charset="-128"/>
              </a:rPr>
              <a:t>Does the resource offer regular (short) research opportunities</a:t>
            </a:r>
            <a:r>
              <a:rPr lang="en-US" altLang="en-US" dirty="0" smtClean="0">
                <a:ea typeface="MS PGothic" charset="-128"/>
                <a:cs typeface="MS PGothic" charset="-128"/>
              </a:rPr>
              <a:t>?</a:t>
            </a:r>
            <a:endParaRPr lang="en-US" altLang="en-US" dirty="0">
              <a:ea typeface="MS PGothic" charset="-128"/>
              <a:cs typeface="MS PGothic"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1295400" y="304800"/>
            <a:ext cx="7772400" cy="914400"/>
          </a:xfrm>
        </p:spPr>
        <p:txBody>
          <a:bodyPr/>
          <a:lstStyle/>
          <a:p>
            <a:r>
              <a:rPr lang="en-US" altLang="en-US">
                <a:ea typeface="MS PGothic" charset="-128"/>
              </a:rPr>
              <a:t>Practice at Your Tables</a:t>
            </a:r>
          </a:p>
        </p:txBody>
      </p:sp>
      <p:sp>
        <p:nvSpPr>
          <p:cNvPr id="83970" name="Content Placeholder 2"/>
          <p:cNvSpPr>
            <a:spLocks noGrp="1"/>
          </p:cNvSpPr>
          <p:nvPr>
            <p:ph idx="1"/>
          </p:nvPr>
        </p:nvSpPr>
        <p:spPr>
          <a:xfrm>
            <a:off x="609600" y="1752600"/>
            <a:ext cx="7924800" cy="3722688"/>
          </a:xfrm>
        </p:spPr>
        <p:txBody>
          <a:bodyPr/>
          <a:lstStyle/>
          <a:p>
            <a:pPr>
              <a:lnSpc>
                <a:spcPct val="120000"/>
              </a:lnSpc>
              <a:spcBef>
                <a:spcPts val="1800"/>
              </a:spcBef>
              <a:spcAft>
                <a:spcPts val="600"/>
              </a:spcAft>
              <a:buFont typeface="Arial" charset="0"/>
              <a:buChar char="•"/>
            </a:pPr>
            <a:r>
              <a:rPr lang="en-US" altLang="en-US" dirty="0" smtClean="0">
                <a:ea typeface="MS PGothic" charset="-128"/>
                <a:cs typeface="MS PGothic" charset="-128"/>
              </a:rPr>
              <a:t>Complete the evaluation of Dimensions</a:t>
            </a:r>
            <a:r>
              <a:rPr lang="en-US" altLang="en-US" sz="2400" dirty="0">
                <a:ea typeface="MS PGothic" charset="-128"/>
                <a:cs typeface="MS PGothic" charset="-128"/>
              </a:rPr>
              <a:t> </a:t>
            </a:r>
            <a:r>
              <a:rPr lang="en-US" altLang="en-US" sz="2200" dirty="0" smtClean="0">
                <a:solidFill>
                  <a:srgbClr val="000000"/>
                </a:solidFill>
                <a:latin typeface="Arial" charset="0"/>
                <a:ea typeface="MS PGothic" charset="-128"/>
              </a:rPr>
              <a:t>3.1 </a:t>
            </a:r>
            <a:r>
              <a:rPr lang="en-US" altLang="en-US" sz="2200" dirty="0">
                <a:solidFill>
                  <a:srgbClr val="000000"/>
                </a:solidFill>
                <a:latin typeface="Arial" charset="0"/>
                <a:ea typeface="MS PGothic" charset="-128"/>
              </a:rPr>
              <a:t>Emphasis on Reading Content-Rich </a:t>
            </a:r>
            <a:r>
              <a:rPr lang="en-US" altLang="en-US" sz="2200" dirty="0" smtClean="0">
                <a:solidFill>
                  <a:srgbClr val="000000"/>
                </a:solidFill>
                <a:latin typeface="Arial" charset="0"/>
                <a:ea typeface="MS PGothic" charset="-128"/>
              </a:rPr>
              <a:t>Texts</a:t>
            </a:r>
            <a:r>
              <a:rPr lang="en-US" altLang="en-US" dirty="0" smtClean="0">
                <a:solidFill>
                  <a:srgbClr val="000000"/>
                </a:solidFill>
                <a:latin typeface="Arial" charset="0"/>
                <a:ea typeface="MS PGothic" charset="-128"/>
              </a:rPr>
              <a:t> </a:t>
            </a:r>
            <a:r>
              <a:rPr lang="en-US" altLang="en-US" dirty="0">
                <a:solidFill>
                  <a:srgbClr val="000000"/>
                </a:solidFill>
                <a:latin typeface="Arial" charset="0"/>
                <a:ea typeface="MS PGothic" charset="-128"/>
              </a:rPr>
              <a:t>a</a:t>
            </a:r>
            <a:r>
              <a:rPr lang="en-US" altLang="en-US" dirty="0" smtClean="0">
                <a:solidFill>
                  <a:srgbClr val="000000"/>
                </a:solidFill>
                <a:latin typeface="Arial" charset="0"/>
                <a:ea typeface="MS PGothic" charset="-128"/>
              </a:rPr>
              <a:t>nd </a:t>
            </a:r>
            <a:r>
              <a:rPr lang="en-US" altLang="en-US" sz="2200" dirty="0" smtClean="0">
                <a:solidFill>
                  <a:srgbClr val="000000"/>
                </a:solidFill>
                <a:latin typeface="Arial" charset="0"/>
                <a:ea typeface="MS PGothic" charset="-128"/>
              </a:rPr>
              <a:t>3.2 </a:t>
            </a:r>
            <a:r>
              <a:rPr lang="en-US" altLang="en-US" sz="2200" dirty="0">
                <a:solidFill>
                  <a:srgbClr val="000000"/>
                </a:solidFill>
                <a:latin typeface="Arial" charset="0"/>
                <a:ea typeface="MS PGothic" charset="-128"/>
              </a:rPr>
              <a:t>Building Knowledge Through Reading Widely About a Topic and </a:t>
            </a:r>
            <a:r>
              <a:rPr lang="en-US" altLang="en-US" sz="2200" dirty="0" smtClean="0">
                <a:solidFill>
                  <a:srgbClr val="000000"/>
                </a:solidFill>
                <a:latin typeface="Arial" charset="0"/>
                <a:ea typeface="MS PGothic" charset="-128"/>
              </a:rPr>
              <a:t>Research.</a:t>
            </a:r>
            <a:endParaRPr lang="en-US" altLang="en-US" dirty="0" smtClean="0">
              <a:ea typeface="MS PGothic" charset="-128"/>
              <a:cs typeface="MS PGothic" charset="-128"/>
            </a:endParaRPr>
          </a:p>
          <a:p>
            <a:pPr>
              <a:lnSpc>
                <a:spcPct val="120000"/>
              </a:lnSpc>
              <a:spcBef>
                <a:spcPts val="1800"/>
              </a:spcBef>
              <a:spcAft>
                <a:spcPts val="600"/>
              </a:spcAft>
              <a:buFont typeface="Arial" charset="0"/>
              <a:buChar char="•"/>
            </a:pPr>
            <a:r>
              <a:rPr lang="en-US" altLang="en-US" dirty="0" smtClean="0">
                <a:ea typeface="MS PGothic" charset="-128"/>
                <a:cs typeface="MS PGothic" charset="-128"/>
              </a:rPr>
              <a:t>Rate these dimensions as </a:t>
            </a:r>
            <a:r>
              <a:rPr lang="en-US" altLang="en-US" dirty="0">
                <a:ea typeface="MS PGothic" charset="-128"/>
                <a:cs typeface="MS PGothic" charset="-128"/>
              </a:rPr>
              <a:t>“Meets,” “Partially Meets,” or “Does Not Meet.”</a:t>
            </a:r>
          </a:p>
          <a:p>
            <a:pPr>
              <a:lnSpc>
                <a:spcPct val="120000"/>
              </a:lnSpc>
              <a:spcBef>
                <a:spcPts val="1800"/>
              </a:spcBef>
              <a:spcAft>
                <a:spcPts val="600"/>
              </a:spcAft>
              <a:buFont typeface="Arial" charset="0"/>
              <a:buChar char="•"/>
            </a:pPr>
            <a:r>
              <a:rPr lang="en-US" altLang="en-US" dirty="0">
                <a:ea typeface="MS PGothic" charset="-128"/>
                <a:cs typeface="MS PGothic" charset="-128"/>
              </a:rPr>
              <a:t>Record the strengths and weaknesses of the curriculum resource with regard to </a:t>
            </a:r>
            <a:r>
              <a:rPr lang="en-US" altLang="en-US" dirty="0" smtClean="0">
                <a:ea typeface="MS PGothic" charset="-128"/>
                <a:cs typeface="MS PGothic" charset="-128"/>
              </a:rPr>
              <a:t>these dimensions.</a:t>
            </a:r>
            <a:endParaRPr lang="en-US" altLang="en-US" dirty="0">
              <a:ea typeface="MS PGothic" charset="-128"/>
              <a:cs typeface="MS PGothic"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7"/>
          <p:cNvSpPr>
            <a:spLocks noGrp="1" noChangeArrowheads="1"/>
          </p:cNvSpPr>
          <p:nvPr>
            <p:ph type="title"/>
          </p:nvPr>
        </p:nvSpPr>
        <p:spPr>
          <a:xfrm>
            <a:off x="1295400" y="0"/>
            <a:ext cx="7924800" cy="1219200"/>
          </a:xfrm>
        </p:spPr>
        <p:txBody>
          <a:bodyPr/>
          <a:lstStyle/>
          <a:p>
            <a:r>
              <a:rPr lang="en-US" altLang="en-US" dirty="0">
                <a:ea typeface="MS PGothic" charset="-128"/>
              </a:rPr>
              <a:t>Introduce Resource Alignment Tool</a:t>
            </a:r>
          </a:p>
        </p:txBody>
      </p:sp>
      <p:grpSp>
        <p:nvGrpSpPr>
          <p:cNvPr id="2" name="Group 1" descr="Example of Resource Alignment Tool "/>
          <p:cNvGrpSpPr/>
          <p:nvPr/>
        </p:nvGrpSpPr>
        <p:grpSpPr>
          <a:xfrm>
            <a:off x="763357" y="1374775"/>
            <a:ext cx="7899198" cy="5020247"/>
            <a:chOff x="763357" y="1374775"/>
            <a:chExt cx="7899198" cy="5020247"/>
          </a:xfrm>
        </p:grpSpPr>
        <p:sp>
          <p:nvSpPr>
            <p:cNvPr id="6" name="TextBox 5"/>
            <p:cNvSpPr txBox="1"/>
            <p:nvPr/>
          </p:nvSpPr>
          <p:spPr>
            <a:xfrm>
              <a:off x="763357" y="1379469"/>
              <a:ext cx="1295400" cy="584775"/>
            </a:xfrm>
            <a:prstGeom prst="rect">
              <a:avLst/>
            </a:prstGeom>
            <a:noFill/>
          </p:spPr>
          <p:txBody>
            <a:bodyPr wrap="square">
              <a:spAutoFit/>
            </a:bodyPr>
            <a:lstStyle/>
            <a:p>
              <a:pPr eaLnBrk="1" hangingPunct="1">
                <a:defRPr/>
              </a:pPr>
              <a:r>
                <a:rPr lang="en-US" sz="1600" b="0" dirty="0">
                  <a:solidFill>
                    <a:srgbClr val="000000"/>
                  </a:solidFill>
                  <a:latin typeface="+mj-lt"/>
                  <a:ea typeface="ＭＳ Ｐゴシック" charset="0"/>
                  <a:cs typeface="Helvetica"/>
                </a:rPr>
                <a:t>Criterion</a:t>
              </a:r>
            </a:p>
            <a:p>
              <a:pPr eaLnBrk="1" hangingPunct="1">
                <a:defRPr/>
              </a:pPr>
              <a:r>
                <a:rPr lang="en-US" sz="1600" b="0" dirty="0">
                  <a:solidFill>
                    <a:srgbClr val="000000"/>
                  </a:solidFill>
                  <a:latin typeface="+mj-lt"/>
                  <a:ea typeface="ＭＳ Ｐゴシック" charset="0"/>
                  <a:cs typeface="Helvetica"/>
                </a:rPr>
                <a:t>descriptor</a:t>
              </a:r>
            </a:p>
          </p:txBody>
        </p:sp>
        <p:sp>
          <p:nvSpPr>
            <p:cNvPr id="7" name="TextBox 6"/>
            <p:cNvSpPr txBox="1"/>
            <p:nvPr/>
          </p:nvSpPr>
          <p:spPr>
            <a:xfrm>
              <a:off x="6800417" y="1524000"/>
              <a:ext cx="1524000" cy="584775"/>
            </a:xfrm>
            <a:prstGeom prst="rect">
              <a:avLst/>
            </a:prstGeom>
            <a:noFill/>
          </p:spPr>
          <p:txBody>
            <a:bodyPr>
              <a:spAutoFit/>
            </a:bodyPr>
            <a:lstStyle/>
            <a:p>
              <a:pPr eaLnBrk="1" hangingPunct="1">
                <a:defRPr/>
              </a:pPr>
              <a:r>
                <a:rPr lang="en-US" sz="1600" b="0" dirty="0">
                  <a:solidFill>
                    <a:srgbClr val="000000"/>
                  </a:solidFill>
                  <a:latin typeface="+mj-lt"/>
                  <a:ea typeface="ＭＳ Ｐゴシック" charset="0"/>
                  <a:cs typeface="Helvetica"/>
                </a:rPr>
                <a:t>Rating each dimension</a:t>
              </a:r>
            </a:p>
          </p:txBody>
        </p:sp>
        <p:cxnSp>
          <p:nvCxnSpPr>
            <p:cNvPr id="9" name="Straight Arrow Connector 8"/>
            <p:cNvCxnSpPr>
              <a:cxnSpLocks noChangeShapeType="1"/>
            </p:cNvCxnSpPr>
            <p:nvPr/>
          </p:nvCxnSpPr>
          <p:spPr bwMode="auto">
            <a:xfrm flipV="1">
              <a:off x="1677757" y="2819400"/>
              <a:ext cx="542925" cy="219867"/>
            </a:xfrm>
            <a:prstGeom prst="straightConnector1">
              <a:avLst/>
            </a:prstGeom>
            <a:noFill/>
            <a:ln w="38100">
              <a:solidFill>
                <a:srgbClr val="254061"/>
              </a:solidFill>
              <a:round/>
              <a:headEnd/>
              <a:tailEnd type="arrow" w="med" len="med"/>
            </a:ln>
            <a:effectLst>
              <a:outerShdw blurRad="40000" dist="23000" dir="5400000" rotWithShape="0">
                <a:srgbClr val="000000">
                  <a:alpha val="34998"/>
                </a:srgbClr>
              </a:outerShdw>
            </a:effectLst>
            <a:extLst>
              <a:ext uri="{909E8E84-426E-40dd-AFC4-6F175D3DCCD1}">
                <a14:hiddenFill xmlns:a14="http://schemas.microsoft.com/office/drawing/2010/main" xmlns="">
                  <a:noFill/>
                </a14:hiddenFill>
              </a:ext>
            </a:extLst>
          </p:spPr>
        </p:cxnSp>
        <p:cxnSp>
          <p:nvCxnSpPr>
            <p:cNvPr id="11" name="Straight Arrow Connector 10"/>
            <p:cNvCxnSpPr>
              <a:cxnSpLocks noChangeShapeType="1"/>
            </p:cNvCxnSpPr>
            <p:nvPr/>
          </p:nvCxnSpPr>
          <p:spPr bwMode="auto">
            <a:xfrm>
              <a:off x="1753957" y="3733800"/>
              <a:ext cx="457200" cy="214025"/>
            </a:xfrm>
            <a:prstGeom prst="straightConnector1">
              <a:avLst/>
            </a:prstGeom>
            <a:noFill/>
            <a:ln w="38100">
              <a:solidFill>
                <a:srgbClr val="254061"/>
              </a:solidFill>
              <a:round/>
              <a:headEnd/>
              <a:tailEnd type="arrow" w="med" len="med"/>
            </a:ln>
            <a:effectLst>
              <a:outerShdw blurRad="40000" dist="23000" dir="5400000" rotWithShape="0">
                <a:srgbClr val="000000">
                  <a:alpha val="34998"/>
                </a:srgbClr>
              </a:outerShdw>
            </a:effectLst>
            <a:extLst>
              <a:ext uri="{909E8E84-426E-40dd-AFC4-6F175D3DCCD1}">
                <a14:hiddenFill xmlns:a14="http://schemas.microsoft.com/office/drawing/2010/main" xmlns="">
                  <a:noFill/>
                </a14:hiddenFill>
              </a:ext>
            </a:extLst>
          </p:spPr>
        </p:cxnSp>
        <p:cxnSp>
          <p:nvCxnSpPr>
            <p:cNvPr id="14" name="Straight Arrow Connector 13"/>
            <p:cNvCxnSpPr>
              <a:cxnSpLocks noChangeShapeType="1"/>
            </p:cNvCxnSpPr>
            <p:nvPr/>
          </p:nvCxnSpPr>
          <p:spPr bwMode="auto">
            <a:xfrm>
              <a:off x="1753957" y="1524000"/>
              <a:ext cx="533400" cy="0"/>
            </a:xfrm>
            <a:prstGeom prst="straightConnector1">
              <a:avLst/>
            </a:prstGeom>
            <a:noFill/>
            <a:ln w="38100">
              <a:solidFill>
                <a:srgbClr val="254061"/>
              </a:solidFill>
              <a:round/>
              <a:headEnd/>
              <a:tailEnd type="arrow" w="med" len="med"/>
            </a:ln>
            <a:effectLst>
              <a:outerShdw blurRad="40000" dist="23000" dir="5400000" rotWithShape="0">
                <a:srgbClr val="000000">
                  <a:alpha val="34998"/>
                </a:srgbClr>
              </a:outerShdw>
            </a:effectLst>
            <a:extLst>
              <a:ext uri="{909E8E84-426E-40dd-AFC4-6F175D3DCCD1}">
                <a14:hiddenFill xmlns:a14="http://schemas.microsoft.com/office/drawing/2010/main" xmlns="">
                  <a:noFill/>
                </a14:hiddenFill>
              </a:ext>
            </a:extLst>
          </p:spPr>
        </p:cxnSp>
        <p:sp>
          <p:nvSpPr>
            <p:cNvPr id="9222" name="TextBox 9221"/>
            <p:cNvSpPr txBox="1"/>
            <p:nvPr/>
          </p:nvSpPr>
          <p:spPr>
            <a:xfrm>
              <a:off x="763357" y="3048000"/>
              <a:ext cx="1295400" cy="584775"/>
            </a:xfrm>
            <a:prstGeom prst="rect">
              <a:avLst/>
            </a:prstGeom>
            <a:noFill/>
          </p:spPr>
          <p:txBody>
            <a:bodyPr wrap="square">
              <a:spAutoFit/>
            </a:bodyPr>
            <a:lstStyle/>
            <a:p>
              <a:pPr eaLnBrk="1" hangingPunct="1">
                <a:defRPr/>
              </a:pPr>
              <a:r>
                <a:rPr lang="en-US" sz="1600" b="0" dirty="0">
                  <a:solidFill>
                    <a:srgbClr val="000000"/>
                  </a:solidFill>
                  <a:latin typeface="+mj-lt"/>
                  <a:ea typeface="ＭＳ Ｐゴシック" charset="0"/>
                  <a:cs typeface="Helvetica"/>
                </a:rPr>
                <a:t>Dimension descriptors</a:t>
              </a:r>
            </a:p>
          </p:txBody>
        </p:sp>
        <p:sp>
          <p:nvSpPr>
            <p:cNvPr id="9223" name="TextBox 9222"/>
            <p:cNvSpPr txBox="1"/>
            <p:nvPr/>
          </p:nvSpPr>
          <p:spPr>
            <a:xfrm>
              <a:off x="763357" y="4495800"/>
              <a:ext cx="1295400" cy="584775"/>
            </a:xfrm>
            <a:prstGeom prst="rect">
              <a:avLst/>
            </a:prstGeom>
            <a:noFill/>
          </p:spPr>
          <p:txBody>
            <a:bodyPr wrap="square">
              <a:spAutoFit/>
            </a:bodyPr>
            <a:lstStyle/>
            <a:p>
              <a:pPr eaLnBrk="1" hangingPunct="1">
                <a:defRPr/>
              </a:pPr>
              <a:r>
                <a:rPr lang="en-US" sz="1600" b="0" dirty="0">
                  <a:solidFill>
                    <a:srgbClr val="000000"/>
                  </a:solidFill>
                  <a:latin typeface="+mj-lt"/>
                  <a:ea typeface="ＭＳ Ｐゴシック" charset="0"/>
                  <a:cs typeface="Helvetica"/>
                </a:rPr>
                <a:t>Summary of</a:t>
              </a:r>
            </a:p>
            <a:p>
              <a:pPr eaLnBrk="1" hangingPunct="1">
                <a:defRPr/>
              </a:pPr>
              <a:r>
                <a:rPr lang="en-US" sz="1600" b="0" dirty="0">
                  <a:solidFill>
                    <a:srgbClr val="000000"/>
                  </a:solidFill>
                  <a:latin typeface="+mj-lt"/>
                  <a:ea typeface="ＭＳ Ｐゴシック" charset="0"/>
                  <a:cs typeface="Helvetica"/>
                </a:rPr>
                <a:t>findings</a:t>
              </a:r>
            </a:p>
          </p:txBody>
        </p:sp>
        <p:sp>
          <p:nvSpPr>
            <p:cNvPr id="9224" name="TextBox 9223"/>
            <p:cNvSpPr txBox="1">
              <a:spLocks noChangeArrowheads="1"/>
            </p:cNvSpPr>
            <p:nvPr/>
          </p:nvSpPr>
          <p:spPr bwMode="auto">
            <a:xfrm>
              <a:off x="6757555" y="3048000"/>
              <a:ext cx="129063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eaLnBrk="1" hangingPunct="1"/>
              <a:r>
                <a:rPr lang="en-US" altLang="en-US" sz="1600" b="0">
                  <a:solidFill>
                    <a:srgbClr val="000000"/>
                  </a:solidFill>
                  <a:latin typeface="Arial" charset="0"/>
                </a:rPr>
                <a:t>Evidence “look fors”</a:t>
              </a:r>
            </a:p>
          </p:txBody>
        </p:sp>
        <p:sp>
          <p:nvSpPr>
            <p:cNvPr id="9225" name="TextBox 9224"/>
            <p:cNvSpPr txBox="1"/>
            <p:nvPr/>
          </p:nvSpPr>
          <p:spPr>
            <a:xfrm>
              <a:off x="7062355" y="5257800"/>
              <a:ext cx="1600200" cy="1077218"/>
            </a:xfrm>
            <a:prstGeom prst="rect">
              <a:avLst/>
            </a:prstGeom>
            <a:noFill/>
          </p:spPr>
          <p:txBody>
            <a:bodyPr wrap="square">
              <a:spAutoFit/>
            </a:bodyPr>
            <a:lstStyle/>
            <a:p>
              <a:pPr eaLnBrk="1" hangingPunct="1">
                <a:defRPr/>
              </a:pPr>
              <a:r>
                <a:rPr lang="en-US" sz="1600" b="0" dirty="0">
                  <a:solidFill>
                    <a:srgbClr val="000000"/>
                  </a:solidFill>
                  <a:latin typeface="+mj-lt"/>
                  <a:ea typeface="ＭＳ Ｐゴシック" charset="0"/>
                  <a:cs typeface="Helvetica"/>
                </a:rPr>
                <a:t>Suggested </a:t>
              </a:r>
              <a:r>
                <a:rPr lang="en-US" sz="1600" b="0" dirty="0">
                  <a:latin typeface="+mj-lt"/>
                  <a:ea typeface="ＭＳ Ｐゴシック" charset="0"/>
                  <a:cs typeface="Helvetica"/>
                </a:rPr>
                <a:t>high-value actions to fill alignment gaps</a:t>
              </a:r>
            </a:p>
          </p:txBody>
        </p:sp>
        <p:cxnSp>
          <p:nvCxnSpPr>
            <p:cNvPr id="33" name="Straight Arrow Connector 32"/>
            <p:cNvCxnSpPr>
              <a:cxnSpLocks noChangeShapeType="1"/>
            </p:cNvCxnSpPr>
            <p:nvPr/>
          </p:nvCxnSpPr>
          <p:spPr bwMode="auto">
            <a:xfrm flipH="1" flipV="1">
              <a:off x="6376555" y="2743200"/>
              <a:ext cx="381000" cy="152400"/>
            </a:xfrm>
            <a:prstGeom prst="straightConnector1">
              <a:avLst/>
            </a:prstGeom>
            <a:noFill/>
            <a:ln w="38100">
              <a:solidFill>
                <a:srgbClr val="254061"/>
              </a:solidFill>
              <a:round/>
              <a:headEnd/>
              <a:tailEnd type="arrow" w="med" len="med"/>
            </a:ln>
            <a:effectLst>
              <a:outerShdw blurRad="40000" dist="23000" dir="5400000" rotWithShape="0">
                <a:srgbClr val="000000">
                  <a:alpha val="34998"/>
                </a:srgbClr>
              </a:outerShdw>
            </a:effectLst>
            <a:extLst>
              <a:ext uri="{909E8E84-426E-40dd-AFC4-6F175D3DCCD1}">
                <a14:hiddenFill xmlns:a14="http://schemas.microsoft.com/office/drawing/2010/main" xmlns="">
                  <a:noFill/>
                </a14:hiddenFill>
              </a:ext>
            </a:extLst>
          </p:spPr>
        </p:cxnSp>
        <p:cxnSp>
          <p:nvCxnSpPr>
            <p:cNvPr id="18" name="Straight Arrow Connector 17"/>
            <p:cNvCxnSpPr>
              <a:cxnSpLocks noChangeShapeType="1"/>
            </p:cNvCxnSpPr>
            <p:nvPr/>
          </p:nvCxnSpPr>
          <p:spPr bwMode="auto">
            <a:xfrm>
              <a:off x="1830157" y="4876800"/>
              <a:ext cx="533400" cy="0"/>
            </a:xfrm>
            <a:prstGeom prst="straightConnector1">
              <a:avLst/>
            </a:prstGeom>
            <a:noFill/>
            <a:ln w="38100">
              <a:solidFill>
                <a:srgbClr val="254061"/>
              </a:solidFill>
              <a:round/>
              <a:headEnd/>
              <a:tailEnd type="arrow" w="med" len="med"/>
            </a:ln>
            <a:effectLst>
              <a:outerShdw blurRad="40000" dist="23000" dir="5400000" rotWithShape="0">
                <a:srgbClr val="000000">
                  <a:alpha val="34998"/>
                </a:srgbClr>
              </a:outerShdw>
            </a:effectLst>
            <a:extLst>
              <a:ext uri="{909E8E84-426E-40dd-AFC4-6F175D3DCCD1}">
                <a14:hiddenFill xmlns:a14="http://schemas.microsoft.com/office/drawing/2010/main" xmlns="">
                  <a:noFill/>
                </a14:hiddenFill>
              </a:ext>
            </a:extLst>
          </p:spPr>
        </p:cxnSp>
        <p:cxnSp>
          <p:nvCxnSpPr>
            <p:cNvPr id="24" name="Straight Arrow Connector 23"/>
            <p:cNvCxnSpPr>
              <a:cxnSpLocks noChangeShapeType="1"/>
            </p:cNvCxnSpPr>
            <p:nvPr/>
          </p:nvCxnSpPr>
          <p:spPr bwMode="auto">
            <a:xfrm flipH="1">
              <a:off x="6300355" y="1828800"/>
              <a:ext cx="457200" cy="0"/>
            </a:xfrm>
            <a:prstGeom prst="straightConnector1">
              <a:avLst/>
            </a:prstGeom>
            <a:noFill/>
            <a:ln w="38100">
              <a:solidFill>
                <a:srgbClr val="254061"/>
              </a:solidFill>
              <a:round/>
              <a:headEnd/>
              <a:tailEnd type="arrow" w="med" len="med"/>
            </a:ln>
            <a:effectLst>
              <a:outerShdw blurRad="40000" dist="23000" dir="5400000" rotWithShape="0">
                <a:srgbClr val="000000">
                  <a:alpha val="34998"/>
                </a:srgbClr>
              </a:outerShdw>
            </a:effectLst>
            <a:extLst>
              <a:ext uri="{909E8E84-426E-40dd-AFC4-6F175D3DCCD1}">
                <a14:hiddenFill xmlns:a14="http://schemas.microsoft.com/office/drawing/2010/main" xmlns="">
                  <a:noFill/>
                </a14:hiddenFill>
              </a:ext>
            </a:extLst>
          </p:spPr>
        </p:cxnSp>
        <p:cxnSp>
          <p:nvCxnSpPr>
            <p:cNvPr id="19" name="Straight Arrow Connector 18"/>
            <p:cNvCxnSpPr>
              <a:cxnSpLocks noChangeShapeType="1"/>
            </p:cNvCxnSpPr>
            <p:nvPr/>
          </p:nvCxnSpPr>
          <p:spPr bwMode="auto">
            <a:xfrm flipH="1">
              <a:off x="6452755" y="5791200"/>
              <a:ext cx="533400" cy="0"/>
            </a:xfrm>
            <a:prstGeom prst="straightConnector1">
              <a:avLst/>
            </a:prstGeom>
            <a:noFill/>
            <a:ln w="38100">
              <a:solidFill>
                <a:srgbClr val="254061"/>
              </a:solidFill>
              <a:round/>
              <a:headEnd/>
              <a:tailEnd type="arrow" w="med" len="med"/>
            </a:ln>
            <a:effectLst>
              <a:outerShdw blurRad="40000" dist="23000" dir="5400000" rotWithShape="0">
                <a:srgbClr val="000000">
                  <a:alpha val="34998"/>
                </a:srgbClr>
              </a:outerShdw>
            </a:effectLst>
            <a:extLst>
              <a:ext uri="{909E8E84-426E-40dd-AFC4-6F175D3DCCD1}">
                <a14:hiddenFill xmlns:a14="http://schemas.microsoft.com/office/drawing/2010/main" xmlns="">
                  <a:noFill/>
                </a14:hiddenFill>
              </a:ext>
            </a:extLst>
          </p:spPr>
        </p:cxnSp>
        <p:pic>
          <p:nvPicPr>
            <p:cNvPr id="1230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7777" y="1374775"/>
              <a:ext cx="3761708" cy="5020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7" name="Straight Arrow Connector 16"/>
            <p:cNvCxnSpPr>
              <a:cxnSpLocks noChangeShapeType="1"/>
            </p:cNvCxnSpPr>
            <p:nvPr/>
          </p:nvCxnSpPr>
          <p:spPr bwMode="auto">
            <a:xfrm flipH="1">
              <a:off x="6376555" y="3810000"/>
              <a:ext cx="381000" cy="228600"/>
            </a:xfrm>
            <a:prstGeom prst="straightConnector1">
              <a:avLst/>
            </a:prstGeom>
            <a:noFill/>
            <a:ln w="38100">
              <a:solidFill>
                <a:srgbClr val="254061"/>
              </a:solidFill>
              <a:round/>
              <a:headEnd/>
              <a:tailEnd type="arrow" w="med" len="med"/>
            </a:ln>
            <a:effectLst>
              <a:outerShdw blurRad="40000" dist="23000" dir="5400000" rotWithShape="0">
                <a:srgbClr val="000000">
                  <a:alpha val="34998"/>
                </a:srgbClr>
              </a:outerShdw>
            </a:effectLst>
            <a:extLst>
              <a:ext uri="{909E8E84-426E-40dd-AFC4-6F175D3DCCD1}">
                <a14:hiddenFill xmlns:a14="http://schemas.microsoft.com/office/drawing/2010/main" xmlns="">
                  <a:noFill/>
                </a14:hiddenFill>
              </a:ext>
            </a:extLst>
          </p:spPr>
        </p:cxn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7"/>
          <p:cNvSpPr>
            <a:spLocks noGrp="1" noChangeArrowheads="1"/>
          </p:cNvSpPr>
          <p:nvPr>
            <p:ph type="title"/>
          </p:nvPr>
        </p:nvSpPr>
        <p:spPr>
          <a:xfrm>
            <a:off x="1295400" y="0"/>
            <a:ext cx="7848600" cy="1219200"/>
          </a:xfrm>
        </p:spPr>
        <p:txBody>
          <a:bodyPr/>
          <a:lstStyle/>
          <a:p>
            <a:r>
              <a:rPr lang="en-US" altLang="en-US" dirty="0">
                <a:ea typeface="MS PGothic" charset="-128"/>
              </a:rPr>
              <a:t>Group </a:t>
            </a:r>
            <a:r>
              <a:rPr lang="en-US" altLang="en-US" dirty="0" smtClean="0">
                <a:ea typeface="MS PGothic" charset="-128"/>
              </a:rPr>
              <a:t>Debriefing </a:t>
            </a:r>
            <a:r>
              <a:rPr lang="en-US" altLang="en-US" dirty="0">
                <a:ea typeface="MS PGothic" charset="-128"/>
              </a:rPr>
              <a:t>of Criterion #3:</a:t>
            </a:r>
            <a:br>
              <a:rPr lang="en-US" altLang="en-US" dirty="0">
                <a:ea typeface="MS PGothic" charset="-128"/>
              </a:rPr>
            </a:br>
            <a:r>
              <a:rPr lang="en-US" altLang="en-US" dirty="0">
                <a:ea typeface="MS PGothic" charset="-128"/>
              </a:rPr>
              <a:t>Knowledge</a:t>
            </a:r>
          </a:p>
        </p:txBody>
      </p:sp>
      <p:sp>
        <p:nvSpPr>
          <p:cNvPr id="86018" name="Content Placeholder 6"/>
          <p:cNvSpPr>
            <a:spLocks noGrp="1"/>
          </p:cNvSpPr>
          <p:nvPr>
            <p:ph idx="1"/>
          </p:nvPr>
        </p:nvSpPr>
        <p:spPr>
          <a:xfrm>
            <a:off x="609600" y="1524000"/>
            <a:ext cx="7924800" cy="3581400"/>
          </a:xfrm>
        </p:spPr>
        <p:txBody>
          <a:bodyPr/>
          <a:lstStyle/>
          <a:p>
            <a:pPr marL="228600" indent="-228600">
              <a:lnSpc>
                <a:spcPct val="120000"/>
              </a:lnSpc>
              <a:spcBef>
                <a:spcPts val="1800"/>
              </a:spcBef>
              <a:spcAft>
                <a:spcPts val="600"/>
              </a:spcAft>
              <a:buFont typeface="Arial" charset="0"/>
              <a:buChar char="•"/>
            </a:pPr>
            <a:r>
              <a:rPr lang="en-US" altLang="en-US" dirty="0">
                <a:ea typeface="MS PGothic" charset="-128"/>
                <a:cs typeface="MS PGothic" charset="-128"/>
              </a:rPr>
              <a:t>How well did the resource build knowledge on a single topic?</a:t>
            </a:r>
          </a:p>
          <a:p>
            <a:pPr marL="228600" indent="-228600">
              <a:lnSpc>
                <a:spcPct val="120000"/>
              </a:lnSpc>
              <a:spcBef>
                <a:spcPts val="1800"/>
              </a:spcBef>
              <a:spcAft>
                <a:spcPts val="600"/>
              </a:spcAft>
              <a:buFont typeface="Arial" charset="0"/>
              <a:buChar char="•"/>
            </a:pPr>
            <a:r>
              <a:rPr lang="en-US" altLang="en-US" dirty="0">
                <a:ea typeface="MS PGothic" charset="-128"/>
                <a:cs typeface="MS PGothic" charset="-128"/>
              </a:rPr>
              <a:t>Were most of the texts content-rich informational texts that promoted learning?</a:t>
            </a:r>
          </a:p>
          <a:p>
            <a:pPr marL="228600" indent="-228600">
              <a:lnSpc>
                <a:spcPct val="120000"/>
              </a:lnSpc>
              <a:spcBef>
                <a:spcPts val="1800"/>
              </a:spcBef>
              <a:spcAft>
                <a:spcPts val="600"/>
              </a:spcAft>
              <a:buFont typeface="Arial" charset="0"/>
              <a:buChar char="•"/>
            </a:pPr>
            <a:r>
              <a:rPr lang="en-US" altLang="en-US" dirty="0">
                <a:ea typeface="MS PGothic" charset="-128"/>
                <a:cs typeface="MS PGothic" charset="-128"/>
              </a:rPr>
              <a:t>Were there opportunities for students to extend their learning through research? </a:t>
            </a:r>
          </a:p>
          <a:p>
            <a:pPr marL="228600" indent="-228600">
              <a:lnSpc>
                <a:spcPct val="120000"/>
              </a:lnSpc>
              <a:spcBef>
                <a:spcPts val="1800"/>
              </a:spcBef>
              <a:spcAft>
                <a:spcPts val="600"/>
              </a:spcAft>
              <a:buFont typeface="Arial" charset="0"/>
              <a:buChar char="•"/>
            </a:pPr>
            <a:r>
              <a:rPr lang="en-US" altLang="en-US" dirty="0">
                <a:ea typeface="MS PGothic" charset="-128"/>
                <a:cs typeface="MS PGothic" charset="-128"/>
              </a:rPr>
              <a:t>What questions do you still have about the importance of building knowledge and independent reading</a:t>
            </a:r>
            <a:r>
              <a:rPr lang="en-US" altLang="en-US" dirty="0" smtClean="0">
                <a:ea typeface="MS PGothic" charset="-128"/>
                <a:cs typeface="MS PGothic" charset="-128"/>
              </a:rPr>
              <a:t>?</a:t>
            </a:r>
            <a:endParaRPr lang="en-US" altLang="en-US" dirty="0">
              <a:ea typeface="MS PGothic" charset="-128"/>
              <a:cs typeface="MS PGothic"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7"/>
          <p:cNvSpPr>
            <a:spLocks noGrp="1" noChangeArrowheads="1"/>
          </p:cNvSpPr>
          <p:nvPr>
            <p:ph type="title"/>
          </p:nvPr>
        </p:nvSpPr>
        <p:spPr/>
        <p:txBody>
          <a:bodyPr/>
          <a:lstStyle/>
          <a:p>
            <a:r>
              <a:rPr lang="en-US" altLang="en-US" dirty="0" smtClean="0"/>
              <a:t>Identify High-Value Actions</a:t>
            </a:r>
            <a:endParaRPr lang="en-US" altLang="en-US" dirty="0"/>
          </a:p>
        </p:txBody>
      </p:sp>
      <p:sp>
        <p:nvSpPr>
          <p:cNvPr id="88066" name="Content Placeholder 6"/>
          <p:cNvSpPr>
            <a:spLocks noGrp="1"/>
          </p:cNvSpPr>
          <p:nvPr>
            <p:ph idx="1"/>
          </p:nvPr>
        </p:nvSpPr>
        <p:spPr/>
        <p:txBody>
          <a:bodyPr/>
          <a:lstStyle/>
          <a:p>
            <a:pPr marL="457200" indent="-457200" eaLnBrk="1" hangingPunct="1">
              <a:lnSpc>
                <a:spcPct val="120000"/>
              </a:lnSpc>
              <a:spcBef>
                <a:spcPts val="1800"/>
              </a:spcBef>
              <a:spcAft>
                <a:spcPts val="600"/>
              </a:spcAft>
              <a:buClr>
                <a:srgbClr val="004080"/>
              </a:buClr>
              <a:buFont typeface="Wingdings" charset="2"/>
              <a:buChar char="q"/>
              <a:tabLst>
                <a:tab pos="228600" algn="l"/>
              </a:tabLst>
            </a:pPr>
            <a:r>
              <a:rPr lang="en-US" altLang="en-US" dirty="0" smtClean="0">
                <a:solidFill>
                  <a:srgbClr val="000000"/>
                </a:solidFill>
                <a:latin typeface="Arial" charset="0"/>
              </a:rPr>
              <a:t>Create </a:t>
            </a:r>
            <a:r>
              <a:rPr lang="en-US" altLang="en-US" dirty="0">
                <a:solidFill>
                  <a:srgbClr val="000000"/>
                </a:solidFill>
                <a:latin typeface="Arial" charset="0"/>
              </a:rPr>
              <a:t>a list of supplemental texts on the same topic to promote volume of reading and build knowledge. </a:t>
            </a:r>
          </a:p>
          <a:p>
            <a:pPr marL="457200" indent="-457200" eaLnBrk="1" hangingPunct="1">
              <a:lnSpc>
                <a:spcPct val="120000"/>
              </a:lnSpc>
              <a:spcBef>
                <a:spcPts val="1800"/>
              </a:spcBef>
              <a:spcAft>
                <a:spcPts val="600"/>
              </a:spcAft>
              <a:buClr>
                <a:srgbClr val="004080"/>
              </a:buClr>
              <a:buFont typeface="Wingdings" charset="2"/>
              <a:buChar char="q"/>
              <a:tabLst>
                <a:tab pos="228600" algn="l"/>
              </a:tabLst>
            </a:pPr>
            <a:r>
              <a:rPr lang="en-US" altLang="en-US" dirty="0">
                <a:solidFill>
                  <a:srgbClr val="000000"/>
                </a:solidFill>
                <a:latin typeface="Arial" charset="0"/>
              </a:rPr>
              <a:t>Develop brief research projects for students on the same topic.</a:t>
            </a:r>
          </a:p>
          <a:p>
            <a:pPr marL="457200" indent="-457200" eaLnBrk="1" hangingPunct="1">
              <a:lnSpc>
                <a:spcPct val="120000"/>
              </a:lnSpc>
              <a:spcBef>
                <a:spcPts val="1800"/>
              </a:spcBef>
              <a:spcAft>
                <a:spcPts val="600"/>
              </a:spcAft>
              <a:buClr>
                <a:srgbClr val="004080"/>
              </a:buClr>
              <a:buFont typeface="Wingdings" charset="2"/>
              <a:buChar char="q"/>
              <a:tabLst>
                <a:tab pos="228600" algn="l"/>
              </a:tabLst>
            </a:pPr>
            <a:r>
              <a:rPr lang="en-US" altLang="en-US" dirty="0">
                <a:solidFill>
                  <a:srgbClr val="000000"/>
                </a:solidFill>
                <a:latin typeface="Arial" charset="0"/>
                <a:ea typeface="MS Mincho" charset="-128"/>
              </a:rPr>
              <a:t>Other: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altLang="en-US" dirty="0">
                <a:ea typeface="MS PGothic" charset="-128"/>
              </a:rPr>
              <a:t>Overall Summary Findings and Rating</a:t>
            </a:r>
          </a:p>
        </p:txBody>
      </p:sp>
      <p:sp>
        <p:nvSpPr>
          <p:cNvPr id="4" name="Content Placeholder 3"/>
          <p:cNvSpPr>
            <a:spLocks noGrp="1"/>
          </p:cNvSpPr>
          <p:nvPr>
            <p:ph sz="half" idx="2"/>
          </p:nvPr>
        </p:nvSpPr>
        <p:spPr>
          <a:xfrm>
            <a:off x="6248400" y="1905000"/>
            <a:ext cx="2286000" cy="3875088"/>
          </a:xfrm>
        </p:spPr>
        <p:txBody>
          <a:bodyPr/>
          <a:lstStyle/>
          <a:p>
            <a:pPr marL="173736" lvl="3" eaLnBrk="1" hangingPunct="1">
              <a:lnSpc>
                <a:spcPct val="120000"/>
              </a:lnSpc>
              <a:spcBef>
                <a:spcPts val="600"/>
              </a:spcBef>
              <a:spcAft>
                <a:spcPts val="1200"/>
              </a:spcAft>
              <a:buClr>
                <a:srgbClr val="004080"/>
              </a:buClr>
              <a:buFont typeface="Arial" charset="0"/>
              <a:buChar char="•"/>
            </a:pPr>
            <a:r>
              <a:rPr lang="en-US" altLang="en-US" dirty="0">
                <a:solidFill>
                  <a:srgbClr val="000000"/>
                </a:solidFill>
                <a:latin typeface="Arial" charset="0"/>
              </a:rPr>
              <a:t>Review your findings and ratings for each dimension.</a:t>
            </a:r>
          </a:p>
          <a:p>
            <a:pPr marL="173736" lvl="3" eaLnBrk="1" hangingPunct="1">
              <a:lnSpc>
                <a:spcPct val="110000"/>
              </a:lnSpc>
              <a:spcBef>
                <a:spcPts val="600"/>
              </a:spcBef>
              <a:spcAft>
                <a:spcPts val="1200"/>
              </a:spcAft>
              <a:buClr>
                <a:srgbClr val="004080"/>
              </a:buClr>
              <a:buFont typeface="Arial" charset="0"/>
              <a:buChar char="•"/>
            </a:pPr>
            <a:r>
              <a:rPr lang="en-US" altLang="en-US" dirty="0">
                <a:solidFill>
                  <a:srgbClr val="000000"/>
                </a:solidFill>
                <a:latin typeface="Arial" charset="0"/>
              </a:rPr>
              <a:t>Provide a summary of strengths and weaknesses.</a:t>
            </a:r>
          </a:p>
          <a:p>
            <a:pPr marL="173736" lvl="3" eaLnBrk="1" hangingPunct="1">
              <a:lnSpc>
                <a:spcPct val="120000"/>
              </a:lnSpc>
              <a:spcBef>
                <a:spcPts val="600"/>
              </a:spcBef>
              <a:spcAft>
                <a:spcPts val="1200"/>
              </a:spcAft>
              <a:buClr>
                <a:srgbClr val="004080"/>
              </a:buClr>
              <a:buFont typeface="Arial" charset="0"/>
              <a:buChar char="•"/>
            </a:pPr>
            <a:r>
              <a:rPr lang="en-US" altLang="en-US" dirty="0">
                <a:solidFill>
                  <a:srgbClr val="000000"/>
                </a:solidFill>
                <a:latin typeface="Arial" charset="0"/>
              </a:rPr>
              <a:t>Give the resource an overall rating</a:t>
            </a:r>
            <a:r>
              <a:rPr lang="en-US" altLang="en-US" dirty="0" smtClean="0">
                <a:solidFill>
                  <a:srgbClr val="000000"/>
                </a:solidFill>
                <a:latin typeface="Arial" charset="0"/>
              </a:rPr>
              <a:t>.</a:t>
            </a:r>
            <a:endParaRPr lang="en-US" dirty="0"/>
          </a:p>
        </p:txBody>
      </p:sp>
      <p:pic>
        <p:nvPicPr>
          <p:cNvPr id="2" name="Picture 1" descr="Summary of findings and ratings "/>
          <p:cNvPicPr>
            <a:picLocks noChangeAspect="1"/>
          </p:cNvPicPr>
          <p:nvPr/>
        </p:nvPicPr>
        <p:blipFill rotWithShape="1">
          <a:blip r:embed="rId3"/>
          <a:srcRect l="7216" r="10309" b="1828"/>
          <a:stretch/>
        </p:blipFill>
        <p:spPr>
          <a:xfrm>
            <a:off x="304800" y="1447800"/>
            <a:ext cx="5785703" cy="500347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7"/>
          <p:cNvSpPr>
            <a:spLocks noGrp="1" noChangeArrowheads="1"/>
          </p:cNvSpPr>
          <p:nvPr>
            <p:ph type="title"/>
          </p:nvPr>
        </p:nvSpPr>
        <p:spPr>
          <a:xfrm>
            <a:off x="1295400" y="0"/>
            <a:ext cx="7086600" cy="1219200"/>
          </a:xfrm>
        </p:spPr>
        <p:txBody>
          <a:bodyPr/>
          <a:lstStyle/>
          <a:p>
            <a:r>
              <a:rPr lang="en-US" altLang="en-US" dirty="0">
                <a:solidFill>
                  <a:srgbClr val="000000"/>
                </a:solidFill>
                <a:ea typeface="MS PGothic" charset="-128"/>
              </a:rPr>
              <a:t>Review of Part 1 Process</a:t>
            </a:r>
          </a:p>
        </p:txBody>
      </p:sp>
      <p:sp>
        <p:nvSpPr>
          <p:cNvPr id="92161" name="Rectangle 5"/>
          <p:cNvSpPr>
            <a:spLocks noGrp="1" noChangeArrowheads="1"/>
          </p:cNvSpPr>
          <p:nvPr>
            <p:ph idx="1"/>
          </p:nvPr>
        </p:nvSpPr>
        <p:spPr>
          <a:xfrm>
            <a:off x="609600" y="1600200"/>
            <a:ext cx="8001000" cy="4267200"/>
          </a:xfrm>
        </p:spPr>
        <p:txBody>
          <a:bodyPr/>
          <a:lstStyle/>
          <a:p>
            <a:pPr>
              <a:lnSpc>
                <a:spcPct val="120000"/>
              </a:lnSpc>
              <a:spcBef>
                <a:spcPts val="1800"/>
              </a:spcBef>
              <a:spcAft>
                <a:spcPts val="600"/>
              </a:spcAft>
              <a:buFont typeface="Arial" charset="0"/>
              <a:buChar char="•"/>
            </a:pPr>
            <a:r>
              <a:rPr lang="en-US" altLang="en-US" dirty="0">
                <a:ea typeface="ＭＳ Ｐゴシック" charset="-128"/>
                <a:cs typeface="MS PGothic" charset="-128"/>
              </a:rPr>
              <a:t>Look for evidence of each dimension in the sample lessons. </a:t>
            </a:r>
          </a:p>
          <a:p>
            <a:pPr>
              <a:lnSpc>
                <a:spcPct val="120000"/>
              </a:lnSpc>
              <a:spcBef>
                <a:spcPts val="1800"/>
              </a:spcBef>
              <a:spcAft>
                <a:spcPts val="600"/>
              </a:spcAft>
              <a:buFont typeface="Arial" charset="0"/>
              <a:buChar char="•"/>
            </a:pPr>
            <a:r>
              <a:rPr lang="en-US" altLang="en-US" dirty="0">
                <a:ea typeface="ＭＳ Ｐゴシック" charset="-128"/>
                <a:cs typeface="MS PGothic" charset="-128"/>
              </a:rPr>
              <a:t>Determine the high-value actions for each dimension to improve alignment of the sample resource.</a:t>
            </a:r>
          </a:p>
          <a:p>
            <a:pPr>
              <a:lnSpc>
                <a:spcPct val="120000"/>
              </a:lnSpc>
              <a:spcBef>
                <a:spcPts val="1800"/>
              </a:spcBef>
              <a:spcAft>
                <a:spcPts val="600"/>
              </a:spcAft>
              <a:buFont typeface="Arial" charset="0"/>
              <a:buChar char="•"/>
            </a:pPr>
            <a:r>
              <a:rPr lang="en-US" altLang="en-US" dirty="0">
                <a:ea typeface="ＭＳ Ｐゴシック" charset="-128"/>
                <a:cs typeface="MS PGothic" charset="-128"/>
              </a:rPr>
              <a:t>Determine an overall rating for the resource</a:t>
            </a:r>
            <a:r>
              <a:rPr lang="en-US" altLang="en-US" dirty="0" smtClean="0">
                <a:ea typeface="ＭＳ Ｐゴシック" charset="-128"/>
                <a:cs typeface="MS PGothic" charset="-128"/>
              </a:rPr>
              <a:t>.</a:t>
            </a:r>
            <a:endParaRPr lang="en-US" altLang="en-US" sz="2400" dirty="0">
              <a:ea typeface="ＭＳ Ｐゴシック" charset="-128"/>
              <a:cs typeface="MS PGothic"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tLang="en-US" dirty="0" smtClean="0">
                <a:ea typeface="MS PGothic" charset="-128"/>
              </a:rPr>
              <a:t>End of Part 1</a:t>
            </a:r>
            <a:endParaRPr lang="en-US" altLang="en-US" dirty="0">
              <a:ea typeface="MS PGothic" charset="-128"/>
            </a:endParaRPr>
          </a:p>
        </p:txBody>
      </p:sp>
      <p:sp>
        <p:nvSpPr>
          <p:cNvPr id="94210" name="Content Placeholder 2"/>
          <p:cNvSpPr>
            <a:spLocks noGrp="1"/>
          </p:cNvSpPr>
          <p:nvPr>
            <p:ph idx="1"/>
          </p:nvPr>
        </p:nvSpPr>
        <p:spPr>
          <a:xfrm>
            <a:off x="609600" y="3429000"/>
            <a:ext cx="7924800" cy="2351088"/>
          </a:xfrm>
        </p:spPr>
        <p:txBody>
          <a:bodyPr/>
          <a:lstStyle/>
          <a:p>
            <a:pPr marL="0" indent="0" algn="ctr">
              <a:buFont typeface="Wingdings" charset="2"/>
              <a:buNone/>
            </a:pPr>
            <a:r>
              <a:rPr lang="en-US" altLang="en-US" sz="3400" dirty="0" smtClean="0">
                <a:ea typeface="MS PGothic" charset="-128"/>
                <a:cs typeface="MS PGothic" charset="-128"/>
              </a:rPr>
              <a:t>Questions </a:t>
            </a:r>
            <a:r>
              <a:rPr lang="en-US" altLang="en-US" sz="3400" dirty="0">
                <a:ea typeface="MS PGothic" charset="-128"/>
                <a:cs typeface="MS PGothic" charset="-128"/>
              </a:rPr>
              <a:t>and Comments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1295400" y="304800"/>
            <a:ext cx="7848600" cy="914400"/>
          </a:xfrm>
        </p:spPr>
        <p:txBody>
          <a:bodyPr/>
          <a:lstStyle/>
          <a:p>
            <a:r>
              <a:rPr lang="en-US" altLang="en-US" sz="3200" dirty="0">
                <a:ea typeface="MS PGothic" charset="-128"/>
              </a:rPr>
              <a:t>Purpose of Part 2: </a:t>
            </a:r>
            <a:r>
              <a:rPr lang="en-US" altLang="en-US" sz="3200" dirty="0" smtClean="0">
                <a:ea typeface="MS PGothic" charset="-128"/>
              </a:rPr>
              <a:t>Fill Alignment </a:t>
            </a:r>
            <a:r>
              <a:rPr lang="en-US" altLang="en-US" sz="3200" dirty="0">
                <a:ea typeface="MS PGothic" charset="-128"/>
              </a:rPr>
              <a:t>Gaps</a:t>
            </a:r>
          </a:p>
        </p:txBody>
      </p:sp>
      <p:sp>
        <p:nvSpPr>
          <p:cNvPr id="96258" name="Rectangle 3"/>
          <p:cNvSpPr>
            <a:spLocks noGrp="1" noChangeArrowheads="1"/>
          </p:cNvSpPr>
          <p:nvPr>
            <p:ph idx="1"/>
          </p:nvPr>
        </p:nvSpPr>
        <p:spPr>
          <a:xfrm>
            <a:off x="609600" y="1676400"/>
            <a:ext cx="8001000" cy="4724400"/>
          </a:xfrm>
        </p:spPr>
        <p:txBody>
          <a:bodyPr/>
          <a:lstStyle/>
          <a:p>
            <a:pPr marL="228600" indent="-228600">
              <a:lnSpc>
                <a:spcPct val="110000"/>
              </a:lnSpc>
              <a:spcBef>
                <a:spcPts val="1200"/>
              </a:spcBef>
              <a:spcAft>
                <a:spcPts val="1200"/>
              </a:spcAft>
              <a:buClr>
                <a:srgbClr val="004080"/>
              </a:buClr>
              <a:buFont typeface="Times" charset="0"/>
              <a:buChar char="•"/>
            </a:pPr>
            <a:r>
              <a:rPr lang="en-US" altLang="en-US" dirty="0">
                <a:ea typeface="MS PGothic" charset="-128"/>
                <a:cs typeface="MS PGothic" charset="-128"/>
              </a:rPr>
              <a:t>Deepens understanding of </a:t>
            </a:r>
            <a:r>
              <a:rPr lang="en-US" altLang="en-US" dirty="0" smtClean="0">
                <a:ea typeface="MS PGothic" charset="-128"/>
                <a:cs typeface="MS PGothic" charset="-128"/>
              </a:rPr>
              <a:t>CCR </a:t>
            </a:r>
            <a:r>
              <a:rPr lang="en-US" altLang="en-US" dirty="0">
                <a:ea typeface="MS PGothic" charset="-128"/>
                <a:cs typeface="MS PGothic" charset="-128"/>
              </a:rPr>
              <a:t>standards.</a:t>
            </a:r>
          </a:p>
          <a:p>
            <a:pPr marL="228600" indent="-228600">
              <a:lnSpc>
                <a:spcPct val="110000"/>
              </a:lnSpc>
              <a:spcBef>
                <a:spcPts val="1200"/>
              </a:spcBef>
              <a:spcAft>
                <a:spcPts val="1200"/>
              </a:spcAft>
              <a:buClr>
                <a:srgbClr val="004080"/>
              </a:buClr>
              <a:buFont typeface="Times" charset="0"/>
              <a:buChar char="•"/>
            </a:pPr>
            <a:r>
              <a:rPr lang="en-US" altLang="en-US" dirty="0">
                <a:ea typeface="MS PGothic" charset="-128"/>
                <a:cs typeface="MS PGothic" charset="-128"/>
              </a:rPr>
              <a:t>Provides instructors with readily available resources aligned with </a:t>
            </a:r>
            <a:r>
              <a:rPr lang="en-US" altLang="en-US" dirty="0" smtClean="0">
                <a:ea typeface="MS PGothic" charset="-128"/>
                <a:cs typeface="MS PGothic" charset="-128"/>
              </a:rPr>
              <a:t>CCR </a:t>
            </a:r>
            <a:r>
              <a:rPr lang="en-US" altLang="en-US" dirty="0">
                <a:ea typeface="MS PGothic" charset="-128"/>
                <a:cs typeface="MS PGothic" charset="-128"/>
              </a:rPr>
              <a:t>standards. </a:t>
            </a:r>
          </a:p>
          <a:p>
            <a:pPr marL="228600" indent="-228600">
              <a:lnSpc>
                <a:spcPct val="110000"/>
              </a:lnSpc>
              <a:spcBef>
                <a:spcPts val="1200"/>
              </a:spcBef>
              <a:spcAft>
                <a:spcPts val="1200"/>
              </a:spcAft>
              <a:buClr>
                <a:srgbClr val="004080"/>
              </a:buClr>
              <a:buFont typeface="Times" charset="0"/>
              <a:buChar char="•"/>
            </a:pPr>
            <a:r>
              <a:rPr lang="en-US" altLang="en-US" dirty="0">
                <a:ea typeface="MS PGothic" charset="-128"/>
                <a:cs typeface="MS PGothic" charset="-128"/>
              </a:rPr>
              <a:t>Increases buy-in for a curriculum aligned with </a:t>
            </a:r>
            <a:r>
              <a:rPr lang="en-US" altLang="en-US" dirty="0" smtClean="0">
                <a:ea typeface="MS PGothic" charset="-128"/>
                <a:cs typeface="MS PGothic" charset="-128"/>
              </a:rPr>
              <a:t>CCR </a:t>
            </a:r>
            <a:r>
              <a:rPr lang="en-US" altLang="en-US" dirty="0">
                <a:ea typeface="MS PGothic" charset="-128"/>
                <a:cs typeface="MS PGothic" charset="-128"/>
              </a:rPr>
              <a:t>standards by involving instructors in </a:t>
            </a:r>
            <a:r>
              <a:rPr lang="en-US" altLang="en-US" dirty="0" smtClean="0">
                <a:ea typeface="MS PGothic" charset="-128"/>
                <a:cs typeface="MS PGothic" charset="-128"/>
              </a:rPr>
              <a:t>the revision of </a:t>
            </a:r>
            <a:r>
              <a:rPr lang="en-US" altLang="en-US" dirty="0">
                <a:ea typeface="MS PGothic" charset="-128"/>
                <a:cs typeface="MS PGothic" charset="-128"/>
              </a:rPr>
              <a:t>the curriculum they are using</a:t>
            </a:r>
            <a:r>
              <a:rPr lang="en-US" altLang="en-US" dirty="0" smtClean="0">
                <a:ea typeface="MS PGothic" charset="-128"/>
                <a:cs typeface="MS PGothic" charset="-128"/>
              </a:rPr>
              <a:t>.</a:t>
            </a:r>
            <a:endParaRPr lang="en-US" altLang="en-US" dirty="0">
              <a:ea typeface="MS PGothic" charset="-128"/>
              <a:cs typeface="MS PGothic"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7"/>
          <p:cNvSpPr>
            <a:spLocks noGrp="1" noChangeArrowheads="1"/>
          </p:cNvSpPr>
          <p:nvPr>
            <p:ph type="title"/>
          </p:nvPr>
        </p:nvSpPr>
        <p:spPr/>
        <p:txBody>
          <a:bodyPr/>
          <a:lstStyle/>
          <a:p>
            <a:r>
              <a:rPr lang="en-US" altLang="en-US" dirty="0">
                <a:ea typeface="MS PGothic" charset="-128"/>
              </a:rPr>
              <a:t>Review of the Part 2 Process</a:t>
            </a:r>
          </a:p>
        </p:txBody>
      </p:sp>
      <p:sp>
        <p:nvSpPr>
          <p:cNvPr id="3" name="Content Placeholder 2"/>
          <p:cNvSpPr>
            <a:spLocks noGrp="1"/>
          </p:cNvSpPr>
          <p:nvPr>
            <p:ph idx="1"/>
          </p:nvPr>
        </p:nvSpPr>
        <p:spPr>
          <a:xfrm>
            <a:off x="609600" y="1828800"/>
            <a:ext cx="7924800" cy="4419600"/>
          </a:xfrm>
        </p:spPr>
        <p:txBody>
          <a:bodyPr/>
          <a:lstStyle/>
          <a:p>
            <a:pPr marL="0" lvl="1" indent="0" eaLnBrk="1" hangingPunct="1">
              <a:lnSpc>
                <a:spcPct val="110000"/>
              </a:lnSpc>
              <a:spcBef>
                <a:spcPts val="1200"/>
              </a:spcBef>
              <a:spcAft>
                <a:spcPts val="1200"/>
              </a:spcAft>
              <a:buClr>
                <a:srgbClr val="004080"/>
              </a:buClr>
              <a:buNone/>
              <a:defRPr/>
            </a:pPr>
            <a:r>
              <a:rPr lang="en-US" dirty="0">
                <a:solidFill>
                  <a:srgbClr val="000000"/>
                </a:solidFill>
                <a:latin typeface="Arial" charset="0"/>
                <a:ea typeface="ＭＳ Ｐゴシック" charset="0"/>
                <a:cs typeface="Helvetica" charset="0"/>
              </a:rPr>
              <a:t>Together, we will:</a:t>
            </a:r>
          </a:p>
          <a:p>
            <a:pPr lvl="1" indent="-457200" eaLnBrk="1" hangingPunct="1">
              <a:lnSpc>
                <a:spcPct val="110000"/>
              </a:lnSpc>
              <a:spcBef>
                <a:spcPts val="1200"/>
              </a:spcBef>
              <a:spcAft>
                <a:spcPts val="1200"/>
              </a:spcAft>
              <a:buClr>
                <a:srgbClr val="004080"/>
              </a:buClr>
              <a:buFont typeface="+mj-lt"/>
              <a:buAutoNum type="arabicPeriod"/>
              <a:defRPr/>
            </a:pPr>
            <a:r>
              <a:rPr lang="en-US" dirty="0">
                <a:solidFill>
                  <a:srgbClr val="000000"/>
                </a:solidFill>
                <a:latin typeface="Arial" charset="0"/>
                <a:ea typeface="ＭＳ Ｐゴシック" charset="0"/>
                <a:cs typeface="Helvetica" charset="0"/>
              </a:rPr>
              <a:t>Start with one lesson from the resource we evaluated </a:t>
            </a:r>
            <a:r>
              <a:rPr lang="en-US" dirty="0" smtClean="0">
                <a:solidFill>
                  <a:srgbClr val="000000"/>
                </a:solidFill>
                <a:latin typeface="Arial" charset="0"/>
                <a:ea typeface="ＭＳ Ｐゴシック" charset="0"/>
                <a:cs typeface="Helvetica" charset="0"/>
              </a:rPr>
              <a:t>in</a:t>
            </a:r>
            <a:br>
              <a:rPr lang="en-US" dirty="0" smtClean="0">
                <a:solidFill>
                  <a:srgbClr val="000000"/>
                </a:solidFill>
                <a:latin typeface="Arial" charset="0"/>
                <a:ea typeface="ＭＳ Ｐゴシック" charset="0"/>
                <a:cs typeface="Helvetica" charset="0"/>
              </a:rPr>
            </a:br>
            <a:r>
              <a:rPr lang="en-US" dirty="0" smtClean="0">
                <a:solidFill>
                  <a:srgbClr val="000000"/>
                </a:solidFill>
                <a:latin typeface="Arial" charset="0"/>
                <a:ea typeface="ＭＳ Ｐゴシック" charset="0"/>
                <a:cs typeface="Helvetica" charset="0"/>
              </a:rPr>
              <a:t>Part </a:t>
            </a:r>
            <a:r>
              <a:rPr lang="en-US" dirty="0">
                <a:solidFill>
                  <a:srgbClr val="000000"/>
                </a:solidFill>
                <a:latin typeface="Arial" charset="0"/>
                <a:ea typeface="ＭＳ Ｐゴシック" charset="0"/>
                <a:cs typeface="Helvetica" charset="0"/>
              </a:rPr>
              <a:t>1.</a:t>
            </a:r>
          </a:p>
          <a:p>
            <a:pPr lvl="1" indent="-457200" eaLnBrk="1" hangingPunct="1">
              <a:lnSpc>
                <a:spcPct val="110000"/>
              </a:lnSpc>
              <a:spcBef>
                <a:spcPts val="1200"/>
              </a:spcBef>
              <a:spcAft>
                <a:spcPts val="1200"/>
              </a:spcAft>
              <a:buClr>
                <a:srgbClr val="004080"/>
              </a:buClr>
              <a:buFont typeface="+mj-lt"/>
              <a:buAutoNum type="arabicPeriod"/>
              <a:defRPr/>
            </a:pPr>
            <a:r>
              <a:rPr lang="en-US" dirty="0">
                <a:solidFill>
                  <a:srgbClr val="000000"/>
                </a:solidFill>
                <a:latin typeface="Arial" charset="0"/>
                <a:ea typeface="ＭＳ Ｐゴシック" charset="0"/>
                <a:cs typeface="Helvetica" charset="0"/>
              </a:rPr>
              <a:t>Review the gaps and high-value actions from the Resource Alignment Tool to improve the alignment of the lesson.</a:t>
            </a:r>
          </a:p>
          <a:p>
            <a:pPr lvl="1" indent="-457200" eaLnBrk="1" hangingPunct="1">
              <a:lnSpc>
                <a:spcPct val="110000"/>
              </a:lnSpc>
              <a:spcBef>
                <a:spcPts val="1200"/>
              </a:spcBef>
              <a:spcAft>
                <a:spcPts val="1200"/>
              </a:spcAft>
              <a:buClr>
                <a:srgbClr val="004080"/>
              </a:buClr>
              <a:buFont typeface="+mj-lt"/>
              <a:buAutoNum type="arabicPeriod"/>
              <a:defRPr/>
            </a:pPr>
            <a:r>
              <a:rPr lang="en-US" dirty="0">
                <a:solidFill>
                  <a:srgbClr val="000000"/>
                </a:solidFill>
                <a:latin typeface="Arial" charset="0"/>
                <a:ea typeface="ＭＳ Ｐゴシック" charset="0"/>
                <a:cs typeface="Helvetica" charset="0"/>
              </a:rPr>
              <a:t>Work to systematically improve the lesson by filling in gaps on the Lesson Revision Template.</a:t>
            </a:r>
          </a:p>
          <a:p>
            <a:pPr lvl="1" indent="-457200" eaLnBrk="1" hangingPunct="1">
              <a:lnSpc>
                <a:spcPct val="110000"/>
              </a:lnSpc>
              <a:spcBef>
                <a:spcPts val="1200"/>
              </a:spcBef>
              <a:spcAft>
                <a:spcPts val="1200"/>
              </a:spcAft>
              <a:buClr>
                <a:srgbClr val="004080"/>
              </a:buClr>
              <a:buFont typeface="+mj-lt"/>
              <a:buAutoNum type="arabicPeriod"/>
              <a:defRPr/>
            </a:pPr>
            <a:r>
              <a:rPr lang="en-US" dirty="0">
                <a:solidFill>
                  <a:srgbClr val="000000"/>
                </a:solidFill>
                <a:latin typeface="Arial" charset="0"/>
                <a:ea typeface="ＭＳ Ｐゴシック" charset="0"/>
                <a:cs typeface="Helvetica" charset="0"/>
              </a:rPr>
              <a:t>Plan how many additional lessons to revise, over what period of time, and by whom</a:t>
            </a:r>
            <a:r>
              <a:rPr lang="en-US" dirty="0" smtClean="0">
                <a:solidFill>
                  <a:srgbClr val="000000"/>
                </a:solidFill>
                <a:latin typeface="Arial" charset="0"/>
                <a:ea typeface="ＭＳ Ｐゴシック" charset="0"/>
                <a:cs typeface="Helvetica" charset="0"/>
              </a:rPr>
              <a:t>.</a:t>
            </a:r>
            <a:endParaRPr lang="en-US" dirty="0">
              <a:solidFill>
                <a:srgbClr val="000000"/>
              </a:solidFill>
              <a:latin typeface="Arial" charset="0"/>
              <a:ea typeface="ＭＳ Ｐゴシック" charset="0"/>
              <a:cs typeface="Helvetica"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1219200" y="304800"/>
            <a:ext cx="7924800" cy="914400"/>
          </a:xfrm>
        </p:spPr>
        <p:txBody>
          <a:bodyPr/>
          <a:lstStyle/>
          <a:p>
            <a:r>
              <a:rPr lang="en-US" altLang="en-US" dirty="0" smtClean="0">
                <a:ea typeface="MS PGothic" charset="-128"/>
              </a:rPr>
              <a:t>ELA</a:t>
            </a:r>
            <a:r>
              <a:rPr lang="en-US" altLang="en-US" dirty="0">
                <a:ea typeface="MS PGothic" charset="-128"/>
              </a:rPr>
              <a:t>/Literacy Lesson Revision Template </a:t>
            </a:r>
          </a:p>
        </p:txBody>
      </p:sp>
      <p:sp>
        <p:nvSpPr>
          <p:cNvPr id="100354" name="Content Placeholder 2"/>
          <p:cNvSpPr>
            <a:spLocks noGrp="1"/>
          </p:cNvSpPr>
          <p:nvPr>
            <p:ph idx="1"/>
          </p:nvPr>
        </p:nvSpPr>
        <p:spPr>
          <a:xfrm>
            <a:off x="609600" y="1524000"/>
            <a:ext cx="7924800" cy="4256088"/>
          </a:xfrm>
        </p:spPr>
        <p:txBody>
          <a:bodyPr/>
          <a:lstStyle/>
          <a:p>
            <a:pPr marL="234950" lvl="1" indent="-219075">
              <a:lnSpc>
                <a:spcPct val="110000"/>
              </a:lnSpc>
              <a:spcBef>
                <a:spcPts val="1200"/>
              </a:spcBef>
              <a:spcAft>
                <a:spcPts val="1200"/>
              </a:spcAft>
              <a:buFont typeface="Arial" charset="0"/>
              <a:buChar char="•"/>
            </a:pPr>
            <a:r>
              <a:rPr lang="en-US" altLang="en-US" sz="2200" dirty="0">
                <a:ea typeface="MS PGothic" charset="-128"/>
              </a:rPr>
              <a:t>Walks you through the revision process.</a:t>
            </a:r>
          </a:p>
          <a:p>
            <a:pPr marL="234950" lvl="1" indent="-219075">
              <a:lnSpc>
                <a:spcPct val="110000"/>
              </a:lnSpc>
              <a:spcBef>
                <a:spcPts val="1200"/>
              </a:spcBef>
              <a:spcAft>
                <a:spcPts val="1200"/>
              </a:spcAft>
              <a:buFont typeface="Arial" charset="0"/>
              <a:buChar char="•"/>
            </a:pPr>
            <a:r>
              <a:rPr lang="en-US" altLang="en-US" sz="2200" dirty="0">
                <a:ea typeface="MS PGothic" charset="-128"/>
              </a:rPr>
              <a:t>Includes all elements you need to produce a strong CCR-</a:t>
            </a:r>
            <a:r>
              <a:rPr lang="en-US" altLang="en-US" sz="2200" dirty="0">
                <a:solidFill>
                  <a:srgbClr val="000000"/>
                </a:solidFill>
                <a:ea typeface="MS PGothic" charset="-128"/>
              </a:rPr>
              <a:t>aligned lesson:</a:t>
            </a:r>
          </a:p>
          <a:p>
            <a:pPr marL="628650" lvl="2" indent="-342900" eaLnBrk="1" hangingPunct="1">
              <a:spcBef>
                <a:spcPts val="600"/>
              </a:spcBef>
              <a:spcAft>
                <a:spcPts val="600"/>
              </a:spcAft>
              <a:buClr>
                <a:srgbClr val="004080"/>
              </a:buClr>
              <a:buFont typeface="Courier New" charset="0"/>
              <a:buChar char="o"/>
            </a:pPr>
            <a:r>
              <a:rPr lang="en-US" altLang="en-US" dirty="0">
                <a:solidFill>
                  <a:srgbClr val="000000"/>
                </a:solidFill>
                <a:ea typeface="MS PGothic" charset="-128"/>
              </a:rPr>
              <a:t>Text complexity</a:t>
            </a:r>
          </a:p>
          <a:p>
            <a:pPr marL="628650" lvl="2" indent="-342900" eaLnBrk="1" hangingPunct="1">
              <a:spcBef>
                <a:spcPts val="600"/>
              </a:spcBef>
              <a:spcAft>
                <a:spcPts val="600"/>
              </a:spcAft>
              <a:buClr>
                <a:srgbClr val="004080"/>
              </a:buClr>
              <a:buFont typeface="Courier New" charset="0"/>
              <a:buChar char="o"/>
            </a:pPr>
            <a:r>
              <a:rPr lang="en-US" altLang="en-US" dirty="0">
                <a:solidFill>
                  <a:srgbClr val="000000"/>
                </a:solidFill>
                <a:ea typeface="MS PGothic" charset="-128"/>
              </a:rPr>
              <a:t>Academic vocabulary</a:t>
            </a:r>
          </a:p>
          <a:p>
            <a:pPr marL="628650" lvl="2" indent="-342900" eaLnBrk="1" hangingPunct="1">
              <a:spcBef>
                <a:spcPts val="600"/>
              </a:spcBef>
              <a:spcAft>
                <a:spcPts val="600"/>
              </a:spcAft>
              <a:buClr>
                <a:srgbClr val="004080"/>
              </a:buClr>
              <a:buFont typeface="Courier New" charset="0"/>
              <a:buChar char="o"/>
            </a:pPr>
            <a:r>
              <a:rPr lang="en-US" altLang="en-US" dirty="0">
                <a:solidFill>
                  <a:srgbClr val="000000"/>
                </a:solidFill>
                <a:ea typeface="MS PGothic" charset="-128"/>
              </a:rPr>
              <a:t>Text-dependent questions and writing tasks</a:t>
            </a:r>
          </a:p>
          <a:p>
            <a:pPr marL="628650" lvl="2" indent="-342900" eaLnBrk="1" hangingPunct="1">
              <a:spcBef>
                <a:spcPts val="1200"/>
              </a:spcBef>
              <a:spcAft>
                <a:spcPts val="1200"/>
              </a:spcAft>
              <a:buClr>
                <a:srgbClr val="004080"/>
              </a:buClr>
              <a:buFont typeface="Courier New" charset="0"/>
              <a:buChar char="o"/>
            </a:pPr>
            <a:r>
              <a:rPr lang="en-US" altLang="en-US" dirty="0">
                <a:solidFill>
                  <a:srgbClr val="000000"/>
                </a:solidFill>
                <a:ea typeface="MS PGothic" charset="-128"/>
              </a:rPr>
              <a:t>Systematic knowledge and research opportunities</a:t>
            </a:r>
          </a:p>
          <a:p>
            <a:pPr marL="234950" lvl="1" indent="-219075">
              <a:lnSpc>
                <a:spcPct val="110000"/>
              </a:lnSpc>
              <a:spcBef>
                <a:spcPts val="1200"/>
              </a:spcBef>
              <a:spcAft>
                <a:spcPts val="1200"/>
              </a:spcAft>
              <a:buFont typeface="Arial" charset="0"/>
              <a:buChar char="•"/>
            </a:pPr>
            <a:r>
              <a:rPr lang="en-US" altLang="en-US" sz="2200" dirty="0">
                <a:solidFill>
                  <a:srgbClr val="000000"/>
                </a:solidFill>
                <a:ea typeface="MS PGothic" charset="-128"/>
              </a:rPr>
              <a:t>Includes the guidance an instructor will need to teach the </a:t>
            </a:r>
            <a:r>
              <a:rPr lang="en-US" altLang="en-US" sz="2200" dirty="0">
                <a:ea typeface="MS PGothic" charset="-128"/>
              </a:rPr>
              <a:t>revised lesson to students.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altLang="en-US" sz="3200" dirty="0" smtClean="0">
                <a:ea typeface="MS PGothic" charset="-128"/>
              </a:rPr>
              <a:t>Fill </a:t>
            </a:r>
            <a:r>
              <a:rPr lang="en-US" altLang="en-US" sz="3200" dirty="0">
                <a:ea typeface="MS PGothic" charset="-128"/>
              </a:rPr>
              <a:t>in Introductory Information</a:t>
            </a:r>
          </a:p>
        </p:txBody>
      </p:sp>
      <p:grpSp>
        <p:nvGrpSpPr>
          <p:cNvPr id="4" name="Group 3" descr="ELA Lesson Revision Template"/>
          <p:cNvGrpSpPr/>
          <p:nvPr/>
        </p:nvGrpSpPr>
        <p:grpSpPr>
          <a:xfrm>
            <a:off x="1752600" y="1371600"/>
            <a:ext cx="6477000" cy="5093224"/>
            <a:chOff x="1752600" y="1342071"/>
            <a:chExt cx="6477000" cy="5093224"/>
          </a:xfrm>
        </p:grpSpPr>
        <p:cxnSp>
          <p:nvCxnSpPr>
            <p:cNvPr id="6" name="Straight Arrow Connector 5"/>
            <p:cNvCxnSpPr>
              <a:cxnSpLocks noChangeShapeType="1"/>
            </p:cNvCxnSpPr>
            <p:nvPr/>
          </p:nvCxnSpPr>
          <p:spPr bwMode="auto">
            <a:xfrm>
              <a:off x="1752600" y="3048000"/>
              <a:ext cx="533400" cy="0"/>
            </a:xfrm>
            <a:prstGeom prst="straightConnector1">
              <a:avLst/>
            </a:prstGeom>
            <a:noFill/>
            <a:ln w="38100">
              <a:solidFill>
                <a:srgbClr val="254061"/>
              </a:solidFill>
              <a:round/>
              <a:headEnd/>
              <a:tailEnd type="arrow" w="med" len="med"/>
            </a:ln>
            <a:effectLst>
              <a:outerShdw blurRad="40000" dist="23000" dir="5400000" rotWithShape="0">
                <a:srgbClr val="000000">
                  <a:alpha val="34998"/>
                </a:srgbClr>
              </a:outerShdw>
            </a:effectLst>
            <a:extLst>
              <a:ext uri="{909E8E84-426E-40dd-AFC4-6F175D3DCCD1}">
                <a14:hiddenFill xmlns:a14="http://schemas.microsoft.com/office/drawing/2010/main" xmlns="">
                  <a:noFill/>
                </a14:hiddenFill>
              </a:ext>
            </a:extLst>
          </p:spPr>
        </p:cxnSp>
        <p:cxnSp>
          <p:nvCxnSpPr>
            <p:cNvPr id="7" name="Straight Arrow Connector 6"/>
            <p:cNvCxnSpPr>
              <a:cxnSpLocks noChangeShapeType="1"/>
            </p:cNvCxnSpPr>
            <p:nvPr/>
          </p:nvCxnSpPr>
          <p:spPr bwMode="auto">
            <a:xfrm>
              <a:off x="1752600" y="3810000"/>
              <a:ext cx="533400" cy="0"/>
            </a:xfrm>
            <a:prstGeom prst="straightConnector1">
              <a:avLst/>
            </a:prstGeom>
            <a:noFill/>
            <a:ln w="38100">
              <a:solidFill>
                <a:srgbClr val="254061"/>
              </a:solidFill>
              <a:round/>
              <a:headEnd/>
              <a:tailEnd type="arrow" w="med" len="med"/>
            </a:ln>
            <a:effectLst>
              <a:outerShdw blurRad="40000" dist="23000" dir="5400000" rotWithShape="0">
                <a:srgbClr val="000000">
                  <a:alpha val="34998"/>
                </a:srgbClr>
              </a:outerShdw>
            </a:effectLst>
            <a:extLst>
              <a:ext uri="{909E8E84-426E-40dd-AFC4-6F175D3DCCD1}">
                <a14:hiddenFill xmlns:a14="http://schemas.microsoft.com/office/drawing/2010/main" xmlns="">
                  <a:noFill/>
                </a14:hiddenFill>
              </a:ext>
            </a:extLst>
          </p:spPr>
        </p:cxnSp>
        <p:cxnSp>
          <p:nvCxnSpPr>
            <p:cNvPr id="8" name="Straight Arrow Connector 7"/>
            <p:cNvCxnSpPr>
              <a:cxnSpLocks noChangeShapeType="1"/>
            </p:cNvCxnSpPr>
            <p:nvPr/>
          </p:nvCxnSpPr>
          <p:spPr bwMode="auto">
            <a:xfrm>
              <a:off x="1752600" y="4572000"/>
              <a:ext cx="533400" cy="0"/>
            </a:xfrm>
            <a:prstGeom prst="straightConnector1">
              <a:avLst/>
            </a:prstGeom>
            <a:noFill/>
            <a:ln w="38100">
              <a:solidFill>
                <a:srgbClr val="254061"/>
              </a:solidFill>
              <a:round/>
              <a:headEnd/>
              <a:tailEnd type="arrow" w="med" len="med"/>
            </a:ln>
            <a:effectLst>
              <a:outerShdw blurRad="40000" dist="23000" dir="5400000" rotWithShape="0">
                <a:srgbClr val="000000">
                  <a:alpha val="34998"/>
                </a:srgbClr>
              </a:outerShdw>
            </a:effectLst>
            <a:extLst>
              <a:ext uri="{909E8E84-426E-40dd-AFC4-6F175D3DCCD1}">
                <a14:hiddenFill xmlns:a14="http://schemas.microsoft.com/office/drawing/2010/main" xmlns="">
                  <a:noFill/>
                </a14:hiddenFill>
              </a:ext>
            </a:extLst>
          </p:spPr>
        </p:cxnSp>
        <p:pic>
          <p:nvPicPr>
            <p:cNvPr id="2" name="Picture 1"/>
            <p:cNvPicPr>
              <a:picLocks noChangeAspect="1"/>
            </p:cNvPicPr>
            <p:nvPr/>
          </p:nvPicPr>
          <p:blipFill rotWithShape="1">
            <a:blip r:embed="rId3"/>
            <a:srcRect l="6523" r="8695"/>
            <a:stretch/>
          </p:blipFill>
          <p:spPr>
            <a:xfrm>
              <a:off x="2286000" y="1342071"/>
              <a:ext cx="5943600" cy="5093224"/>
            </a:xfrm>
            <a:prstGeom prst="rect">
              <a:avLst/>
            </a:prstGeom>
          </p:spPr>
        </p:pic>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1295400" y="304800"/>
            <a:ext cx="7696200" cy="914400"/>
          </a:xfrm>
        </p:spPr>
        <p:txBody>
          <a:bodyPr/>
          <a:lstStyle/>
          <a:p>
            <a:r>
              <a:rPr lang="en-US" altLang="en-US" dirty="0">
                <a:ea typeface="MS PGothic" charset="-128"/>
              </a:rPr>
              <a:t>Address Focus</a:t>
            </a:r>
          </a:p>
        </p:txBody>
      </p:sp>
      <p:sp>
        <p:nvSpPr>
          <p:cNvPr id="104450" name="Content Placeholder 1"/>
          <p:cNvSpPr>
            <a:spLocks noGrp="1"/>
          </p:cNvSpPr>
          <p:nvPr>
            <p:ph idx="1"/>
          </p:nvPr>
        </p:nvSpPr>
        <p:spPr>
          <a:xfrm>
            <a:off x="609600" y="1828800"/>
            <a:ext cx="8001000" cy="3951288"/>
          </a:xfrm>
        </p:spPr>
        <p:txBody>
          <a:bodyPr/>
          <a:lstStyle/>
          <a:p>
            <a:pPr>
              <a:lnSpc>
                <a:spcPct val="120000"/>
              </a:lnSpc>
              <a:spcBef>
                <a:spcPts val="1200"/>
              </a:spcBef>
              <a:spcAft>
                <a:spcPts val="1200"/>
              </a:spcAft>
              <a:buFont typeface="Arial" charset="0"/>
              <a:buChar char="•"/>
            </a:pPr>
            <a:r>
              <a:rPr lang="en-US" altLang="en-US" dirty="0">
                <a:ea typeface="MS PGothic" charset="-128"/>
                <a:cs typeface="MS PGothic" charset="-128"/>
              </a:rPr>
              <a:t>List the learning goals of the lesson (item 4).</a:t>
            </a:r>
          </a:p>
          <a:p>
            <a:pPr>
              <a:lnSpc>
                <a:spcPct val="120000"/>
              </a:lnSpc>
              <a:spcBef>
                <a:spcPts val="1200"/>
              </a:spcBef>
              <a:spcAft>
                <a:spcPts val="1200"/>
              </a:spcAft>
              <a:buFont typeface="Arial" charset="0"/>
              <a:buChar char="•"/>
            </a:pPr>
            <a:r>
              <a:rPr lang="en-US" altLang="en-US" dirty="0">
                <a:ea typeface="MS PGothic" charset="-128"/>
                <a:cs typeface="MS PGothic" charset="-128"/>
              </a:rPr>
              <a:t>List the number of classes and estimated number of hours needed to teach the lesson (item 5).</a:t>
            </a:r>
          </a:p>
          <a:p>
            <a:pPr>
              <a:lnSpc>
                <a:spcPct val="120000"/>
              </a:lnSpc>
              <a:spcBef>
                <a:spcPts val="1200"/>
              </a:spcBef>
              <a:spcAft>
                <a:spcPts val="1200"/>
              </a:spcAft>
              <a:buFont typeface="Arial" charset="0"/>
              <a:buChar char="•"/>
            </a:pPr>
            <a:r>
              <a:rPr lang="en-US" altLang="en-US" dirty="0">
                <a:ea typeface="MS PGothic" charset="-128"/>
                <a:cs typeface="MS PGothic" charset="-128"/>
              </a:rPr>
              <a:t>Identify between four and eight level-specific CCR ELA/literacy standards that are targets of the lesson (item 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ltLang="en-US" dirty="0">
                <a:ea typeface="MS PGothic" charset="-128"/>
              </a:rPr>
              <a:t>Three Key Evaluation Criteria</a:t>
            </a:r>
          </a:p>
        </p:txBody>
      </p:sp>
      <p:sp>
        <p:nvSpPr>
          <p:cNvPr id="3" name="Content Placeholder 2"/>
          <p:cNvSpPr>
            <a:spLocks noGrp="1"/>
          </p:cNvSpPr>
          <p:nvPr>
            <p:ph idx="1"/>
          </p:nvPr>
        </p:nvSpPr>
        <p:spPr/>
        <p:txBody>
          <a:bodyPr/>
          <a:lstStyle/>
          <a:p>
            <a:pPr marL="457200" indent="-457200">
              <a:lnSpc>
                <a:spcPct val="120000"/>
              </a:lnSpc>
              <a:spcBef>
                <a:spcPts val="1200"/>
              </a:spcBef>
              <a:spcAft>
                <a:spcPts val="1200"/>
              </a:spcAft>
              <a:buFont typeface="Arial" charset="0"/>
              <a:buAutoNum type="arabicPeriod"/>
            </a:pPr>
            <a:r>
              <a:rPr lang="en-US" altLang="en-US" b="1" dirty="0">
                <a:ea typeface="ＭＳ Ｐゴシック" charset="-128"/>
                <a:cs typeface="MS PGothic" charset="-128"/>
                <a:sym typeface="Arial" charset="0"/>
              </a:rPr>
              <a:t>Text Complexity: </a:t>
            </a:r>
            <a:r>
              <a:rPr lang="en-US" altLang="en-US" dirty="0">
                <a:ea typeface="ＭＳ Ｐゴシック" charset="-128"/>
                <a:cs typeface="MS PGothic" charset="-128"/>
                <a:sym typeface="Arial" charset="0"/>
              </a:rPr>
              <a:t>Does the resource provide regular practice with complex text (and its academic language)?</a:t>
            </a:r>
          </a:p>
          <a:p>
            <a:pPr marL="457200" indent="-457200">
              <a:lnSpc>
                <a:spcPct val="120000"/>
              </a:lnSpc>
              <a:spcBef>
                <a:spcPts val="1200"/>
              </a:spcBef>
              <a:spcAft>
                <a:spcPts val="1200"/>
              </a:spcAft>
              <a:buFont typeface="Arial" charset="0"/>
              <a:buAutoNum type="arabicPeriod"/>
            </a:pPr>
            <a:r>
              <a:rPr lang="en-US" altLang="en-US" b="1" dirty="0">
                <a:ea typeface="ＭＳ Ｐゴシック" charset="-128"/>
                <a:cs typeface="MS PGothic" charset="-128"/>
                <a:sym typeface="Arial" charset="0"/>
              </a:rPr>
              <a:t>Evidence: </a:t>
            </a:r>
            <a:r>
              <a:rPr lang="en-US" altLang="en-US" dirty="0">
                <a:ea typeface="ＭＳ Ｐゴシック" charset="-128"/>
                <a:cs typeface="MS PGothic" charset="-128"/>
                <a:sym typeface="Arial" charset="0"/>
              </a:rPr>
              <a:t>Does the resource provide reading, writing, and speaking grounded in evidence from text?</a:t>
            </a:r>
          </a:p>
          <a:p>
            <a:pPr marL="457200" indent="-457200">
              <a:lnSpc>
                <a:spcPct val="120000"/>
              </a:lnSpc>
              <a:spcBef>
                <a:spcPts val="1200"/>
              </a:spcBef>
              <a:spcAft>
                <a:spcPts val="1200"/>
              </a:spcAft>
              <a:buFont typeface="Arial" charset="0"/>
              <a:buAutoNum type="arabicPeriod"/>
            </a:pPr>
            <a:r>
              <a:rPr lang="en-US" altLang="en-US" b="1" dirty="0">
                <a:ea typeface="ＭＳ Ｐゴシック" charset="-128"/>
                <a:cs typeface="MS PGothic" charset="-128"/>
                <a:sym typeface="Arial" charset="0"/>
              </a:rPr>
              <a:t>Knowledge: </a:t>
            </a:r>
            <a:r>
              <a:rPr lang="en-US" altLang="en-US" dirty="0">
                <a:ea typeface="ＭＳ Ｐゴシック" charset="-128"/>
                <a:cs typeface="MS PGothic" charset="-128"/>
                <a:sym typeface="Arial" charset="0"/>
              </a:rPr>
              <a:t>Does the resource build knowledge through content-rich nonfiction</a:t>
            </a:r>
            <a:r>
              <a:rPr lang="en-US" altLang="en-US" dirty="0" smtClean="0">
                <a:ea typeface="ＭＳ Ｐゴシック" charset="-128"/>
                <a:cs typeface="MS PGothic" charset="-128"/>
                <a:sym typeface="Arial" charset="0"/>
              </a:rPr>
              <a:t>?</a:t>
            </a:r>
            <a:endParaRPr lang="en-US" altLang="en-US" dirty="0">
              <a:ea typeface="ＭＳ Ｐゴシック" charset="-128"/>
              <a:cs typeface="MS PGothic"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1143000" y="304800"/>
            <a:ext cx="8001000" cy="914400"/>
          </a:xfrm>
        </p:spPr>
        <p:txBody>
          <a:bodyPr/>
          <a:lstStyle/>
          <a:p>
            <a:pPr>
              <a:spcAft>
                <a:spcPts val="1200"/>
              </a:spcAft>
            </a:pPr>
            <a:r>
              <a:rPr lang="en-US" altLang="en-US" dirty="0">
                <a:ea typeface="MS PGothic" charset="-128"/>
              </a:rPr>
              <a:t>Address Text Complexity</a:t>
            </a:r>
          </a:p>
        </p:txBody>
      </p:sp>
      <p:sp>
        <p:nvSpPr>
          <p:cNvPr id="106498" name="Content Placeholder 2"/>
          <p:cNvSpPr>
            <a:spLocks noGrp="1"/>
          </p:cNvSpPr>
          <p:nvPr>
            <p:ph idx="1"/>
          </p:nvPr>
        </p:nvSpPr>
        <p:spPr>
          <a:xfrm>
            <a:off x="381000" y="1524000"/>
            <a:ext cx="8305800" cy="4648200"/>
          </a:xfrm>
        </p:spPr>
        <p:txBody>
          <a:bodyPr/>
          <a:lstStyle/>
          <a:p>
            <a:pPr marL="0" lvl="3" indent="0">
              <a:lnSpc>
                <a:spcPct val="120000"/>
              </a:lnSpc>
              <a:spcBef>
                <a:spcPts val="1200"/>
              </a:spcBef>
              <a:spcAft>
                <a:spcPts val="1200"/>
              </a:spcAft>
              <a:buNone/>
            </a:pPr>
            <a:r>
              <a:rPr lang="en-US" altLang="en-US" sz="2200" dirty="0">
                <a:solidFill>
                  <a:srgbClr val="000000"/>
                </a:solidFill>
                <a:latin typeface="Arial" charset="0"/>
                <a:ea typeface="ＭＳ Ｐゴシック" charset="-128"/>
              </a:rPr>
              <a:t>Use the completed Resource Alignment Tool to review whether the quantitative complexity of the text is identified.</a:t>
            </a:r>
          </a:p>
          <a:p>
            <a:pPr marL="460375">
              <a:lnSpc>
                <a:spcPct val="120000"/>
              </a:lnSpc>
              <a:spcBef>
                <a:spcPts val="1200"/>
              </a:spcBef>
              <a:spcAft>
                <a:spcPts val="1200"/>
              </a:spcAft>
              <a:buFont typeface="Arial" charset="0"/>
              <a:buChar char="•"/>
            </a:pPr>
            <a:r>
              <a:rPr lang="en-US" altLang="en-US" dirty="0">
                <a:solidFill>
                  <a:srgbClr val="000000"/>
                </a:solidFill>
                <a:ea typeface="ＭＳ Ｐゴシック" charset="-128"/>
                <a:cs typeface="MS PGothic" charset="-128"/>
              </a:rPr>
              <a:t>Use the Quantitative Analysis Chart for Determining Text Complexity.</a:t>
            </a:r>
          </a:p>
          <a:p>
            <a:pPr marL="460375">
              <a:lnSpc>
                <a:spcPct val="120000"/>
              </a:lnSpc>
              <a:spcBef>
                <a:spcPts val="1200"/>
              </a:spcBef>
              <a:spcAft>
                <a:spcPts val="1200"/>
              </a:spcAft>
              <a:buFont typeface="Arial" charset="0"/>
              <a:buChar char="•"/>
            </a:pPr>
            <a:r>
              <a:rPr lang="en-US" altLang="en-US" dirty="0">
                <a:solidFill>
                  <a:srgbClr val="000000"/>
                </a:solidFill>
                <a:ea typeface="ＭＳ Ｐゴシック" charset="-128"/>
                <a:cs typeface="MS PGothic" charset="-128"/>
              </a:rPr>
              <a:t>Determine if text is within the appropriate range of complexity for the level.</a:t>
            </a:r>
          </a:p>
          <a:p>
            <a:pPr marL="460375">
              <a:lnSpc>
                <a:spcPct val="120000"/>
              </a:lnSpc>
              <a:spcBef>
                <a:spcPts val="1200"/>
              </a:spcBef>
              <a:spcAft>
                <a:spcPts val="1200"/>
              </a:spcAft>
              <a:buFont typeface="Arial" charset="0"/>
              <a:buChar char="•"/>
            </a:pPr>
            <a:r>
              <a:rPr lang="en-US" altLang="en-US" dirty="0">
                <a:solidFill>
                  <a:srgbClr val="000000"/>
                </a:solidFill>
                <a:ea typeface="ＭＳ Ｐゴシック" charset="-128"/>
                <a:cs typeface="MS PGothic" charset="-128"/>
              </a:rPr>
              <a:t>Fill out item 7A of the Lesson Revision Template for text complexity</a:t>
            </a:r>
            <a:r>
              <a:rPr lang="en-US" altLang="en-US" dirty="0" smtClean="0">
                <a:solidFill>
                  <a:srgbClr val="000000"/>
                </a:solidFill>
                <a:ea typeface="ＭＳ Ｐゴシック" charset="-128"/>
                <a:cs typeface="MS PGothic" charset="-128"/>
              </a:rPr>
              <a:t>.</a:t>
            </a:r>
            <a:endParaRPr lang="en-US" altLang="en-US" sz="1800" dirty="0">
              <a:ea typeface="ＭＳ Ｐゴシック" charset="-128"/>
              <a:cs typeface="MS PGothic"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altLang="en-US" dirty="0">
                <a:ea typeface="MS PGothic" charset="-128"/>
              </a:rPr>
              <a:t>Address Text Complexity, continued</a:t>
            </a:r>
          </a:p>
        </p:txBody>
      </p:sp>
      <p:sp>
        <p:nvSpPr>
          <p:cNvPr id="7" name="Content Placeholder 6"/>
          <p:cNvSpPr>
            <a:spLocks noGrp="1"/>
          </p:cNvSpPr>
          <p:nvPr>
            <p:ph sz="half" idx="2"/>
          </p:nvPr>
        </p:nvSpPr>
        <p:spPr>
          <a:xfrm>
            <a:off x="304800" y="1524000"/>
            <a:ext cx="3048000" cy="4953000"/>
          </a:xfrm>
        </p:spPr>
        <p:txBody>
          <a:bodyPr/>
          <a:lstStyle/>
          <a:p>
            <a:pPr marL="230188" lvl="3" indent="-230188" eaLnBrk="1" hangingPunct="1">
              <a:spcBef>
                <a:spcPts val="600"/>
              </a:spcBef>
              <a:spcAft>
                <a:spcPts val="600"/>
              </a:spcAft>
              <a:buClr>
                <a:srgbClr val="004080"/>
              </a:buClr>
              <a:buFont typeface="Arial" charset="0"/>
              <a:buChar char="•"/>
              <a:defRPr/>
            </a:pPr>
            <a:r>
              <a:rPr lang="en-US" sz="2000" dirty="0">
                <a:solidFill>
                  <a:srgbClr val="000000"/>
                </a:solidFill>
                <a:latin typeface="Arial" charset="0"/>
                <a:ea typeface="ＭＳ Ｐゴシック" charset="0"/>
                <a:cs typeface="ＭＳ Ｐゴシック" charset="0"/>
              </a:rPr>
              <a:t>Review whether the qualitative complexity of the text was defined.</a:t>
            </a:r>
          </a:p>
          <a:p>
            <a:pPr marL="230188" lvl="3" indent="-230188" eaLnBrk="1" hangingPunct="1">
              <a:spcBef>
                <a:spcPts val="600"/>
              </a:spcBef>
              <a:spcAft>
                <a:spcPts val="600"/>
              </a:spcAft>
              <a:buClr>
                <a:srgbClr val="004080"/>
              </a:buClr>
              <a:buFont typeface="Arial" charset="0"/>
              <a:buChar char="•"/>
              <a:defRPr/>
            </a:pPr>
            <a:r>
              <a:rPr lang="en-US" sz="2000" dirty="0">
                <a:solidFill>
                  <a:srgbClr val="000000"/>
                </a:solidFill>
                <a:latin typeface="Arial" charset="0"/>
                <a:ea typeface="ＭＳ Ｐゴシック" charset="0"/>
                <a:cs typeface="ＭＳ Ｐゴシック" charset="0"/>
              </a:rPr>
              <a:t>If not, use the Qualitative Rubric to:</a:t>
            </a:r>
          </a:p>
          <a:p>
            <a:pPr marL="461963" lvl="3" indent="-230188" eaLnBrk="1" hangingPunct="1">
              <a:spcBef>
                <a:spcPts val="300"/>
              </a:spcBef>
              <a:spcAft>
                <a:spcPts val="1200"/>
              </a:spcAft>
              <a:buClr>
                <a:srgbClr val="004080"/>
              </a:buClr>
              <a:buFont typeface="Courier New" charset="0"/>
              <a:buChar char="o"/>
              <a:defRPr/>
            </a:pPr>
            <a:r>
              <a:rPr lang="en-US" sz="1700" dirty="0">
                <a:solidFill>
                  <a:srgbClr val="000000"/>
                </a:solidFill>
                <a:latin typeface="Arial" charset="0"/>
                <a:ea typeface="ＭＳ Ｐゴシック" charset="0"/>
                <a:cs typeface="ＭＳ Ｐゴシック" charset="0"/>
              </a:rPr>
              <a:t>Note where you see examples of the four features.</a:t>
            </a:r>
          </a:p>
          <a:p>
            <a:pPr marL="461963" lvl="3" indent="-230188" eaLnBrk="1" hangingPunct="1">
              <a:spcBef>
                <a:spcPts val="300"/>
              </a:spcBef>
              <a:spcAft>
                <a:spcPts val="1200"/>
              </a:spcAft>
              <a:buClr>
                <a:srgbClr val="004080"/>
              </a:buClr>
              <a:buFont typeface="Courier New" charset="0"/>
              <a:buChar char="o"/>
              <a:defRPr/>
            </a:pPr>
            <a:r>
              <a:rPr lang="en-US" sz="1700" dirty="0">
                <a:solidFill>
                  <a:srgbClr val="000000"/>
                </a:solidFill>
                <a:latin typeface="Arial" charset="0"/>
                <a:ea typeface="ＭＳ Ｐゴシック" charset="0"/>
                <a:cs typeface="ＭＳ Ｐゴシック" charset="0"/>
              </a:rPr>
              <a:t>Decide if each feature is present in a way that makes the text easier to understand, or more challenging. </a:t>
            </a:r>
          </a:p>
          <a:p>
            <a:pPr marL="461963" lvl="3" indent="-230188" eaLnBrk="1" hangingPunct="1">
              <a:spcBef>
                <a:spcPts val="300"/>
              </a:spcBef>
              <a:spcAft>
                <a:spcPts val="1200"/>
              </a:spcAft>
              <a:buClr>
                <a:srgbClr val="004080"/>
              </a:buClr>
              <a:buFont typeface="Courier New" charset="0"/>
              <a:buChar char="o"/>
              <a:defRPr/>
            </a:pPr>
            <a:r>
              <a:rPr lang="en-US" sz="1700" dirty="0">
                <a:solidFill>
                  <a:srgbClr val="000000"/>
                </a:solidFill>
                <a:latin typeface="Arial" charset="0"/>
                <a:ea typeface="ＭＳ Ｐゴシック" charset="0"/>
                <a:cs typeface="ＭＳ Ｐゴシック" charset="0"/>
              </a:rPr>
              <a:t>Note those findings in item 7B.</a:t>
            </a:r>
          </a:p>
        </p:txBody>
      </p:sp>
      <p:pic>
        <p:nvPicPr>
          <p:cNvPr id="108546" name="Content Placeholder 1" descr="Qualitative Rubric"/>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52800" y="1752600"/>
            <a:ext cx="5730838" cy="44196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altLang="en-US" dirty="0">
                <a:ea typeface="MS PGothic" charset="-128"/>
              </a:rPr>
              <a:t>Address Academic Vocabulary</a:t>
            </a:r>
          </a:p>
        </p:txBody>
      </p:sp>
      <p:pic>
        <p:nvPicPr>
          <p:cNvPr id="6" name="Content Placeholder 5" descr="ELA Lesson Revision Template "/>
          <p:cNvPicPr>
            <a:picLocks noGrp="1" noChangeAspect="1"/>
          </p:cNvPicPr>
          <p:nvPr>
            <p:ph sz="half" idx="1"/>
          </p:nvPr>
        </p:nvPicPr>
        <p:blipFill rotWithShape="1">
          <a:blip r:embed="rId3"/>
          <a:srcRect l="9776" t="-3279" b="3279"/>
          <a:stretch/>
        </p:blipFill>
        <p:spPr>
          <a:xfrm>
            <a:off x="4038600" y="1415256"/>
            <a:ext cx="4922750" cy="4648200"/>
          </a:xfrm>
          <a:effectLst>
            <a:softEdge rad="63500"/>
          </a:effectLst>
        </p:spPr>
      </p:pic>
      <p:sp>
        <p:nvSpPr>
          <p:cNvPr id="3" name="Content Placeholder 2"/>
          <p:cNvSpPr>
            <a:spLocks noGrp="1"/>
          </p:cNvSpPr>
          <p:nvPr>
            <p:ph sz="half" idx="2"/>
          </p:nvPr>
        </p:nvSpPr>
        <p:spPr>
          <a:xfrm>
            <a:off x="596654" y="1415256"/>
            <a:ext cx="3441946" cy="5366544"/>
          </a:xfrm>
        </p:spPr>
        <p:txBody>
          <a:bodyPr/>
          <a:lstStyle/>
          <a:p>
            <a:pPr eaLnBrk="1" hangingPunct="1">
              <a:spcBef>
                <a:spcPts val="600"/>
              </a:spcBef>
              <a:spcAft>
                <a:spcPts val="600"/>
              </a:spcAft>
              <a:buClr>
                <a:srgbClr val="004080"/>
              </a:buClr>
              <a:buFont typeface="Arial" charset="0"/>
              <a:buChar char="•"/>
              <a:tabLst>
                <a:tab pos="3375025" algn="l"/>
              </a:tabLst>
            </a:pPr>
            <a:r>
              <a:rPr lang="en-US" altLang="en-US" sz="1800" dirty="0">
                <a:solidFill>
                  <a:srgbClr val="000000"/>
                </a:solidFill>
                <a:latin typeface="Arial" charset="0"/>
              </a:rPr>
              <a:t>Review how well vocabulary words are identified in the lessons.</a:t>
            </a:r>
          </a:p>
          <a:p>
            <a:pPr eaLnBrk="1" hangingPunct="1">
              <a:spcBef>
                <a:spcPts val="600"/>
              </a:spcBef>
              <a:spcAft>
                <a:spcPts val="600"/>
              </a:spcAft>
              <a:buClr>
                <a:srgbClr val="004080"/>
              </a:buClr>
              <a:buFont typeface="Arial" charset="0"/>
              <a:buChar char="•"/>
              <a:tabLst>
                <a:tab pos="3375025" algn="l"/>
              </a:tabLst>
            </a:pPr>
            <a:r>
              <a:rPr lang="en-US" altLang="en-US" sz="1800" dirty="0">
                <a:solidFill>
                  <a:srgbClr val="000000"/>
                </a:solidFill>
                <a:latin typeface="Arial" charset="0"/>
              </a:rPr>
              <a:t>If not done well, look more closely at the selected lesson. Are there words:</a:t>
            </a:r>
          </a:p>
          <a:p>
            <a:pPr lvl="1" eaLnBrk="1" hangingPunct="1">
              <a:spcBef>
                <a:spcPts val="600"/>
              </a:spcBef>
              <a:spcAft>
                <a:spcPts val="600"/>
              </a:spcAft>
              <a:buClr>
                <a:srgbClr val="004080"/>
              </a:buClr>
              <a:buFont typeface="Courier New" charset="0"/>
              <a:buChar char="o"/>
              <a:tabLst>
                <a:tab pos="3375025" algn="l"/>
              </a:tabLst>
            </a:pPr>
            <a:r>
              <a:rPr lang="en-US" altLang="en-US" sz="1600" dirty="0">
                <a:solidFill>
                  <a:srgbClr val="000000"/>
                </a:solidFill>
                <a:latin typeface="Arial" charset="0"/>
              </a:rPr>
              <a:t>That seem essential for understanding the passage?</a:t>
            </a:r>
          </a:p>
          <a:p>
            <a:pPr lvl="1" eaLnBrk="1" hangingPunct="1">
              <a:spcBef>
                <a:spcPts val="600"/>
              </a:spcBef>
              <a:spcAft>
                <a:spcPts val="600"/>
              </a:spcAft>
              <a:buClr>
                <a:srgbClr val="004080"/>
              </a:buClr>
              <a:buFont typeface="Courier New" charset="0"/>
              <a:buChar char="o"/>
              <a:tabLst>
                <a:tab pos="3375025" algn="l"/>
              </a:tabLst>
            </a:pPr>
            <a:r>
              <a:rPr lang="en-US" altLang="en-US" sz="1600" dirty="0">
                <a:solidFill>
                  <a:srgbClr val="000000"/>
                </a:solidFill>
                <a:latin typeface="Arial" charset="0"/>
              </a:rPr>
              <a:t>That students will see many times as they continue on as readers (and students)?</a:t>
            </a:r>
          </a:p>
          <a:p>
            <a:pPr eaLnBrk="1" hangingPunct="1">
              <a:spcBef>
                <a:spcPts val="600"/>
              </a:spcBef>
              <a:spcAft>
                <a:spcPts val="600"/>
              </a:spcAft>
              <a:buClr>
                <a:srgbClr val="004080"/>
              </a:buClr>
              <a:buFont typeface="Arial" charset="0"/>
              <a:buChar char="•"/>
              <a:tabLst>
                <a:tab pos="3375025" algn="l"/>
              </a:tabLst>
            </a:pPr>
            <a:r>
              <a:rPr lang="en-US" altLang="en-US" sz="1800" dirty="0">
                <a:solidFill>
                  <a:srgbClr val="000000"/>
                </a:solidFill>
                <a:latin typeface="Arial" charset="0"/>
              </a:rPr>
              <a:t>Discuss the words selected and fill in the two columns of item 8 on the Lesson Revision Template.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tLang="en-US" dirty="0">
                <a:ea typeface="MS PGothic" charset="-128"/>
              </a:rPr>
              <a:t>Group </a:t>
            </a:r>
            <a:r>
              <a:rPr lang="en-US" altLang="en-US" dirty="0" smtClean="0">
                <a:ea typeface="MS PGothic" charset="-128"/>
              </a:rPr>
              <a:t>Debriefing</a:t>
            </a:r>
            <a:endParaRPr lang="en-US" altLang="en-US" dirty="0">
              <a:ea typeface="MS PGothic" charset="-128"/>
            </a:endParaRPr>
          </a:p>
        </p:txBody>
      </p:sp>
      <p:sp>
        <p:nvSpPr>
          <p:cNvPr id="112642" name="Content Placeholder 2"/>
          <p:cNvSpPr>
            <a:spLocks noGrp="1"/>
          </p:cNvSpPr>
          <p:nvPr>
            <p:ph idx="1"/>
          </p:nvPr>
        </p:nvSpPr>
        <p:spPr>
          <a:xfrm>
            <a:off x="609600" y="1524000"/>
            <a:ext cx="8077200" cy="4256088"/>
          </a:xfrm>
        </p:spPr>
        <p:txBody>
          <a:bodyPr/>
          <a:lstStyle/>
          <a:p>
            <a:pPr>
              <a:lnSpc>
                <a:spcPct val="120000"/>
              </a:lnSpc>
              <a:spcBef>
                <a:spcPts val="1200"/>
              </a:spcBef>
              <a:spcAft>
                <a:spcPts val="1200"/>
              </a:spcAft>
              <a:buFont typeface="Arial" charset="0"/>
              <a:buChar char="•"/>
            </a:pPr>
            <a:r>
              <a:rPr lang="en-US" altLang="en-US" dirty="0">
                <a:ea typeface="MS PGothic" charset="-128"/>
                <a:cs typeface="MS PGothic" charset="-128"/>
              </a:rPr>
              <a:t>What did you discover about the qualities of the text when you read it closely?</a:t>
            </a:r>
          </a:p>
          <a:p>
            <a:pPr>
              <a:lnSpc>
                <a:spcPct val="120000"/>
              </a:lnSpc>
              <a:spcBef>
                <a:spcPts val="1200"/>
              </a:spcBef>
              <a:spcAft>
                <a:spcPts val="1200"/>
              </a:spcAft>
              <a:buFont typeface="Arial" charset="0"/>
              <a:buChar char="•"/>
            </a:pPr>
            <a:r>
              <a:rPr lang="en-US" altLang="en-US" dirty="0">
                <a:ea typeface="MS PGothic" charset="-128"/>
                <a:cs typeface="MS PGothic" charset="-128"/>
              </a:rPr>
              <a:t>What did you think made it challenging?</a:t>
            </a:r>
          </a:p>
          <a:p>
            <a:pPr>
              <a:lnSpc>
                <a:spcPct val="120000"/>
              </a:lnSpc>
              <a:spcBef>
                <a:spcPts val="1200"/>
              </a:spcBef>
              <a:spcAft>
                <a:spcPts val="1200"/>
              </a:spcAft>
              <a:buFont typeface="Arial" charset="0"/>
              <a:buChar char="•"/>
            </a:pPr>
            <a:r>
              <a:rPr lang="en-US" altLang="en-US" dirty="0">
                <a:ea typeface="MS PGothic" charset="-128"/>
                <a:cs typeface="MS PGothic" charset="-128"/>
              </a:rPr>
              <a:t>Where was it more straightforward?</a:t>
            </a:r>
          </a:p>
          <a:p>
            <a:pPr>
              <a:lnSpc>
                <a:spcPct val="120000"/>
              </a:lnSpc>
              <a:spcBef>
                <a:spcPts val="1200"/>
              </a:spcBef>
              <a:spcAft>
                <a:spcPts val="1200"/>
              </a:spcAft>
              <a:buFont typeface="Arial" charset="0"/>
              <a:buChar char="•"/>
            </a:pPr>
            <a:r>
              <a:rPr lang="en-US" altLang="en-US" dirty="0">
                <a:ea typeface="MS PGothic" charset="-128"/>
                <a:cs typeface="MS PGothic" charset="-128"/>
              </a:rPr>
              <a:t>What were some of the academic vocabulary words you identified as high-value and that merit more time and attention?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1371600" y="228600"/>
            <a:ext cx="7086600" cy="914400"/>
          </a:xfrm>
        </p:spPr>
        <p:txBody>
          <a:bodyPr/>
          <a:lstStyle/>
          <a:p>
            <a:r>
              <a:rPr lang="en-US" altLang="en-US">
                <a:ea typeface="MS PGothic" charset="-128"/>
              </a:rPr>
              <a:t>Address Evidence</a:t>
            </a:r>
          </a:p>
        </p:txBody>
      </p:sp>
      <p:sp>
        <p:nvSpPr>
          <p:cNvPr id="114690" name="Content Placeholder 2"/>
          <p:cNvSpPr>
            <a:spLocks noGrp="1"/>
          </p:cNvSpPr>
          <p:nvPr>
            <p:ph idx="1"/>
          </p:nvPr>
        </p:nvSpPr>
        <p:spPr/>
        <p:txBody>
          <a:bodyPr/>
          <a:lstStyle/>
          <a:p>
            <a:pPr>
              <a:lnSpc>
                <a:spcPct val="120000"/>
              </a:lnSpc>
              <a:spcBef>
                <a:spcPts val="1200"/>
              </a:spcBef>
              <a:spcAft>
                <a:spcPts val="1200"/>
              </a:spcAft>
              <a:buFont typeface="Arial" charset="0"/>
              <a:buChar char="•"/>
            </a:pPr>
            <a:r>
              <a:rPr lang="en-US" altLang="en-US" dirty="0">
                <a:ea typeface="MS PGothic" charset="-128"/>
                <a:cs typeface="MS PGothic" charset="-128"/>
              </a:rPr>
              <a:t>Review how evidence is featured in the lesson by evaluating the existing questions.</a:t>
            </a:r>
          </a:p>
          <a:p>
            <a:pPr>
              <a:lnSpc>
                <a:spcPct val="120000"/>
              </a:lnSpc>
              <a:spcBef>
                <a:spcPts val="1200"/>
              </a:spcBef>
              <a:spcAft>
                <a:spcPts val="1200"/>
              </a:spcAft>
              <a:buFont typeface="Arial" charset="0"/>
              <a:buChar char="•"/>
            </a:pPr>
            <a:r>
              <a:rPr lang="en-US" altLang="en-US" dirty="0">
                <a:ea typeface="MS PGothic" charset="-128"/>
                <a:cs typeface="MS PGothic" charset="-128"/>
              </a:rPr>
              <a:t>Then, create additional valuable questions.</a:t>
            </a:r>
          </a:p>
          <a:p>
            <a:pPr>
              <a:lnSpc>
                <a:spcPct val="120000"/>
              </a:lnSpc>
              <a:spcBef>
                <a:spcPts val="1200"/>
              </a:spcBef>
              <a:spcAft>
                <a:spcPts val="1200"/>
              </a:spcAft>
              <a:buFont typeface="Arial" charset="0"/>
              <a:buChar char="•"/>
            </a:pPr>
            <a:r>
              <a:rPr lang="en-US" altLang="en-US" dirty="0">
                <a:ea typeface="MS PGothic" charset="-128"/>
                <a:cs typeface="MS PGothic" charset="-128"/>
              </a:rPr>
              <a:t>Create high-quality, text-based writing prompt(s</a:t>
            </a:r>
            <a:r>
              <a:rPr lang="en-US" altLang="en-US" dirty="0" smtClean="0">
                <a:ea typeface="MS PGothic" charset="-128"/>
                <a:cs typeface="MS PGothic" charset="-128"/>
              </a:rPr>
              <a:t>).</a:t>
            </a:r>
            <a:endParaRPr lang="en-US" altLang="en-US" sz="3000" dirty="0">
              <a:ea typeface="MS PGothic"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r>
              <a:rPr lang="en-US" altLang="en-US" dirty="0">
                <a:ea typeface="MS PGothic" charset="-128"/>
              </a:rPr>
              <a:t>Address Evidence, continued</a:t>
            </a:r>
          </a:p>
        </p:txBody>
      </p:sp>
      <p:sp>
        <p:nvSpPr>
          <p:cNvPr id="5" name="Content Placeholder 4"/>
          <p:cNvSpPr>
            <a:spLocks noGrp="1"/>
          </p:cNvSpPr>
          <p:nvPr>
            <p:ph idx="1"/>
          </p:nvPr>
        </p:nvSpPr>
        <p:spPr>
          <a:xfrm>
            <a:off x="301101" y="1475173"/>
            <a:ext cx="3733800" cy="4572000"/>
          </a:xfrm>
        </p:spPr>
        <p:txBody>
          <a:bodyPr/>
          <a:lstStyle/>
          <a:p>
            <a:pPr eaLnBrk="1" hangingPunct="1">
              <a:spcBef>
                <a:spcPts val="600"/>
              </a:spcBef>
              <a:spcAft>
                <a:spcPts val="1200"/>
              </a:spcAft>
              <a:buClr>
                <a:srgbClr val="004080"/>
              </a:buClr>
              <a:buFont typeface="Arial" charset="0"/>
              <a:buChar char="•"/>
            </a:pPr>
            <a:r>
              <a:rPr lang="en-US" altLang="en-US" sz="2000" dirty="0">
                <a:latin typeface="Arial" charset="0"/>
              </a:rPr>
              <a:t>Decide which TDQs are worthy of students’ time.</a:t>
            </a:r>
          </a:p>
          <a:p>
            <a:pPr eaLnBrk="1" hangingPunct="1">
              <a:spcBef>
                <a:spcPts val="600"/>
              </a:spcBef>
              <a:spcAft>
                <a:spcPts val="1200"/>
              </a:spcAft>
              <a:buClr>
                <a:srgbClr val="004080"/>
              </a:buClr>
              <a:buFont typeface="Arial" charset="0"/>
              <a:buChar char="•"/>
            </a:pPr>
            <a:r>
              <a:rPr lang="en-US" altLang="en-US" sz="2000" dirty="0">
                <a:latin typeface="Arial" charset="0"/>
              </a:rPr>
              <a:t>Replace (or tweak) weak questions with high-quality TDQs that reflect the standards checked off.</a:t>
            </a:r>
          </a:p>
          <a:p>
            <a:pPr eaLnBrk="1" hangingPunct="1">
              <a:spcBef>
                <a:spcPts val="600"/>
              </a:spcBef>
              <a:spcAft>
                <a:spcPts val="1200"/>
              </a:spcAft>
              <a:buClr>
                <a:srgbClr val="004080"/>
              </a:buClr>
              <a:buFont typeface="Arial" charset="0"/>
              <a:buChar char="•"/>
            </a:pPr>
            <a:r>
              <a:rPr lang="en-US" altLang="en-US" sz="2000" dirty="0">
                <a:latin typeface="Arial" charset="0"/>
              </a:rPr>
              <a:t>Decide which additional standards the text suggests, check off those boxes, and add questions</a:t>
            </a:r>
            <a:r>
              <a:rPr lang="en-US" altLang="en-US" sz="2000" dirty="0" smtClean="0">
                <a:latin typeface="Arial" charset="0"/>
              </a:rPr>
              <a:t>.</a:t>
            </a:r>
            <a:endParaRPr lang="en-US" sz="2000" dirty="0"/>
          </a:p>
        </p:txBody>
      </p:sp>
      <p:pic>
        <p:nvPicPr>
          <p:cNvPr id="2" name="Picture 1" descr="Qualitative complexity notes "/>
          <p:cNvPicPr>
            <a:picLocks noChangeAspect="1"/>
          </p:cNvPicPr>
          <p:nvPr/>
        </p:nvPicPr>
        <p:blipFill rotWithShape="1">
          <a:blip r:embed="rId3"/>
          <a:srcRect l="10959" t="-1926" b="13821"/>
          <a:stretch/>
        </p:blipFill>
        <p:spPr>
          <a:xfrm>
            <a:off x="4038600" y="1447800"/>
            <a:ext cx="4948471" cy="4171384"/>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1295400" y="381000"/>
            <a:ext cx="7086600" cy="914400"/>
          </a:xfrm>
        </p:spPr>
        <p:txBody>
          <a:bodyPr lIns="91440" tIns="45720" rIns="91440" bIns="45720" anchor="ctr"/>
          <a:lstStyle/>
          <a:p>
            <a:r>
              <a:rPr lang="en-US" altLang="en-US" dirty="0" smtClean="0">
                <a:ea typeface="ＭＳ Ｐゴシック" charset="-128"/>
              </a:rPr>
              <a:t>Evidence-Based </a:t>
            </a:r>
            <a:r>
              <a:rPr lang="en-US" altLang="en-US" dirty="0">
                <a:ea typeface="ＭＳ Ｐゴシック" charset="-128"/>
              </a:rPr>
              <a:t>Writing Prompts</a:t>
            </a:r>
            <a:endParaRPr lang="en-US" altLang="en-US" dirty="0">
              <a:ea typeface="MS PGothic" charset="-128"/>
            </a:endParaRPr>
          </a:p>
        </p:txBody>
      </p:sp>
      <p:sp>
        <p:nvSpPr>
          <p:cNvPr id="2" name="Content Placeholder 1"/>
          <p:cNvSpPr>
            <a:spLocks noGrp="1"/>
          </p:cNvSpPr>
          <p:nvPr>
            <p:ph idx="1"/>
          </p:nvPr>
        </p:nvSpPr>
        <p:spPr>
          <a:xfrm>
            <a:off x="685800" y="1600200"/>
            <a:ext cx="7924800" cy="4572000"/>
          </a:xfrm>
        </p:spPr>
        <p:txBody>
          <a:bodyPr/>
          <a:lstStyle/>
          <a:p>
            <a:pPr eaLnBrk="1" hangingPunct="1">
              <a:lnSpc>
                <a:spcPct val="120000"/>
              </a:lnSpc>
              <a:spcBef>
                <a:spcPts val="1200"/>
              </a:spcBef>
              <a:spcAft>
                <a:spcPts val="1200"/>
              </a:spcAft>
              <a:buClr>
                <a:srgbClr val="004080"/>
              </a:buClr>
              <a:buFont typeface="Arial" charset="0"/>
              <a:buChar char="•"/>
            </a:pPr>
            <a:r>
              <a:rPr lang="en-US" altLang="en-US" dirty="0">
                <a:solidFill>
                  <a:srgbClr val="000000"/>
                </a:solidFill>
                <a:latin typeface="+mj-lt"/>
                <a:ea typeface="ADAM.CG PRO" charset="0"/>
                <a:cs typeface="ADAM.CG PRO" charset="0"/>
              </a:rPr>
              <a:t>Review whether the lesson includes good writing assignments.</a:t>
            </a:r>
          </a:p>
          <a:p>
            <a:pPr eaLnBrk="1" hangingPunct="1">
              <a:lnSpc>
                <a:spcPct val="120000"/>
              </a:lnSpc>
              <a:spcBef>
                <a:spcPts val="1200"/>
              </a:spcBef>
              <a:spcAft>
                <a:spcPts val="1200"/>
              </a:spcAft>
              <a:buClr>
                <a:srgbClr val="004080"/>
              </a:buClr>
              <a:buFont typeface="Arial" charset="0"/>
              <a:buChar char="•"/>
            </a:pPr>
            <a:r>
              <a:rPr lang="en-US" altLang="en-US" dirty="0">
                <a:solidFill>
                  <a:srgbClr val="000000"/>
                </a:solidFill>
                <a:latin typeface="+mj-lt"/>
                <a:ea typeface="ADAM.CG PRO" charset="0"/>
                <a:cs typeface="ADAM.CG PRO" charset="0"/>
              </a:rPr>
              <a:t>Strengthen the writing task in the lesson, or create a task if there isn’t one.</a:t>
            </a:r>
          </a:p>
          <a:p>
            <a:pPr eaLnBrk="1" hangingPunct="1">
              <a:lnSpc>
                <a:spcPct val="120000"/>
              </a:lnSpc>
              <a:spcBef>
                <a:spcPts val="1200"/>
              </a:spcBef>
              <a:spcAft>
                <a:spcPts val="1200"/>
              </a:spcAft>
              <a:buClr>
                <a:srgbClr val="004080"/>
              </a:buClr>
              <a:buFont typeface="Arial" charset="0"/>
              <a:buChar char="•"/>
            </a:pPr>
            <a:r>
              <a:rPr lang="en-US" altLang="en-US" dirty="0">
                <a:solidFill>
                  <a:srgbClr val="000000"/>
                </a:solidFill>
                <a:latin typeface="+mj-lt"/>
                <a:ea typeface="ADAM.CG PRO" charset="0"/>
                <a:cs typeface="ADAM.CG PRO" charset="0"/>
              </a:rPr>
              <a:t>Fill out item 10.</a:t>
            </a:r>
          </a:p>
          <a:p>
            <a:pPr eaLnBrk="1" hangingPunct="1">
              <a:lnSpc>
                <a:spcPct val="120000"/>
              </a:lnSpc>
              <a:spcBef>
                <a:spcPts val="1200"/>
              </a:spcBef>
              <a:spcAft>
                <a:spcPts val="1200"/>
              </a:spcAft>
              <a:buClr>
                <a:srgbClr val="004080"/>
              </a:buClr>
              <a:buFont typeface="Arial" charset="0"/>
              <a:buChar char="•"/>
            </a:pPr>
            <a:r>
              <a:rPr lang="en-US" altLang="en-US" dirty="0">
                <a:solidFill>
                  <a:srgbClr val="000000"/>
                </a:solidFill>
                <a:latin typeface="+mj-lt"/>
                <a:ea typeface="ADAM.CG PRO" charset="0"/>
                <a:cs typeface="ADAM.CG PRO" charset="0"/>
              </a:rPr>
              <a:t>Then, fill out the learning goals of this lesson (item 4).</a:t>
            </a:r>
          </a:p>
          <a:p>
            <a:pPr eaLnBrk="1" hangingPunct="1">
              <a:lnSpc>
                <a:spcPct val="120000"/>
              </a:lnSpc>
              <a:spcBef>
                <a:spcPts val="1200"/>
              </a:spcBef>
              <a:spcAft>
                <a:spcPts val="1200"/>
              </a:spcAft>
              <a:buClr>
                <a:srgbClr val="004080"/>
              </a:buClr>
              <a:buFont typeface="Arial" charset="0"/>
              <a:buChar char="•"/>
            </a:pPr>
            <a:r>
              <a:rPr lang="en-US" altLang="en-US" dirty="0">
                <a:latin typeface="+mj-lt"/>
                <a:ea typeface="ADAM.CG PRO" charset="0"/>
                <a:cs typeface="ADAM.CG PRO" charset="0"/>
              </a:rPr>
              <a:t>Revisit item 6 and fill in the standards you targeted in this lesson</a:t>
            </a:r>
            <a:r>
              <a:rPr lang="en-US" altLang="en-US" dirty="0" smtClean="0">
                <a:latin typeface="+mj-lt"/>
                <a:ea typeface="ADAM.CG PRO" charset="0"/>
                <a:cs typeface="ADAM.CG PRO" charset="0"/>
              </a:rPr>
              <a:t>.</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en-US" altLang="en-US" dirty="0">
                <a:ea typeface="MS PGothic" charset="-128"/>
              </a:rPr>
              <a:t>Group </a:t>
            </a:r>
            <a:r>
              <a:rPr lang="en-US" altLang="en-US" dirty="0" smtClean="0">
                <a:ea typeface="MS PGothic" charset="-128"/>
              </a:rPr>
              <a:t>Debriefing</a:t>
            </a:r>
            <a:endParaRPr lang="en-US" altLang="en-US" dirty="0">
              <a:ea typeface="MS PGothic" charset="-128"/>
            </a:endParaRPr>
          </a:p>
        </p:txBody>
      </p:sp>
      <p:sp>
        <p:nvSpPr>
          <p:cNvPr id="120834" name="Content Placeholder 2"/>
          <p:cNvSpPr>
            <a:spLocks noGrp="1"/>
          </p:cNvSpPr>
          <p:nvPr>
            <p:ph idx="1"/>
          </p:nvPr>
        </p:nvSpPr>
        <p:spPr>
          <a:xfrm>
            <a:off x="609600" y="1752600"/>
            <a:ext cx="7924800" cy="4027488"/>
          </a:xfrm>
        </p:spPr>
        <p:txBody>
          <a:bodyPr/>
          <a:lstStyle/>
          <a:p>
            <a:pPr>
              <a:lnSpc>
                <a:spcPct val="120000"/>
              </a:lnSpc>
              <a:spcBef>
                <a:spcPts val="1200"/>
              </a:spcBef>
              <a:spcAft>
                <a:spcPts val="1200"/>
              </a:spcAft>
              <a:buFont typeface="Arial" charset="0"/>
              <a:buChar char="•"/>
            </a:pPr>
            <a:r>
              <a:rPr lang="en-US" altLang="en-US" dirty="0">
                <a:ea typeface="MS PGothic" charset="-128"/>
                <a:cs typeface="MS PGothic" charset="-128"/>
              </a:rPr>
              <a:t>How strong were the pre-existing questions?</a:t>
            </a:r>
          </a:p>
          <a:p>
            <a:pPr>
              <a:lnSpc>
                <a:spcPct val="120000"/>
              </a:lnSpc>
              <a:spcBef>
                <a:spcPts val="1200"/>
              </a:spcBef>
              <a:spcAft>
                <a:spcPts val="1200"/>
              </a:spcAft>
              <a:buFont typeface="Arial" charset="0"/>
              <a:buChar char="•"/>
            </a:pPr>
            <a:r>
              <a:rPr lang="en-US" altLang="en-US" dirty="0">
                <a:ea typeface="MS PGothic" charset="-128"/>
                <a:cs typeface="MS PGothic" charset="-128"/>
              </a:rPr>
              <a:t>Were they sequenced well?</a:t>
            </a:r>
          </a:p>
          <a:p>
            <a:pPr>
              <a:lnSpc>
                <a:spcPct val="120000"/>
              </a:lnSpc>
              <a:spcBef>
                <a:spcPts val="1200"/>
              </a:spcBef>
              <a:spcAft>
                <a:spcPts val="1200"/>
              </a:spcAft>
              <a:buFont typeface="Arial" charset="0"/>
              <a:buChar char="•"/>
            </a:pPr>
            <a:r>
              <a:rPr lang="en-US" altLang="en-US" dirty="0">
                <a:ea typeface="MS PGothic" charset="-128"/>
                <a:cs typeface="MS PGothic" charset="-128"/>
              </a:rPr>
              <a:t>How was the process of creating questions together?</a:t>
            </a:r>
          </a:p>
          <a:p>
            <a:pPr>
              <a:lnSpc>
                <a:spcPct val="120000"/>
              </a:lnSpc>
              <a:spcBef>
                <a:spcPts val="1200"/>
              </a:spcBef>
              <a:spcAft>
                <a:spcPts val="1200"/>
              </a:spcAft>
              <a:buFont typeface="Arial" charset="0"/>
              <a:buChar char="•"/>
            </a:pPr>
            <a:r>
              <a:rPr lang="en-US" altLang="en-US" dirty="0">
                <a:ea typeface="MS PGothic" charset="-128"/>
                <a:cs typeface="MS PGothic" charset="-128"/>
              </a:rPr>
              <a:t>Who has a text-based writing assignment to share?</a:t>
            </a:r>
          </a:p>
          <a:p>
            <a:pPr>
              <a:lnSpc>
                <a:spcPct val="120000"/>
              </a:lnSpc>
              <a:spcBef>
                <a:spcPts val="1200"/>
              </a:spcBef>
              <a:spcAft>
                <a:spcPts val="1200"/>
              </a:spcAft>
              <a:buFont typeface="Arial" charset="0"/>
              <a:buChar char="•"/>
            </a:pPr>
            <a:r>
              <a:rPr lang="en-US" altLang="en-US" dirty="0">
                <a:ea typeface="MS PGothic" charset="-128"/>
                <a:cs typeface="MS PGothic" charset="-128"/>
              </a:rPr>
              <a:t>Do you have any thoughts on this process</a:t>
            </a:r>
            <a:r>
              <a:rPr lang="en-US" altLang="en-US" dirty="0" smtClean="0">
                <a:ea typeface="MS PGothic" charset="-128"/>
                <a:cs typeface="MS PGothic" charset="-128"/>
              </a:rPr>
              <a:t>?</a:t>
            </a:r>
            <a:endParaRPr lang="en-US" altLang="en-US" dirty="0">
              <a:ea typeface="MS PGothic" charset="-128"/>
              <a:cs typeface="MS PGothic" charset="-12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r>
              <a:rPr lang="en-US" altLang="en-US">
                <a:ea typeface="MS PGothic" charset="-128"/>
              </a:rPr>
              <a:t>Address Knowledge</a:t>
            </a:r>
          </a:p>
        </p:txBody>
      </p:sp>
      <p:sp>
        <p:nvSpPr>
          <p:cNvPr id="122882" name="Content Placeholder 2"/>
          <p:cNvSpPr>
            <a:spLocks noGrp="1"/>
          </p:cNvSpPr>
          <p:nvPr>
            <p:ph idx="1"/>
          </p:nvPr>
        </p:nvSpPr>
        <p:spPr>
          <a:xfrm>
            <a:off x="609600" y="1752600"/>
            <a:ext cx="7924800" cy="4027488"/>
          </a:xfrm>
        </p:spPr>
        <p:txBody>
          <a:bodyPr/>
          <a:lstStyle/>
          <a:p>
            <a:pPr>
              <a:lnSpc>
                <a:spcPct val="120000"/>
              </a:lnSpc>
              <a:spcBef>
                <a:spcPts val="1200"/>
              </a:spcBef>
              <a:spcAft>
                <a:spcPts val="1200"/>
              </a:spcAft>
              <a:buFont typeface="Arial" charset="0"/>
              <a:buChar char="•"/>
            </a:pPr>
            <a:r>
              <a:rPr lang="en-US" altLang="en-US" dirty="0">
                <a:ea typeface="MS PGothic" charset="-128"/>
                <a:cs typeface="MS PGothic" charset="-128"/>
              </a:rPr>
              <a:t>Review how well the sample resource builds knowledge systematically in the sequence of texts. </a:t>
            </a:r>
          </a:p>
          <a:p>
            <a:pPr>
              <a:lnSpc>
                <a:spcPct val="120000"/>
              </a:lnSpc>
              <a:spcBef>
                <a:spcPts val="1200"/>
              </a:spcBef>
              <a:spcAft>
                <a:spcPts val="1200"/>
              </a:spcAft>
              <a:buFont typeface="Arial" charset="0"/>
              <a:buChar char="•"/>
            </a:pPr>
            <a:r>
              <a:rPr lang="en-US" altLang="en-US" dirty="0">
                <a:ea typeface="MS PGothic" charset="-128"/>
                <a:cs typeface="MS PGothic" charset="-128"/>
              </a:rPr>
              <a:t>Create more opportunities for students to engage in a volume of reading.</a:t>
            </a:r>
          </a:p>
          <a:p>
            <a:pPr>
              <a:lnSpc>
                <a:spcPct val="120000"/>
              </a:lnSpc>
              <a:spcBef>
                <a:spcPts val="1200"/>
              </a:spcBef>
              <a:spcAft>
                <a:spcPts val="1200"/>
              </a:spcAft>
              <a:buFont typeface="Arial" charset="0"/>
              <a:buChar char="•"/>
            </a:pPr>
            <a:r>
              <a:rPr lang="en-US" altLang="en-US" dirty="0">
                <a:ea typeface="MS PGothic" charset="-128"/>
                <a:cs typeface="MS PGothic" charset="-128"/>
              </a:rPr>
              <a:t>Find opportunities to extend the learning of the sample text, through external resources or a brief research project.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7"/>
          <p:cNvSpPr>
            <a:spLocks noGrp="1" noChangeArrowheads="1"/>
          </p:cNvSpPr>
          <p:nvPr>
            <p:ph type="title"/>
          </p:nvPr>
        </p:nvSpPr>
        <p:spPr>
          <a:xfrm>
            <a:off x="1295400" y="1588"/>
            <a:ext cx="7848600" cy="1219200"/>
          </a:xfrm>
        </p:spPr>
        <p:txBody>
          <a:bodyPr/>
          <a:lstStyle/>
          <a:p>
            <a:r>
              <a:rPr lang="en-US" altLang="en-US" dirty="0" smtClean="0">
                <a:ea typeface="MS PGothic" charset="-128"/>
              </a:rPr>
              <a:t>Address Knowledge, continued</a:t>
            </a:r>
            <a:endParaRPr lang="en-US" altLang="en-US" dirty="0">
              <a:ea typeface="MS PGothic" charset="-128"/>
            </a:endParaRPr>
          </a:p>
        </p:txBody>
      </p:sp>
      <p:sp>
        <p:nvSpPr>
          <p:cNvPr id="5" name="Content Placeholder 6"/>
          <p:cNvSpPr>
            <a:spLocks noGrp="1"/>
          </p:cNvSpPr>
          <p:nvPr>
            <p:ph idx="1"/>
          </p:nvPr>
        </p:nvSpPr>
        <p:spPr>
          <a:xfrm>
            <a:off x="152400" y="1524000"/>
            <a:ext cx="8686800" cy="4572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pPr marL="690563" lvl="5" indent="-233363">
              <a:lnSpc>
                <a:spcPct val="120000"/>
              </a:lnSpc>
              <a:spcBef>
                <a:spcPts val="1200"/>
              </a:spcBef>
              <a:spcAft>
                <a:spcPts val="1200"/>
              </a:spcAft>
              <a:buClr>
                <a:srgbClr val="004080"/>
              </a:buClr>
              <a:buFont typeface="Arial"/>
              <a:buChar char="•"/>
              <a:defRPr/>
            </a:pPr>
            <a:r>
              <a:rPr lang="en-US" sz="2200" dirty="0" smtClean="0">
                <a:solidFill>
                  <a:srgbClr val="000000"/>
                </a:solidFill>
                <a:latin typeface="+mj-lt"/>
                <a:cs typeface="Helvetica"/>
              </a:rPr>
              <a:t>Connect </a:t>
            </a:r>
            <a:r>
              <a:rPr lang="en-US" sz="2200" dirty="0">
                <a:solidFill>
                  <a:srgbClr val="000000"/>
                </a:solidFill>
                <a:latin typeface="+mj-lt"/>
                <a:cs typeface="Helvetica"/>
              </a:rPr>
              <a:t>articles </a:t>
            </a:r>
            <a:r>
              <a:rPr lang="en-US" sz="2200" dirty="0" smtClean="0">
                <a:solidFill>
                  <a:srgbClr val="000000"/>
                </a:solidFill>
                <a:latin typeface="+mj-lt"/>
                <a:cs typeface="Helvetica"/>
              </a:rPr>
              <a:t>or Web resources with the text(s) in the lesson.</a:t>
            </a:r>
          </a:p>
          <a:p>
            <a:pPr marL="690563" lvl="5" indent="-233363">
              <a:lnSpc>
                <a:spcPct val="120000"/>
              </a:lnSpc>
              <a:spcBef>
                <a:spcPts val="1200"/>
              </a:spcBef>
              <a:spcAft>
                <a:spcPts val="1200"/>
              </a:spcAft>
              <a:buClr>
                <a:srgbClr val="004080"/>
              </a:buClr>
              <a:buFont typeface="Arial"/>
              <a:buChar char="•"/>
              <a:defRPr/>
            </a:pPr>
            <a:r>
              <a:rPr lang="en-US" sz="2200" dirty="0" smtClean="0">
                <a:solidFill>
                  <a:srgbClr val="000000"/>
                </a:solidFill>
                <a:latin typeface="+mj-lt"/>
                <a:cs typeface="Helvetica"/>
              </a:rPr>
              <a:t>Provide opportunities </a:t>
            </a:r>
            <a:r>
              <a:rPr lang="en-US" sz="2200" dirty="0">
                <a:solidFill>
                  <a:srgbClr val="000000"/>
                </a:solidFill>
                <a:latin typeface="+mj-lt"/>
                <a:cs typeface="Helvetica"/>
              </a:rPr>
              <a:t>for short research </a:t>
            </a:r>
            <a:r>
              <a:rPr lang="en-US" sz="2200" dirty="0" smtClean="0">
                <a:solidFill>
                  <a:srgbClr val="000000"/>
                </a:solidFill>
                <a:latin typeface="+mj-lt"/>
                <a:cs typeface="Helvetica"/>
              </a:rPr>
              <a:t>on </a:t>
            </a:r>
            <a:r>
              <a:rPr lang="en-US" sz="2200" dirty="0">
                <a:solidFill>
                  <a:srgbClr val="000000"/>
                </a:solidFill>
                <a:latin typeface="+mj-lt"/>
                <a:cs typeface="Helvetica"/>
              </a:rPr>
              <a:t>the topic or a related </a:t>
            </a:r>
            <a:r>
              <a:rPr lang="en-US" sz="2200" dirty="0" smtClean="0">
                <a:solidFill>
                  <a:srgbClr val="000000"/>
                </a:solidFill>
                <a:latin typeface="+mj-lt"/>
                <a:cs typeface="Helvetica"/>
              </a:rPr>
              <a:t>question.</a:t>
            </a:r>
          </a:p>
          <a:p>
            <a:pPr marL="690563" lvl="3" indent="-233363">
              <a:lnSpc>
                <a:spcPct val="120000"/>
              </a:lnSpc>
              <a:spcBef>
                <a:spcPts val="1200"/>
              </a:spcBef>
              <a:spcAft>
                <a:spcPts val="1200"/>
              </a:spcAft>
              <a:buClr>
                <a:srgbClr val="004080"/>
              </a:buClr>
              <a:buFont typeface="Arial"/>
              <a:buChar char="•"/>
              <a:defRPr/>
            </a:pPr>
            <a:r>
              <a:rPr lang="en-US" sz="2200" dirty="0">
                <a:solidFill>
                  <a:srgbClr val="000000"/>
                </a:solidFill>
                <a:latin typeface="+mj-lt"/>
                <a:ea typeface="ＭＳ Ｐゴシック" pitchFamily="-109" charset="-128"/>
                <a:cs typeface="Helvetica"/>
              </a:rPr>
              <a:t>U</a:t>
            </a:r>
            <a:r>
              <a:rPr lang="en-US" sz="2200" dirty="0" smtClean="0">
                <a:solidFill>
                  <a:srgbClr val="000000"/>
                </a:solidFill>
                <a:latin typeface="+mj-lt"/>
                <a:ea typeface="ＭＳ Ｐゴシック" pitchFamily="-109" charset="-128"/>
                <a:cs typeface="Helvetica"/>
              </a:rPr>
              <a:t>se </a:t>
            </a:r>
            <a:r>
              <a:rPr lang="en-US" sz="2200" dirty="0">
                <a:solidFill>
                  <a:srgbClr val="000000"/>
                </a:solidFill>
                <a:latin typeface="+mj-lt"/>
                <a:ea typeface="Calibri" panose="020F0502020204030204" pitchFamily="34" charset="0"/>
                <a:cs typeface="Times New Roman" panose="02020603050405020304" pitchFamily="18" charset="0"/>
              </a:rPr>
              <a:t>Promoting Volume of Reading to Build Knowledge </a:t>
            </a:r>
            <a:r>
              <a:rPr lang="en-US" sz="2200" dirty="0">
                <a:solidFill>
                  <a:srgbClr val="000000"/>
                </a:solidFill>
                <a:latin typeface="+mj-lt"/>
                <a:ea typeface="ＭＳ Ｐゴシック" pitchFamily="-109" charset="-128"/>
                <a:cs typeface="Helvetica"/>
              </a:rPr>
              <a:t>to</a:t>
            </a:r>
            <a:r>
              <a:rPr lang="en-US" sz="2200" dirty="0">
                <a:solidFill>
                  <a:srgbClr val="000000"/>
                </a:solidFill>
                <a:latin typeface="+mj-lt"/>
                <a:ea typeface="Calibri" panose="020F0502020204030204" pitchFamily="34" charset="0"/>
                <a:cs typeface="Times New Roman" panose="02020603050405020304" pitchFamily="18" charset="0"/>
              </a:rPr>
              <a:t> help.</a:t>
            </a:r>
            <a:endParaRPr lang="en-US" sz="2200" dirty="0">
              <a:solidFill>
                <a:srgbClr val="000000"/>
              </a:solidFill>
              <a:latin typeface="+mj-lt"/>
              <a:ea typeface="ＭＳ Ｐゴシック" pitchFamily="-109" charset="-128"/>
              <a:cs typeface="Helvetica"/>
            </a:endParaRPr>
          </a:p>
          <a:p>
            <a:pPr marL="690563" lvl="4" indent="-233363">
              <a:lnSpc>
                <a:spcPct val="120000"/>
              </a:lnSpc>
              <a:spcBef>
                <a:spcPts val="1200"/>
              </a:spcBef>
              <a:spcAft>
                <a:spcPts val="1200"/>
              </a:spcAft>
              <a:buClr>
                <a:srgbClr val="004080"/>
              </a:buClr>
              <a:buFont typeface="Arial"/>
              <a:buChar char="•"/>
              <a:defRPr/>
            </a:pPr>
            <a:r>
              <a:rPr lang="en-US" sz="2200" dirty="0">
                <a:solidFill>
                  <a:srgbClr val="000000"/>
                </a:solidFill>
                <a:latin typeface="+mj-lt"/>
              </a:rPr>
              <a:t>Record your ideas in item </a:t>
            </a:r>
            <a:r>
              <a:rPr lang="en-US" sz="2200" dirty="0" smtClean="0">
                <a:solidFill>
                  <a:srgbClr val="000000"/>
                </a:solidFill>
                <a:latin typeface="+mj-lt"/>
              </a:rPr>
              <a:t>11.</a:t>
            </a:r>
          </a:p>
          <a:p>
            <a:pPr marL="681038" lvl="4" indent="-233363">
              <a:lnSpc>
                <a:spcPct val="120000"/>
              </a:lnSpc>
              <a:spcBef>
                <a:spcPts val="1200"/>
              </a:spcBef>
              <a:spcAft>
                <a:spcPts val="1200"/>
              </a:spcAft>
              <a:buClr>
                <a:srgbClr val="004080"/>
              </a:buClr>
              <a:buFont typeface="Arial"/>
              <a:buChar char="•"/>
              <a:defRPr/>
            </a:pPr>
            <a:r>
              <a:rPr lang="en-US" sz="2200" dirty="0" smtClean="0">
                <a:solidFill>
                  <a:srgbClr val="000000"/>
                </a:solidFill>
                <a:latin typeface="+mj-lt"/>
              </a:rPr>
              <a:t>Again</a:t>
            </a:r>
            <a:r>
              <a:rPr lang="en-US" sz="2200" dirty="0">
                <a:solidFill>
                  <a:srgbClr val="000000"/>
                </a:solidFill>
                <a:latin typeface="+mj-lt"/>
              </a:rPr>
              <a:t>, revisit item 4 (</a:t>
            </a:r>
            <a:r>
              <a:rPr lang="en-US" sz="2200" dirty="0" smtClean="0">
                <a:solidFill>
                  <a:srgbClr val="000000"/>
                </a:solidFill>
                <a:latin typeface="+mj-lt"/>
              </a:rPr>
              <a:t>goals </a:t>
            </a:r>
            <a:r>
              <a:rPr lang="en-US" sz="2200" dirty="0">
                <a:solidFill>
                  <a:srgbClr val="000000"/>
                </a:solidFill>
                <a:latin typeface="+mj-lt"/>
              </a:rPr>
              <a:t>of </a:t>
            </a:r>
            <a:r>
              <a:rPr lang="en-US" sz="2200" dirty="0" smtClean="0">
                <a:solidFill>
                  <a:srgbClr val="000000"/>
                </a:solidFill>
                <a:latin typeface="+mj-lt"/>
              </a:rPr>
              <a:t>lesson</a:t>
            </a:r>
            <a:r>
              <a:rPr lang="en-US" sz="2200" dirty="0">
                <a:solidFill>
                  <a:srgbClr val="000000"/>
                </a:solidFill>
                <a:latin typeface="+mj-lt"/>
              </a:rPr>
              <a:t>) and item 6 (standards </a:t>
            </a:r>
            <a:r>
              <a:rPr lang="en-US" sz="2200" dirty="0" smtClean="0">
                <a:solidFill>
                  <a:srgbClr val="000000"/>
                </a:solidFill>
                <a:latin typeface="+mj-lt"/>
              </a:rPr>
              <a:t>targeted).</a:t>
            </a:r>
            <a:endParaRPr lang="en-US" sz="2400" dirty="0" smtClean="0">
              <a:solidFill>
                <a:srgbClr val="FFFFFF"/>
              </a:solidFill>
              <a:ea typeface="ＭＳ Ｐゴシック" pitchFamily="-109" charset="-128"/>
              <a:cs typeface="Helvetic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219200" y="304800"/>
            <a:ext cx="7924800" cy="914400"/>
          </a:xfrm>
        </p:spPr>
        <p:txBody>
          <a:bodyPr/>
          <a:lstStyle/>
          <a:p>
            <a:r>
              <a:rPr lang="en-US" altLang="en-US" dirty="0">
                <a:ea typeface="MS PGothic" charset="-128"/>
              </a:rPr>
              <a:t>Scan Contents </a:t>
            </a:r>
            <a:r>
              <a:rPr lang="en-US" altLang="en-US" dirty="0" smtClean="0">
                <a:ea typeface="MS PGothic" charset="-128"/>
              </a:rPr>
              <a:t>of </a:t>
            </a:r>
            <a:r>
              <a:rPr lang="en-US" altLang="en-US" dirty="0">
                <a:ea typeface="MS PGothic" charset="-128"/>
              </a:rPr>
              <a:t>Sample Resource</a:t>
            </a:r>
          </a:p>
        </p:txBody>
      </p:sp>
      <p:sp>
        <p:nvSpPr>
          <p:cNvPr id="21507" name="Content Placeholder 2"/>
          <p:cNvSpPr>
            <a:spLocks noGrp="1"/>
          </p:cNvSpPr>
          <p:nvPr>
            <p:ph idx="1"/>
          </p:nvPr>
        </p:nvSpPr>
        <p:spPr>
          <a:xfrm>
            <a:off x="609600" y="1447800"/>
            <a:ext cx="7696200" cy="4724400"/>
          </a:xfrm>
        </p:spPr>
        <p:txBody>
          <a:bodyPr/>
          <a:lstStyle/>
          <a:p>
            <a:pPr marL="0" indent="0">
              <a:lnSpc>
                <a:spcPct val="120000"/>
              </a:lnSpc>
              <a:spcBef>
                <a:spcPts val="1200"/>
              </a:spcBef>
              <a:spcAft>
                <a:spcPts val="1200"/>
              </a:spcAft>
              <a:buFont typeface="Wingdings" charset="0"/>
              <a:buNone/>
              <a:defRPr/>
            </a:pPr>
            <a:r>
              <a:rPr lang="en-US" dirty="0">
                <a:ea typeface="MS PGothic" charset="0"/>
                <a:cs typeface="MS PGothic" charset="0"/>
              </a:rPr>
              <a:t>To gain insight into the overall content and sequencing of the lessons:</a:t>
            </a:r>
          </a:p>
          <a:p>
            <a:pPr>
              <a:lnSpc>
                <a:spcPct val="120000"/>
              </a:lnSpc>
              <a:spcBef>
                <a:spcPts val="1200"/>
              </a:spcBef>
              <a:spcAft>
                <a:spcPts val="1200"/>
              </a:spcAft>
              <a:buFont typeface="Arial"/>
              <a:buChar char="•"/>
              <a:defRPr/>
            </a:pPr>
            <a:r>
              <a:rPr lang="en-US" dirty="0">
                <a:ea typeface="MS PGothic" charset="0"/>
                <a:cs typeface="MS PGothic" charset="0"/>
              </a:rPr>
              <a:t>Note to what level this resource is targeted.</a:t>
            </a:r>
          </a:p>
          <a:p>
            <a:pPr>
              <a:lnSpc>
                <a:spcPct val="120000"/>
              </a:lnSpc>
              <a:spcBef>
                <a:spcPts val="1200"/>
              </a:spcBef>
              <a:spcAft>
                <a:spcPts val="1200"/>
              </a:spcAft>
              <a:buFont typeface="Arial"/>
              <a:buChar char="•"/>
              <a:defRPr/>
            </a:pPr>
            <a:r>
              <a:rPr lang="en-US" dirty="0">
                <a:ea typeface="MS PGothic" charset="0"/>
                <a:cs typeface="MS PGothic" charset="0"/>
              </a:rPr>
              <a:t>Scan the table of contents to see what content is included and how it is organized.</a:t>
            </a:r>
          </a:p>
          <a:p>
            <a:pPr>
              <a:lnSpc>
                <a:spcPct val="120000"/>
              </a:lnSpc>
              <a:spcBef>
                <a:spcPts val="1200"/>
              </a:spcBef>
              <a:spcAft>
                <a:spcPts val="1200"/>
              </a:spcAft>
              <a:buFont typeface="Arial"/>
              <a:buChar char="•"/>
              <a:defRPr/>
            </a:pPr>
            <a:r>
              <a:rPr lang="en-US" dirty="0">
                <a:ea typeface="MS PGothic" charset="0"/>
                <a:cs typeface="MS PGothic" charset="0"/>
              </a:rPr>
              <a:t>Then, look at the general layout and contents: Are there discrete lessons? Assessments? Student activities? Appendices? Vocabulary words identified</a:t>
            </a:r>
            <a:r>
              <a:rPr lang="en-US" dirty="0" smtClean="0">
                <a:ea typeface="MS PGothic" charset="0"/>
                <a:cs typeface="MS PGothic" charset="0"/>
              </a:rPr>
              <a:t>?</a:t>
            </a:r>
            <a:endParaRPr lang="en-US" sz="3200" dirty="0">
              <a:latin typeface="Arial" charset="0"/>
              <a:ea typeface="MS PGothic" charset="0"/>
              <a:cs typeface="MS PGothic"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r>
              <a:rPr lang="en-US" altLang="en-US" dirty="0">
                <a:ea typeface="MS PGothic" charset="-128"/>
              </a:rPr>
              <a:t>Group </a:t>
            </a:r>
            <a:r>
              <a:rPr lang="en-US" altLang="en-US" dirty="0" smtClean="0">
                <a:ea typeface="MS PGothic" charset="-128"/>
              </a:rPr>
              <a:t>Debriefing</a:t>
            </a:r>
            <a:endParaRPr lang="en-US" altLang="en-US" dirty="0">
              <a:ea typeface="MS PGothic" charset="-128"/>
            </a:endParaRPr>
          </a:p>
        </p:txBody>
      </p:sp>
      <p:sp>
        <p:nvSpPr>
          <p:cNvPr id="126978" name="Content Placeholder 2"/>
          <p:cNvSpPr>
            <a:spLocks noGrp="1"/>
          </p:cNvSpPr>
          <p:nvPr>
            <p:ph idx="1"/>
          </p:nvPr>
        </p:nvSpPr>
        <p:spPr>
          <a:xfrm>
            <a:off x="609600" y="1752600"/>
            <a:ext cx="7696200" cy="4027488"/>
          </a:xfrm>
        </p:spPr>
        <p:txBody>
          <a:bodyPr/>
          <a:lstStyle/>
          <a:p>
            <a:pPr>
              <a:lnSpc>
                <a:spcPct val="120000"/>
              </a:lnSpc>
              <a:spcBef>
                <a:spcPts val="1200"/>
              </a:spcBef>
              <a:spcAft>
                <a:spcPts val="1200"/>
              </a:spcAft>
              <a:buFont typeface="Arial" charset="0"/>
              <a:buChar char="•"/>
            </a:pPr>
            <a:r>
              <a:rPr lang="en-US" altLang="en-US" dirty="0">
                <a:ea typeface="MS PGothic" charset="-128"/>
                <a:cs typeface="MS PGothic" charset="-128"/>
              </a:rPr>
              <a:t>What thoughts do you have about reading volume and its role in providing students with CCR-aligned instruction?</a:t>
            </a:r>
          </a:p>
          <a:p>
            <a:pPr>
              <a:lnSpc>
                <a:spcPct val="120000"/>
              </a:lnSpc>
              <a:spcBef>
                <a:spcPts val="1200"/>
              </a:spcBef>
              <a:spcAft>
                <a:spcPts val="1200"/>
              </a:spcAft>
              <a:buFont typeface="Arial" charset="0"/>
              <a:buChar char="•"/>
            </a:pPr>
            <a:r>
              <a:rPr lang="en-US" altLang="en-US" dirty="0">
                <a:ea typeface="MS PGothic" charset="-128"/>
                <a:cs typeface="MS PGothic" charset="-128"/>
              </a:rPr>
              <a:t>What barriers might be in the way of encouraging students to do additional and connected research after closely reading a text like this?</a:t>
            </a:r>
          </a:p>
          <a:p>
            <a:pPr>
              <a:lnSpc>
                <a:spcPct val="120000"/>
              </a:lnSpc>
              <a:spcBef>
                <a:spcPts val="1200"/>
              </a:spcBef>
              <a:spcAft>
                <a:spcPts val="1200"/>
              </a:spcAft>
              <a:buFont typeface="Arial" charset="0"/>
              <a:buChar char="•"/>
            </a:pPr>
            <a:r>
              <a:rPr lang="en-US" altLang="en-US" dirty="0">
                <a:ea typeface="MS PGothic" charset="-128"/>
                <a:cs typeface="MS PGothic" charset="-128"/>
              </a:rPr>
              <a:t>What are the opportunities to encourage these practices in your programs, and what types of support might be needed?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a:xfrm>
            <a:off x="1295400" y="304800"/>
            <a:ext cx="7620000" cy="914400"/>
          </a:xfrm>
        </p:spPr>
        <p:txBody>
          <a:bodyPr/>
          <a:lstStyle/>
          <a:p>
            <a:r>
              <a:rPr lang="en-US" altLang="en-US">
                <a:ea typeface="MS PGothic" charset="-128"/>
              </a:rPr>
              <a:t>Add Helpful Notes for Future Users</a:t>
            </a:r>
          </a:p>
        </p:txBody>
      </p:sp>
      <p:sp>
        <p:nvSpPr>
          <p:cNvPr id="129026" name="Content Placeholder 2"/>
          <p:cNvSpPr>
            <a:spLocks noGrp="1"/>
          </p:cNvSpPr>
          <p:nvPr>
            <p:ph idx="1"/>
          </p:nvPr>
        </p:nvSpPr>
        <p:spPr>
          <a:xfrm>
            <a:off x="228600" y="1600200"/>
            <a:ext cx="8153400" cy="4027488"/>
          </a:xfrm>
        </p:spPr>
        <p:txBody>
          <a:bodyPr/>
          <a:lstStyle/>
          <a:p>
            <a:pPr marL="457200" indent="-228600">
              <a:lnSpc>
                <a:spcPct val="110000"/>
              </a:lnSpc>
              <a:spcBef>
                <a:spcPts val="1200"/>
              </a:spcBef>
              <a:spcAft>
                <a:spcPts val="1200"/>
              </a:spcAft>
              <a:buFont typeface="Wingdings" charset="2"/>
              <a:buNone/>
            </a:pPr>
            <a:r>
              <a:rPr lang="en-US" altLang="en-US" sz="1800" dirty="0">
                <a:ea typeface="MS PGothic" charset="-128"/>
                <a:cs typeface="MS PGothic" charset="-128"/>
              </a:rPr>
              <a:t>	</a:t>
            </a:r>
            <a:r>
              <a:rPr lang="en-US" altLang="en-US" dirty="0">
                <a:ea typeface="MS PGothic" charset="-128"/>
                <a:cs typeface="MS PGothic" charset="-128"/>
              </a:rPr>
              <a:t>The final step in completing the Lesson Revision Template is to write notes to instructors who may use this lesson:</a:t>
            </a:r>
          </a:p>
          <a:p>
            <a:pPr marL="685800" lvl="1" indent="-228600">
              <a:lnSpc>
                <a:spcPct val="110000"/>
              </a:lnSpc>
              <a:spcBef>
                <a:spcPts val="1200"/>
              </a:spcBef>
              <a:spcAft>
                <a:spcPts val="1200"/>
              </a:spcAft>
              <a:buFont typeface="Arial" charset="0"/>
              <a:buChar char="•"/>
            </a:pPr>
            <a:r>
              <a:rPr lang="en-US" altLang="en-US" sz="2200" dirty="0">
                <a:ea typeface="MS PGothic" charset="-128"/>
              </a:rPr>
              <a:t>What else do you want to say to them? </a:t>
            </a:r>
          </a:p>
          <a:p>
            <a:pPr marL="685800" lvl="1" indent="-228600">
              <a:lnSpc>
                <a:spcPct val="110000"/>
              </a:lnSpc>
              <a:spcBef>
                <a:spcPts val="1200"/>
              </a:spcBef>
              <a:spcAft>
                <a:spcPts val="1200"/>
              </a:spcAft>
              <a:buFont typeface="Arial" charset="0"/>
              <a:buChar char="•"/>
            </a:pPr>
            <a:r>
              <a:rPr lang="en-US" altLang="en-US" sz="2200" dirty="0">
                <a:ea typeface="MS PGothic" charset="-128"/>
              </a:rPr>
              <a:t>What advice do you have?</a:t>
            </a:r>
          </a:p>
          <a:p>
            <a:pPr marL="685800" lvl="1" indent="-228600">
              <a:lnSpc>
                <a:spcPct val="110000"/>
              </a:lnSpc>
              <a:spcBef>
                <a:spcPts val="1200"/>
              </a:spcBef>
              <a:spcAft>
                <a:spcPts val="1200"/>
              </a:spcAft>
              <a:buFont typeface="Arial" charset="0"/>
              <a:buChar char="•"/>
            </a:pPr>
            <a:r>
              <a:rPr lang="en-US" altLang="en-US" sz="2200" dirty="0">
                <a:ea typeface="MS PGothic" charset="-128"/>
              </a:rPr>
              <a:t>What types of support would you suggest?</a:t>
            </a:r>
          </a:p>
          <a:p>
            <a:pPr marL="685800" lvl="1" indent="-228600">
              <a:lnSpc>
                <a:spcPct val="110000"/>
              </a:lnSpc>
              <a:spcBef>
                <a:spcPts val="1200"/>
              </a:spcBef>
              <a:spcAft>
                <a:spcPts val="1200"/>
              </a:spcAft>
              <a:buFont typeface="Arial" charset="0"/>
              <a:buChar char="•"/>
            </a:pPr>
            <a:r>
              <a:rPr lang="en-US" altLang="en-US" sz="2200" dirty="0">
                <a:ea typeface="MS PGothic" charset="-128"/>
              </a:rPr>
              <a:t>Record any final thoughts in the space provided in item 12 of the Lesson Revision </a:t>
            </a:r>
            <a:r>
              <a:rPr lang="en-US" altLang="en-US" sz="2200" dirty="0" smtClean="0">
                <a:ea typeface="MS PGothic" charset="-128"/>
              </a:rPr>
              <a:t>Template.</a:t>
            </a:r>
            <a:endParaRPr lang="en-US" altLang="en-US" sz="2200" dirty="0">
              <a:ea typeface="MS PGothic" charset="-12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7"/>
          <p:cNvSpPr>
            <a:spLocks noGrp="1" noChangeArrowheads="1"/>
          </p:cNvSpPr>
          <p:nvPr>
            <p:ph type="title"/>
          </p:nvPr>
        </p:nvSpPr>
        <p:spPr/>
        <p:txBody>
          <a:bodyPr/>
          <a:lstStyle/>
          <a:p>
            <a:r>
              <a:rPr lang="en-US" altLang="en-US" dirty="0">
                <a:ea typeface="MS PGothic" charset="-128"/>
              </a:rPr>
              <a:t>Group </a:t>
            </a:r>
            <a:r>
              <a:rPr lang="en-US" altLang="en-US" dirty="0" smtClean="0">
                <a:ea typeface="MS PGothic" charset="-128"/>
              </a:rPr>
              <a:t>Debriefing </a:t>
            </a:r>
            <a:r>
              <a:rPr lang="en-US" altLang="en-US" dirty="0">
                <a:ea typeface="MS PGothic" charset="-128"/>
              </a:rPr>
              <a:t>for Part 2</a:t>
            </a:r>
          </a:p>
        </p:txBody>
      </p:sp>
      <p:sp>
        <p:nvSpPr>
          <p:cNvPr id="2" name="Content Placeholder 1"/>
          <p:cNvSpPr>
            <a:spLocks noGrp="1"/>
          </p:cNvSpPr>
          <p:nvPr>
            <p:ph idx="1"/>
          </p:nvPr>
        </p:nvSpPr>
        <p:spPr/>
        <p:txBody>
          <a:bodyPr/>
          <a:lstStyle/>
          <a:p>
            <a:pPr eaLnBrk="1" hangingPunct="1">
              <a:lnSpc>
                <a:spcPct val="110000"/>
              </a:lnSpc>
              <a:spcBef>
                <a:spcPts val="1200"/>
              </a:spcBef>
              <a:spcAft>
                <a:spcPts val="1200"/>
              </a:spcAft>
              <a:buClr>
                <a:srgbClr val="004080"/>
              </a:buClr>
              <a:buFont typeface="Arial" charset="0"/>
              <a:buChar char="•"/>
            </a:pPr>
            <a:r>
              <a:rPr lang="en-US" altLang="en-US" dirty="0">
                <a:solidFill>
                  <a:srgbClr val="000000"/>
                </a:solidFill>
                <a:latin typeface="Arial" charset="0"/>
              </a:rPr>
              <a:t>What were some of your key revisions to the lesson?</a:t>
            </a:r>
          </a:p>
          <a:p>
            <a:pPr eaLnBrk="1" hangingPunct="1">
              <a:lnSpc>
                <a:spcPct val="110000"/>
              </a:lnSpc>
              <a:spcBef>
                <a:spcPts val="1200"/>
              </a:spcBef>
              <a:spcAft>
                <a:spcPts val="1200"/>
              </a:spcAft>
              <a:buClr>
                <a:srgbClr val="004080"/>
              </a:buClr>
              <a:buFont typeface="Arial" charset="0"/>
              <a:buChar char="•"/>
            </a:pPr>
            <a:r>
              <a:rPr lang="en-US" altLang="en-US" dirty="0">
                <a:solidFill>
                  <a:srgbClr val="000000"/>
                </a:solidFill>
                <a:latin typeface="Arial" charset="0"/>
              </a:rPr>
              <a:t>How will you use these new methods and materials to improve your instructors’ practices across your state?</a:t>
            </a:r>
          </a:p>
          <a:p>
            <a:pPr eaLnBrk="1" hangingPunct="1">
              <a:lnSpc>
                <a:spcPct val="110000"/>
              </a:lnSpc>
              <a:spcBef>
                <a:spcPts val="1200"/>
              </a:spcBef>
              <a:spcAft>
                <a:spcPts val="1200"/>
              </a:spcAft>
              <a:buClr>
                <a:srgbClr val="004080"/>
              </a:buClr>
              <a:buFont typeface="Arial" charset="0"/>
              <a:buChar char="•"/>
            </a:pPr>
            <a:r>
              <a:rPr lang="en-US" altLang="en-US" dirty="0">
                <a:solidFill>
                  <a:srgbClr val="000000"/>
                </a:solidFill>
                <a:latin typeface="Arial" charset="0"/>
              </a:rPr>
              <a:t>What in the lesson revision activity worked well?</a:t>
            </a:r>
          </a:p>
          <a:p>
            <a:pPr eaLnBrk="1" hangingPunct="1">
              <a:lnSpc>
                <a:spcPct val="110000"/>
              </a:lnSpc>
              <a:spcBef>
                <a:spcPts val="1200"/>
              </a:spcBef>
              <a:spcAft>
                <a:spcPts val="1200"/>
              </a:spcAft>
              <a:buClr>
                <a:srgbClr val="004080"/>
              </a:buClr>
              <a:buFont typeface="Arial" charset="0"/>
              <a:buChar char="•"/>
            </a:pPr>
            <a:r>
              <a:rPr lang="en-US" altLang="en-US" dirty="0">
                <a:solidFill>
                  <a:srgbClr val="000000"/>
                </a:solidFill>
                <a:latin typeface="Arial" charset="0"/>
              </a:rPr>
              <a:t>How has participating in these activities changed your thinking about CCR standards</a:t>
            </a:r>
            <a:r>
              <a:rPr lang="en-US" altLang="en-US" dirty="0" smtClean="0">
                <a:solidFill>
                  <a:srgbClr val="000000"/>
                </a:solidFill>
                <a:latin typeface="Arial" charset="0"/>
              </a:rPr>
              <a:t>?</a:t>
            </a:r>
            <a:endParaRPr lang="en-US" altLang="en-US"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7"/>
          <p:cNvSpPr>
            <a:spLocks noGrp="1" noChangeArrowheads="1"/>
          </p:cNvSpPr>
          <p:nvPr>
            <p:ph type="title"/>
          </p:nvPr>
        </p:nvSpPr>
        <p:spPr>
          <a:xfrm>
            <a:off x="1295400" y="0"/>
            <a:ext cx="7848600" cy="1219200"/>
          </a:xfrm>
        </p:spPr>
        <p:txBody>
          <a:bodyPr/>
          <a:lstStyle/>
          <a:p>
            <a:r>
              <a:rPr lang="en-US" altLang="en-US" dirty="0">
                <a:solidFill>
                  <a:srgbClr val="000000"/>
                </a:solidFill>
                <a:ea typeface="MS PGothic" charset="-128"/>
              </a:rPr>
              <a:t>Purpose of Part 3: Complete Curriculum Resource for Instructional Use</a:t>
            </a:r>
          </a:p>
        </p:txBody>
      </p:sp>
      <p:sp>
        <p:nvSpPr>
          <p:cNvPr id="133121" name="Rectangle 5"/>
          <p:cNvSpPr>
            <a:spLocks noGrp="1" noChangeArrowheads="1"/>
          </p:cNvSpPr>
          <p:nvPr>
            <p:ph idx="1"/>
          </p:nvPr>
        </p:nvSpPr>
        <p:spPr>
          <a:xfrm>
            <a:off x="609600" y="1600200"/>
            <a:ext cx="7848600" cy="4267200"/>
          </a:xfrm>
        </p:spPr>
        <p:txBody>
          <a:bodyPr/>
          <a:lstStyle/>
          <a:p>
            <a:pPr>
              <a:lnSpc>
                <a:spcPct val="120000"/>
              </a:lnSpc>
              <a:spcBef>
                <a:spcPts val="1200"/>
              </a:spcBef>
              <a:spcAft>
                <a:spcPts val="1200"/>
              </a:spcAft>
              <a:buFont typeface="Arial" charset="0"/>
              <a:buChar char="•"/>
            </a:pPr>
            <a:r>
              <a:rPr lang="en-US" altLang="en-US" dirty="0">
                <a:ea typeface="MS PGothic" charset="-128"/>
                <a:cs typeface="MS PGothic" charset="-128"/>
              </a:rPr>
              <a:t>To provide instructors with readily available resources aligned with </a:t>
            </a:r>
            <a:r>
              <a:rPr lang="en-US" altLang="en-US" dirty="0" smtClean="0">
                <a:ea typeface="MS PGothic" charset="-128"/>
                <a:cs typeface="MS PGothic" charset="-128"/>
              </a:rPr>
              <a:t>CCR </a:t>
            </a:r>
            <a:r>
              <a:rPr lang="en-US" altLang="en-US" dirty="0">
                <a:ea typeface="MS PGothic" charset="-128"/>
                <a:cs typeface="MS PGothic" charset="-128"/>
              </a:rPr>
              <a:t>standards. </a:t>
            </a:r>
          </a:p>
          <a:p>
            <a:pPr>
              <a:lnSpc>
                <a:spcPct val="120000"/>
              </a:lnSpc>
              <a:spcBef>
                <a:spcPts val="1200"/>
              </a:spcBef>
              <a:spcAft>
                <a:spcPts val="1200"/>
              </a:spcAft>
              <a:buFont typeface="Arial" charset="0"/>
              <a:buChar char="•"/>
            </a:pPr>
            <a:r>
              <a:rPr lang="en-US" altLang="en-US" dirty="0">
                <a:ea typeface="MS PGothic" charset="-128"/>
                <a:cs typeface="MS PGothic" charset="-128"/>
              </a:rPr>
              <a:t>To increase buy-in for curricula aligned with CCR standards by involving instructors in revising the curriculum they are using.</a:t>
            </a:r>
          </a:p>
          <a:p>
            <a:pPr>
              <a:lnSpc>
                <a:spcPct val="120000"/>
              </a:lnSpc>
              <a:spcBef>
                <a:spcPts val="1200"/>
              </a:spcBef>
              <a:spcAft>
                <a:spcPts val="1200"/>
              </a:spcAft>
              <a:buFont typeface="Arial" charset="0"/>
              <a:buChar char="•"/>
            </a:pPr>
            <a:r>
              <a:rPr lang="en-US" altLang="en-US" dirty="0">
                <a:ea typeface="ＭＳ Ｐゴシック" charset="-128"/>
                <a:cs typeface="MS PGothic" charset="-128"/>
              </a:rPr>
              <a:t>To deepen understanding of CCR standards through action</a:t>
            </a:r>
            <a:r>
              <a:rPr lang="en-US" altLang="en-US" dirty="0" smtClean="0">
                <a:ea typeface="ＭＳ Ｐゴシック" charset="-128"/>
                <a:cs typeface="MS PGothic" charset="-128"/>
              </a:rPr>
              <a:t>.</a:t>
            </a:r>
            <a:endParaRPr lang="en-US" altLang="en-US" sz="2400" dirty="0">
              <a:ea typeface="ＭＳ Ｐゴシック" charset="-128"/>
              <a:cs typeface="MS PGothic" charset="-12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a:xfrm>
            <a:off x="1295400" y="152400"/>
            <a:ext cx="7848600" cy="1066800"/>
          </a:xfrm>
        </p:spPr>
        <p:txBody>
          <a:bodyPr/>
          <a:lstStyle/>
          <a:p>
            <a:pPr>
              <a:spcBef>
                <a:spcPts val="600"/>
              </a:spcBef>
            </a:pPr>
            <a:r>
              <a:rPr lang="en-US" altLang="en-US">
                <a:ea typeface="MS PGothic" charset="-128"/>
              </a:rPr>
              <a:t>Continue Work Beyond the Initial Training</a:t>
            </a:r>
          </a:p>
        </p:txBody>
      </p:sp>
      <p:sp>
        <p:nvSpPr>
          <p:cNvPr id="3" name="Content Placeholder 2"/>
          <p:cNvSpPr>
            <a:spLocks noGrp="1"/>
          </p:cNvSpPr>
          <p:nvPr>
            <p:ph idx="1"/>
          </p:nvPr>
        </p:nvSpPr>
        <p:spPr>
          <a:xfrm>
            <a:off x="609600" y="1524000"/>
            <a:ext cx="8077200" cy="4256088"/>
          </a:xfrm>
        </p:spPr>
        <p:txBody>
          <a:bodyPr/>
          <a:lstStyle/>
          <a:p>
            <a:pPr marL="0" indent="0">
              <a:lnSpc>
                <a:spcPct val="120000"/>
              </a:lnSpc>
              <a:spcBef>
                <a:spcPts val="1200"/>
              </a:spcBef>
              <a:spcAft>
                <a:spcPts val="1200"/>
              </a:spcAft>
              <a:buFont typeface="Wingdings" charset="0"/>
              <a:buNone/>
              <a:defRPr/>
            </a:pPr>
            <a:r>
              <a:rPr lang="en-US" dirty="0" smtClean="0">
                <a:ea typeface="ＭＳ Ｐゴシック" pitchFamily="-109" charset="-128"/>
                <a:cs typeface="ＭＳ Ｐゴシック" pitchFamily="-109" charset="-128"/>
              </a:rPr>
              <a:t>Organize teams to revise additional lessons:</a:t>
            </a:r>
          </a:p>
          <a:p>
            <a:pPr>
              <a:lnSpc>
                <a:spcPct val="110000"/>
              </a:lnSpc>
              <a:spcBef>
                <a:spcPts val="1200"/>
              </a:spcBef>
              <a:spcAft>
                <a:spcPts val="1200"/>
              </a:spcAft>
              <a:buFont typeface="Arial"/>
              <a:buChar char="•"/>
              <a:defRPr/>
            </a:pPr>
            <a:r>
              <a:rPr lang="en-US" dirty="0" smtClean="0">
                <a:ea typeface="ＭＳ Ｐゴシック" pitchFamily="-109" charset="-128"/>
                <a:cs typeface="ＭＳ Ｐゴシック" pitchFamily="-109" charset="-128"/>
              </a:rPr>
              <a:t>Set </a:t>
            </a:r>
            <a:r>
              <a:rPr lang="en-US" dirty="0">
                <a:ea typeface="ＭＳ Ｐゴシック" pitchFamily="-109" charset="-128"/>
                <a:cs typeface="ＭＳ Ｐゴシック" pitchFamily="-109" charset="-128"/>
              </a:rPr>
              <a:t>expectations for how many lessons </a:t>
            </a:r>
            <a:r>
              <a:rPr lang="en-US" dirty="0" smtClean="0">
                <a:ea typeface="ＭＳ Ｐゴシック" pitchFamily="-109" charset="-128"/>
                <a:cs typeface="ＭＳ Ｐゴシック" pitchFamily="-109" charset="-128"/>
              </a:rPr>
              <a:t>to modify in </a:t>
            </a:r>
            <a:r>
              <a:rPr lang="en-US" dirty="0">
                <a:ea typeface="ＭＳ Ｐゴシック" pitchFamily="-109" charset="-128"/>
                <a:cs typeface="ＭＳ Ｐゴシック" pitchFamily="-109" charset="-128"/>
              </a:rPr>
              <a:t>the curriculum resource(s) </a:t>
            </a:r>
            <a:r>
              <a:rPr lang="en-US" dirty="0" smtClean="0">
                <a:ea typeface="ＭＳ Ｐゴシック" pitchFamily="-109" charset="-128"/>
                <a:cs typeface="ＭＳ Ｐゴシック" pitchFamily="-109" charset="-128"/>
              </a:rPr>
              <a:t>that has been evaluated.</a:t>
            </a:r>
          </a:p>
          <a:p>
            <a:pPr>
              <a:lnSpc>
                <a:spcPct val="110000"/>
              </a:lnSpc>
              <a:spcBef>
                <a:spcPts val="1200"/>
              </a:spcBef>
              <a:spcAft>
                <a:spcPts val="1200"/>
              </a:spcAft>
              <a:buFont typeface="Arial"/>
              <a:buChar char="•"/>
              <a:defRPr/>
            </a:pPr>
            <a:r>
              <a:rPr lang="en-US" dirty="0" smtClean="0">
                <a:ea typeface="ＭＳ Ｐゴシック" pitchFamily="-109" charset="-128"/>
                <a:cs typeface="ＭＳ Ｐゴシック" pitchFamily="-109" charset="-128"/>
              </a:rPr>
              <a:t>Determine over </a:t>
            </a:r>
            <a:r>
              <a:rPr lang="en-US" dirty="0">
                <a:ea typeface="ＭＳ Ｐゴシック" pitchFamily="-109" charset="-128"/>
                <a:cs typeface="ＭＳ Ｐゴシック" pitchFamily="-109" charset="-128"/>
              </a:rPr>
              <a:t>what period of </a:t>
            </a:r>
            <a:r>
              <a:rPr lang="en-US" dirty="0" smtClean="0">
                <a:ea typeface="ＭＳ Ｐゴシック" pitchFamily="-109" charset="-128"/>
                <a:cs typeface="ＭＳ Ｐゴシック" pitchFamily="-109" charset="-128"/>
              </a:rPr>
              <a:t>time the revisions must occur.  </a:t>
            </a:r>
          </a:p>
          <a:p>
            <a:pPr>
              <a:lnSpc>
                <a:spcPct val="110000"/>
              </a:lnSpc>
              <a:spcBef>
                <a:spcPts val="1200"/>
              </a:spcBef>
              <a:spcAft>
                <a:spcPts val="1200"/>
              </a:spcAft>
              <a:buFont typeface="Arial"/>
              <a:buChar char="•"/>
              <a:defRPr/>
            </a:pPr>
            <a:r>
              <a:rPr lang="en-US" dirty="0" smtClean="0">
                <a:ea typeface="ＭＳ Ｐゴシック" pitchFamily="-109" charset="-128"/>
                <a:cs typeface="ＭＳ Ｐゴシック" pitchFamily="-109" charset="-128"/>
              </a:rPr>
              <a:t>Form production teams made up of trained adult educators.</a:t>
            </a:r>
          </a:p>
          <a:p>
            <a:pPr>
              <a:lnSpc>
                <a:spcPct val="110000"/>
              </a:lnSpc>
              <a:spcBef>
                <a:spcPts val="1200"/>
              </a:spcBef>
              <a:spcAft>
                <a:spcPts val="1200"/>
              </a:spcAft>
              <a:buFont typeface="Arial"/>
              <a:buChar char="•"/>
              <a:defRPr/>
            </a:pPr>
            <a:r>
              <a:rPr lang="en-US" dirty="0" smtClean="0">
                <a:ea typeface="ＭＳ Ｐゴシック" pitchFamily="-109" charset="-128"/>
                <a:cs typeface="ＭＳ Ｐゴシック" pitchFamily="-109" charset="-128"/>
              </a:rPr>
              <a:t>Decide how </a:t>
            </a:r>
            <a:r>
              <a:rPr lang="en-US" dirty="0">
                <a:ea typeface="ＭＳ Ｐゴシック" pitchFamily="-109" charset="-128"/>
                <a:cs typeface="ＭＳ Ｐゴシック" pitchFamily="-109" charset="-128"/>
              </a:rPr>
              <a:t>the work will get done (e.g., in person or virtually, in small or larger teams, using different levels of review).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r>
              <a:rPr lang="en-US" altLang="en-US">
                <a:ea typeface="MS PGothic" charset="-128"/>
              </a:rPr>
              <a:t>Questions to Guide Your Decisions</a:t>
            </a:r>
          </a:p>
        </p:txBody>
      </p:sp>
      <p:sp>
        <p:nvSpPr>
          <p:cNvPr id="137218" name="Content Placeholder 2"/>
          <p:cNvSpPr>
            <a:spLocks noGrp="1"/>
          </p:cNvSpPr>
          <p:nvPr>
            <p:ph idx="1"/>
          </p:nvPr>
        </p:nvSpPr>
        <p:spPr>
          <a:xfrm>
            <a:off x="533400" y="1371600"/>
            <a:ext cx="8153400" cy="4408488"/>
          </a:xfrm>
        </p:spPr>
        <p:txBody>
          <a:bodyPr/>
          <a:lstStyle/>
          <a:p>
            <a:pPr>
              <a:lnSpc>
                <a:spcPct val="120000"/>
              </a:lnSpc>
              <a:spcBef>
                <a:spcPts val="600"/>
              </a:spcBef>
              <a:spcAft>
                <a:spcPts val="600"/>
              </a:spcAft>
              <a:buFont typeface="Arial" charset="0"/>
              <a:buChar char="•"/>
            </a:pPr>
            <a:r>
              <a:rPr lang="en-US" altLang="en-US" sz="2000" dirty="0">
                <a:ea typeface="MS PGothic" charset="-128"/>
                <a:cs typeface="MS PGothic" charset="-128"/>
              </a:rPr>
              <a:t>How many programs in your state are using the curriculum resource? Can you divide the revision work across several programs?</a:t>
            </a:r>
          </a:p>
          <a:p>
            <a:pPr>
              <a:lnSpc>
                <a:spcPct val="120000"/>
              </a:lnSpc>
              <a:spcBef>
                <a:spcPts val="600"/>
              </a:spcBef>
              <a:spcAft>
                <a:spcPts val="600"/>
              </a:spcAft>
              <a:buFont typeface="Arial" charset="0"/>
              <a:buChar char="•"/>
            </a:pPr>
            <a:r>
              <a:rPr lang="en-US" altLang="en-US" sz="2000" dirty="0">
                <a:ea typeface="MS PGothic" charset="-128"/>
                <a:cs typeface="MS PGothic" charset="-128"/>
              </a:rPr>
              <a:t>How much of the resource(s) do you need to improve to provide instructors with enough guidance to continue revising on their own?</a:t>
            </a:r>
          </a:p>
          <a:p>
            <a:pPr>
              <a:lnSpc>
                <a:spcPct val="120000"/>
              </a:lnSpc>
              <a:spcBef>
                <a:spcPts val="600"/>
              </a:spcBef>
              <a:spcAft>
                <a:spcPts val="600"/>
              </a:spcAft>
              <a:buFont typeface="Arial" charset="0"/>
              <a:buChar char="•"/>
            </a:pPr>
            <a:r>
              <a:rPr lang="en-US" altLang="en-US" sz="2000" dirty="0">
                <a:ea typeface="MS PGothic" charset="-128"/>
                <a:cs typeface="MS PGothic" charset="-128"/>
              </a:rPr>
              <a:t>Are there certain people who could take charge of the effort for each curriculum resource that gets evaluated?</a:t>
            </a:r>
          </a:p>
          <a:p>
            <a:pPr>
              <a:lnSpc>
                <a:spcPct val="120000"/>
              </a:lnSpc>
              <a:spcBef>
                <a:spcPts val="600"/>
              </a:spcBef>
              <a:spcAft>
                <a:spcPts val="600"/>
              </a:spcAft>
              <a:buFont typeface="Arial" charset="0"/>
              <a:buChar char="•"/>
            </a:pPr>
            <a:r>
              <a:rPr lang="en-US" altLang="en-US" sz="2000" dirty="0">
                <a:ea typeface="MS PGothic" charset="-128"/>
                <a:cs typeface="MS PGothic" charset="-128"/>
              </a:rPr>
              <a:t>Can you organize instructors in groups of two or three to revise lessons over time? Can different sets of partners review each other’s work?</a:t>
            </a:r>
          </a:p>
          <a:p>
            <a:pPr>
              <a:lnSpc>
                <a:spcPct val="120000"/>
              </a:lnSpc>
              <a:spcBef>
                <a:spcPts val="600"/>
              </a:spcBef>
              <a:spcAft>
                <a:spcPts val="600"/>
              </a:spcAft>
              <a:buFont typeface="Arial" charset="0"/>
              <a:buChar char="•"/>
            </a:pPr>
            <a:r>
              <a:rPr lang="en-US" altLang="en-US" sz="2000" dirty="0">
                <a:ea typeface="MS PGothic" charset="-128"/>
                <a:cs typeface="MS PGothic" charset="-128"/>
              </a:rPr>
              <a:t>What is the timeline (in months) for the revision approach you have selected? Where can you store the revised lessons</a:t>
            </a:r>
            <a:r>
              <a:rPr lang="en-US" altLang="en-US" sz="2000" dirty="0" smtClean="0">
                <a:ea typeface="MS PGothic" charset="-128"/>
                <a:cs typeface="MS PGothic" charset="-128"/>
              </a:rPr>
              <a:t>?</a:t>
            </a:r>
            <a:endParaRPr lang="en-US" altLang="en-US" sz="2000" dirty="0">
              <a:ea typeface="MS PGothic" charset="-128"/>
              <a:cs typeface="MS PGothic" charset="-12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7"/>
          <p:cNvSpPr>
            <a:spLocks noGrp="1" noChangeArrowheads="1"/>
          </p:cNvSpPr>
          <p:nvPr>
            <p:ph type="title"/>
          </p:nvPr>
        </p:nvSpPr>
        <p:spPr>
          <a:xfrm>
            <a:off x="1295400" y="304800"/>
            <a:ext cx="7620000" cy="914400"/>
          </a:xfrm>
        </p:spPr>
        <p:txBody>
          <a:bodyPr/>
          <a:lstStyle/>
          <a:p>
            <a:r>
              <a:rPr lang="en-US" altLang="en-US" dirty="0">
                <a:ea typeface="MS PGothic" charset="-128"/>
              </a:rPr>
              <a:t>Build a Curriculum Resource Library</a:t>
            </a:r>
          </a:p>
        </p:txBody>
      </p:sp>
      <p:sp>
        <p:nvSpPr>
          <p:cNvPr id="2" name="Content Placeholder 1"/>
          <p:cNvSpPr>
            <a:spLocks noGrp="1"/>
          </p:cNvSpPr>
          <p:nvPr>
            <p:ph idx="1"/>
          </p:nvPr>
        </p:nvSpPr>
        <p:spPr>
          <a:xfrm>
            <a:off x="762000" y="1524000"/>
            <a:ext cx="7543800" cy="4648200"/>
          </a:xfrm>
        </p:spPr>
        <p:txBody>
          <a:bodyPr/>
          <a:lstStyle/>
          <a:p>
            <a:pPr eaLnBrk="1" hangingPunct="1">
              <a:lnSpc>
                <a:spcPct val="120000"/>
              </a:lnSpc>
              <a:spcBef>
                <a:spcPts val="1200"/>
              </a:spcBef>
              <a:spcAft>
                <a:spcPts val="1200"/>
              </a:spcAft>
              <a:buClr>
                <a:srgbClr val="004080"/>
              </a:buClr>
              <a:buFont typeface="Arial" charset="0"/>
              <a:buChar char="•"/>
            </a:pPr>
            <a:r>
              <a:rPr lang="en-US" altLang="en-US" dirty="0">
                <a:solidFill>
                  <a:srgbClr val="000000"/>
                </a:solidFill>
                <a:latin typeface="Arial" charset="0"/>
              </a:rPr>
              <a:t>Gradually introduce the lesson revision work throughout your state.</a:t>
            </a:r>
          </a:p>
          <a:p>
            <a:pPr eaLnBrk="1" hangingPunct="1">
              <a:lnSpc>
                <a:spcPct val="120000"/>
              </a:lnSpc>
              <a:spcBef>
                <a:spcPts val="1200"/>
              </a:spcBef>
              <a:spcAft>
                <a:spcPts val="1200"/>
              </a:spcAft>
              <a:buClr>
                <a:srgbClr val="004080"/>
              </a:buClr>
              <a:buFont typeface="Arial" charset="0"/>
              <a:buChar char="•"/>
            </a:pPr>
            <a:r>
              <a:rPr lang="en-US" altLang="en-US" dirty="0">
                <a:solidFill>
                  <a:srgbClr val="000000"/>
                </a:solidFill>
                <a:latin typeface="Arial" charset="0"/>
              </a:rPr>
              <a:t>Gather the work of various teams to assist instructors by providing them with:</a:t>
            </a:r>
          </a:p>
          <a:p>
            <a:pPr lvl="1" eaLnBrk="1" hangingPunct="1">
              <a:lnSpc>
                <a:spcPct val="120000"/>
              </a:lnSpc>
              <a:spcBef>
                <a:spcPts val="1200"/>
              </a:spcBef>
              <a:spcAft>
                <a:spcPts val="1200"/>
              </a:spcAft>
              <a:buClr>
                <a:srgbClr val="004080"/>
              </a:buClr>
              <a:buFont typeface="Courier New" charset="0"/>
              <a:buChar char="o"/>
            </a:pPr>
            <a:r>
              <a:rPr lang="en-US" altLang="en-US" dirty="0">
                <a:solidFill>
                  <a:srgbClr val="000000"/>
                </a:solidFill>
                <a:latin typeface="Arial" charset="0"/>
              </a:rPr>
              <a:t>Evaluations of curriculum resources that show alignment (and nonalignment) to CCR standards so they know how best to use them with students.</a:t>
            </a:r>
          </a:p>
          <a:p>
            <a:pPr lvl="1" eaLnBrk="1" hangingPunct="1">
              <a:lnSpc>
                <a:spcPct val="120000"/>
              </a:lnSpc>
              <a:spcBef>
                <a:spcPts val="1200"/>
              </a:spcBef>
              <a:spcAft>
                <a:spcPts val="1200"/>
              </a:spcAft>
              <a:buClr>
                <a:srgbClr val="004080"/>
              </a:buClr>
              <a:buFont typeface="Courier New" charset="0"/>
              <a:buChar char="o"/>
            </a:pPr>
            <a:r>
              <a:rPr lang="en-US" altLang="en-US" dirty="0">
                <a:solidFill>
                  <a:srgbClr val="000000"/>
                </a:solidFill>
                <a:latin typeface="Arial" charset="0"/>
              </a:rPr>
              <a:t>Revised lessons modified to fill identified gaps in the resources.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lstStyle/>
          <a:p>
            <a:pPr marL="0" indent="0"/>
            <a:r>
              <a:rPr lang="en-US" altLang="en-US" dirty="0">
                <a:ea typeface="MS PGothic" charset="-128"/>
                <a:cs typeface="MS PGothic" charset="-128"/>
              </a:rPr>
              <a:t>Questions and Comments</a:t>
            </a:r>
          </a:p>
        </p:txBody>
      </p:sp>
      <p:sp>
        <p:nvSpPr>
          <p:cNvPr id="141314" name="Content Placeholder 2"/>
          <p:cNvSpPr>
            <a:spLocks noGrp="1"/>
          </p:cNvSpPr>
          <p:nvPr>
            <p:ph idx="1"/>
          </p:nvPr>
        </p:nvSpPr>
        <p:spPr>
          <a:xfrm>
            <a:off x="609600" y="3276600"/>
            <a:ext cx="7924800" cy="2503488"/>
          </a:xfrm>
        </p:spPr>
        <p:txBody>
          <a:bodyPr/>
          <a:lstStyle/>
          <a:p>
            <a:pPr marL="0" indent="0" algn="ctr">
              <a:buFont typeface="Wingdings" charset="2"/>
              <a:buNone/>
            </a:pPr>
            <a:r>
              <a:rPr lang="en-US" altLang="en-US" sz="3200" dirty="0" smtClean="0">
                <a:ea typeface="MS PGothic" charset="-128"/>
                <a:cs typeface="MS PGothic" charset="-128"/>
              </a:rPr>
              <a:t>The End</a:t>
            </a:r>
            <a:endParaRPr lang="en-US" altLang="en-US" sz="3200" dirty="0">
              <a:ea typeface="MS PGothic" charset="-128"/>
              <a:cs typeface="MS PGothic"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295400" y="304800"/>
            <a:ext cx="7848600" cy="914400"/>
          </a:xfrm>
        </p:spPr>
        <p:txBody>
          <a:bodyPr/>
          <a:lstStyle/>
          <a:p>
            <a:r>
              <a:rPr lang="en-US" altLang="en-US" dirty="0">
                <a:ea typeface="MS PGothic" charset="-128"/>
              </a:rPr>
              <a:t>Criterion #1: Text Complexity, Dimension 1.1</a:t>
            </a:r>
          </a:p>
        </p:txBody>
      </p:sp>
      <p:sp>
        <p:nvSpPr>
          <p:cNvPr id="18434" name="Content Placeholder 2"/>
          <p:cNvSpPr>
            <a:spLocks noGrp="1"/>
          </p:cNvSpPr>
          <p:nvPr>
            <p:ph idx="1"/>
          </p:nvPr>
        </p:nvSpPr>
        <p:spPr>
          <a:xfrm>
            <a:off x="685800" y="1905000"/>
            <a:ext cx="8077200" cy="4267200"/>
          </a:xfrm>
        </p:spPr>
        <p:txBody>
          <a:bodyPr/>
          <a:lstStyle/>
          <a:p>
            <a:pPr marL="0" lvl="3" indent="0">
              <a:lnSpc>
                <a:spcPct val="120000"/>
              </a:lnSpc>
              <a:spcBef>
                <a:spcPts val="1200"/>
              </a:spcBef>
              <a:spcAft>
                <a:spcPts val="1200"/>
              </a:spcAft>
              <a:buFontTx/>
              <a:buNone/>
            </a:pPr>
            <a:r>
              <a:rPr lang="en-US" altLang="en-US" sz="2200" dirty="0">
                <a:latin typeface="Arial" charset="0"/>
                <a:ea typeface="MS PGothic" charset="-128"/>
              </a:rPr>
              <a:t>Dimension 1.1: Text Complexity and Quality</a:t>
            </a:r>
          </a:p>
          <a:p>
            <a:pPr marL="0" lvl="3" indent="0">
              <a:lnSpc>
                <a:spcPct val="120000"/>
              </a:lnSpc>
              <a:spcBef>
                <a:spcPts val="1200"/>
              </a:spcBef>
              <a:spcAft>
                <a:spcPts val="1200"/>
              </a:spcAft>
              <a:buFontTx/>
              <a:buNone/>
            </a:pPr>
            <a:r>
              <a:rPr lang="en-US" altLang="en-US" sz="2200" i="1" dirty="0">
                <a:solidFill>
                  <a:srgbClr val="000000"/>
                </a:solidFill>
                <a:latin typeface="Arial" charset="0"/>
                <a:ea typeface="MS PGothic" charset="-128"/>
              </a:rPr>
              <a:t>Most </a:t>
            </a:r>
            <a:r>
              <a:rPr lang="en-US" altLang="en-US" sz="2200" dirty="0">
                <a:solidFill>
                  <a:srgbClr val="000000"/>
                </a:solidFill>
                <a:latin typeface="Arial" charset="0"/>
                <a:ea typeface="MS PGothic" charset="-128"/>
              </a:rPr>
              <a:t>of the texts included in the resource are at the appropriate level of complexity as defined by the CCR standards; all texts are worth reading.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7"/>
          <p:cNvSpPr>
            <a:spLocks noGrp="1" noChangeArrowheads="1"/>
          </p:cNvSpPr>
          <p:nvPr>
            <p:ph type="title"/>
          </p:nvPr>
        </p:nvSpPr>
        <p:spPr>
          <a:xfrm>
            <a:off x="1219200" y="0"/>
            <a:ext cx="8458200" cy="1219200"/>
          </a:xfrm>
        </p:spPr>
        <p:txBody>
          <a:bodyPr/>
          <a:lstStyle/>
          <a:p>
            <a:r>
              <a:rPr lang="en-US" altLang="en-US" dirty="0">
                <a:ea typeface="MS PGothic" charset="-128"/>
              </a:rPr>
              <a:t>Rationale</a:t>
            </a:r>
          </a:p>
        </p:txBody>
      </p:sp>
      <p:sp>
        <p:nvSpPr>
          <p:cNvPr id="20482" name="Content Placeholder 2"/>
          <p:cNvSpPr>
            <a:spLocks noGrp="1"/>
          </p:cNvSpPr>
          <p:nvPr>
            <p:ph idx="1"/>
          </p:nvPr>
        </p:nvSpPr>
        <p:spPr>
          <a:xfrm>
            <a:off x="685800" y="1600200"/>
            <a:ext cx="7772400" cy="4724400"/>
          </a:xfrm>
        </p:spPr>
        <p:txBody>
          <a:bodyPr/>
          <a:lstStyle/>
          <a:p>
            <a:pPr>
              <a:lnSpc>
                <a:spcPct val="120000"/>
              </a:lnSpc>
              <a:spcBef>
                <a:spcPts val="1200"/>
              </a:spcBef>
              <a:spcAft>
                <a:spcPts val="1200"/>
              </a:spcAft>
              <a:buFont typeface="Arial"/>
              <a:buChar char="•"/>
              <a:defRPr/>
            </a:pPr>
            <a:r>
              <a:rPr lang="en-US" dirty="0" smtClean="0">
                <a:latin typeface="+mj-lt"/>
                <a:ea typeface="ＭＳ Ｐゴシック" charset="0"/>
                <a:cs typeface="Helvetica" charset="0"/>
              </a:rPr>
              <a:t>Success in most workplaces </a:t>
            </a:r>
            <a:r>
              <a:rPr lang="en-US" dirty="0">
                <a:latin typeface="+mj-lt"/>
                <a:ea typeface="ＭＳ Ｐゴシック" charset="0"/>
                <a:cs typeface="Helvetica" charset="0"/>
              </a:rPr>
              <a:t>and </a:t>
            </a:r>
            <a:r>
              <a:rPr lang="en-US" dirty="0" smtClean="0">
                <a:latin typeface="+mj-lt"/>
                <a:ea typeface="ＭＳ Ｐゴシック" charset="0"/>
                <a:cs typeface="Helvetica" charset="0"/>
              </a:rPr>
              <a:t>colleges requires </a:t>
            </a:r>
            <a:r>
              <a:rPr lang="en-US" dirty="0">
                <a:latin typeface="+mj-lt"/>
                <a:ea typeface="ＭＳ Ｐゴシック" charset="0"/>
                <a:cs typeface="Helvetica" charset="0"/>
              </a:rPr>
              <a:t>the ability to read at certain levels </a:t>
            </a:r>
            <a:r>
              <a:rPr lang="en-US" dirty="0" smtClean="0">
                <a:latin typeface="+mj-lt"/>
                <a:ea typeface="ＭＳ Ｐゴシック" charset="0"/>
                <a:cs typeface="Helvetica" charset="0"/>
              </a:rPr>
              <a:t>independently and with comprehension.</a:t>
            </a:r>
            <a:endParaRPr lang="en-US" dirty="0">
              <a:latin typeface="+mj-lt"/>
              <a:ea typeface="ＭＳ Ｐゴシック" charset="0"/>
              <a:cs typeface="Helvetica" charset="0"/>
            </a:endParaRPr>
          </a:p>
          <a:p>
            <a:pPr>
              <a:lnSpc>
                <a:spcPct val="120000"/>
              </a:lnSpc>
              <a:spcBef>
                <a:spcPts val="1200"/>
              </a:spcBef>
              <a:spcAft>
                <a:spcPts val="1200"/>
              </a:spcAft>
              <a:buFont typeface="Arial"/>
              <a:buChar char="•"/>
              <a:defRPr/>
            </a:pPr>
            <a:r>
              <a:rPr lang="en-US" dirty="0">
                <a:latin typeface="+mj-lt"/>
                <a:ea typeface="ＭＳ Ｐゴシック" charset="0"/>
                <a:cs typeface="Helvetica" charset="0"/>
              </a:rPr>
              <a:t>By reading </a:t>
            </a:r>
            <a:r>
              <a:rPr lang="en-US" dirty="0" smtClean="0">
                <a:latin typeface="+mj-lt"/>
                <a:ea typeface="ＭＳ Ｐゴシック" charset="0"/>
                <a:cs typeface="Helvetica" charset="0"/>
              </a:rPr>
              <a:t>high-quality</a:t>
            </a:r>
            <a:r>
              <a:rPr lang="en-US" dirty="0">
                <a:latin typeface="+mj-lt"/>
                <a:ea typeface="ＭＳ Ｐゴシック" charset="0"/>
                <a:cs typeface="Helvetica" charset="0"/>
              </a:rPr>
              <a:t>, complex texts</a:t>
            </a:r>
            <a:r>
              <a:rPr lang="en-US" i="1" dirty="0">
                <a:latin typeface="+mj-lt"/>
                <a:ea typeface="ＭＳ Ｐゴシック" charset="0"/>
                <a:cs typeface="Helvetica" charset="0"/>
              </a:rPr>
              <a:t>, </a:t>
            </a:r>
            <a:r>
              <a:rPr lang="en-US" dirty="0">
                <a:latin typeface="+mj-lt"/>
                <a:ea typeface="ＭＳ Ｐゴシック" charset="0"/>
                <a:cs typeface="Helvetica" charset="0"/>
              </a:rPr>
              <a:t>students increase </a:t>
            </a:r>
            <a:r>
              <a:rPr lang="en-US" dirty="0" smtClean="0">
                <a:latin typeface="+mj-lt"/>
                <a:ea typeface="ＭＳ Ｐゴシック" charset="0"/>
                <a:cs typeface="Helvetica" charset="0"/>
              </a:rPr>
              <a:t>their reading proficiency</a:t>
            </a:r>
            <a:r>
              <a:rPr lang="en-US" i="1" dirty="0" smtClean="0">
                <a:latin typeface="+mj-lt"/>
                <a:ea typeface="ＭＳ Ｐゴシック" charset="0"/>
                <a:cs typeface="Helvetica" charset="0"/>
              </a:rPr>
              <a:t>.</a:t>
            </a:r>
            <a:r>
              <a:rPr lang="en-US" dirty="0" smtClean="0">
                <a:latin typeface="+mj-lt"/>
                <a:ea typeface="ＭＳ Ｐゴシック" charset="0"/>
                <a:cs typeface="Helvetica" charset="0"/>
              </a:rPr>
              <a:t> </a:t>
            </a:r>
          </a:p>
          <a:p>
            <a:pPr>
              <a:lnSpc>
                <a:spcPct val="120000"/>
              </a:lnSpc>
              <a:spcBef>
                <a:spcPts val="1200"/>
              </a:spcBef>
              <a:spcAft>
                <a:spcPts val="1200"/>
              </a:spcAft>
              <a:buFont typeface="Arial"/>
              <a:buChar char="•"/>
              <a:defRPr/>
            </a:pPr>
            <a:r>
              <a:rPr lang="en-US" dirty="0" smtClean="0">
                <a:latin typeface="+mj-lt"/>
                <a:ea typeface="ＭＳ Ｐゴシック" charset="0"/>
                <a:cs typeface="Helvetica" charset="0"/>
              </a:rPr>
              <a:t>With time being precious for many adult students, what they </a:t>
            </a:r>
            <a:r>
              <a:rPr lang="en-US" dirty="0">
                <a:latin typeface="+mj-lt"/>
                <a:ea typeface="ＭＳ Ｐゴシック" charset="0"/>
                <a:cs typeface="Helvetica" charset="0"/>
              </a:rPr>
              <a:t>read must be </a:t>
            </a:r>
            <a:r>
              <a:rPr lang="en-US" dirty="0" smtClean="0">
                <a:latin typeface="+mj-lt"/>
                <a:ea typeface="ＭＳ Ｐゴシック" charset="0"/>
                <a:cs typeface="Helvetica" charset="0"/>
              </a:rPr>
              <a:t>worth </a:t>
            </a:r>
            <a:r>
              <a:rPr lang="en-US" dirty="0">
                <a:latin typeface="+mj-lt"/>
                <a:ea typeface="ＭＳ Ｐゴシック" charset="0"/>
                <a:cs typeface="Helvetica" charset="0"/>
              </a:rPr>
              <a:t>the time </a:t>
            </a:r>
            <a:r>
              <a:rPr lang="en-US" dirty="0" smtClean="0">
                <a:latin typeface="+mj-lt"/>
                <a:ea typeface="ＭＳ Ｐゴシック" charset="0"/>
                <a:cs typeface="Helvetica" charset="0"/>
              </a:rPr>
              <a:t>devoted </a:t>
            </a:r>
            <a:r>
              <a:rPr lang="en-US" dirty="0">
                <a:latin typeface="+mj-lt"/>
                <a:ea typeface="ＭＳ Ｐゴシック" charset="0"/>
                <a:cs typeface="Helvetica" charset="0"/>
              </a:rPr>
              <a:t>to it.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7"/>
          <p:cNvSpPr>
            <a:spLocks noGrp="1" noChangeArrowheads="1"/>
          </p:cNvSpPr>
          <p:nvPr>
            <p:ph type="title"/>
          </p:nvPr>
        </p:nvSpPr>
        <p:spPr>
          <a:xfrm>
            <a:off x="1295400" y="0"/>
            <a:ext cx="7620000" cy="1219200"/>
          </a:xfrm>
        </p:spPr>
        <p:txBody>
          <a:bodyPr/>
          <a:lstStyle/>
          <a:p>
            <a:r>
              <a:rPr lang="en-US" altLang="en-US" dirty="0">
                <a:ea typeface="MS PGothic" charset="-128"/>
              </a:rPr>
              <a:t>Impact on Curriculum and Instruction</a:t>
            </a:r>
          </a:p>
        </p:txBody>
      </p:sp>
      <p:sp>
        <p:nvSpPr>
          <p:cNvPr id="5" name="Content Placeholder 2"/>
          <p:cNvSpPr>
            <a:spLocks noGrp="1"/>
          </p:cNvSpPr>
          <p:nvPr>
            <p:ph idx="1"/>
          </p:nvPr>
        </p:nvSpPr>
        <p:spPr>
          <a:xfrm>
            <a:off x="533400" y="1600200"/>
            <a:ext cx="7924800" cy="4648200"/>
          </a:xfrm>
        </p:spPr>
        <p:txBody>
          <a:bodyPr/>
          <a:lstStyle/>
          <a:p>
            <a:pPr>
              <a:lnSpc>
                <a:spcPct val="120000"/>
              </a:lnSpc>
              <a:spcBef>
                <a:spcPts val="1200"/>
              </a:spcBef>
              <a:spcAft>
                <a:spcPts val="1200"/>
              </a:spcAft>
              <a:buFont typeface="Arial" charset="0"/>
              <a:buChar char="•"/>
            </a:pPr>
            <a:r>
              <a:rPr lang="en-US" altLang="en-US" dirty="0">
                <a:ea typeface="ＭＳ Ｐゴシック" charset="-128"/>
                <a:cs typeface="MS PGothic" charset="-128"/>
              </a:rPr>
              <a:t>Texts must be consistently high-quality and worth reading.</a:t>
            </a:r>
          </a:p>
          <a:p>
            <a:pPr>
              <a:lnSpc>
                <a:spcPct val="120000"/>
              </a:lnSpc>
              <a:spcBef>
                <a:spcPts val="1200"/>
              </a:spcBef>
              <a:spcAft>
                <a:spcPts val="1200"/>
              </a:spcAft>
              <a:buFont typeface="Arial" charset="0"/>
              <a:buChar char="•"/>
            </a:pPr>
            <a:r>
              <a:rPr lang="en-US" altLang="en-US" dirty="0">
                <a:ea typeface="ＭＳ Ｐゴシック" charset="-128"/>
                <a:cs typeface="MS PGothic" charset="-128"/>
              </a:rPr>
              <a:t>Many texts should be short enough to read and study carefully.</a:t>
            </a:r>
          </a:p>
          <a:p>
            <a:pPr>
              <a:lnSpc>
                <a:spcPct val="120000"/>
              </a:lnSpc>
              <a:spcBef>
                <a:spcPts val="1200"/>
              </a:spcBef>
              <a:spcAft>
                <a:spcPts val="1200"/>
              </a:spcAft>
              <a:buFont typeface="Arial" charset="0"/>
              <a:buChar char="•"/>
            </a:pPr>
            <a:r>
              <a:rPr lang="en-US" altLang="en-US" dirty="0">
                <a:ea typeface="ＭＳ Ｐゴシック" charset="-128"/>
                <a:cs typeface="MS PGothic" charset="-128"/>
              </a:rPr>
              <a:t>Texts must be (largely) within the recommended range of complexity for the level.</a:t>
            </a:r>
          </a:p>
          <a:p>
            <a:pPr>
              <a:lnSpc>
                <a:spcPct val="120000"/>
              </a:lnSpc>
              <a:spcBef>
                <a:spcPts val="1200"/>
              </a:spcBef>
              <a:spcAft>
                <a:spcPts val="1200"/>
              </a:spcAft>
              <a:buFont typeface="Arial" charset="0"/>
              <a:buChar char="•"/>
            </a:pPr>
            <a:r>
              <a:rPr lang="en-US" altLang="en-US" dirty="0">
                <a:ea typeface="ＭＳ Ｐゴシック" charset="-128"/>
                <a:cs typeface="MS PGothic" charset="-128"/>
              </a:rPr>
              <a:t>Texts should be content-rich and contain useful information</a:t>
            </a:r>
            <a:r>
              <a:rPr lang="en-US" altLang="en-US" dirty="0" smtClean="0">
                <a:ea typeface="ＭＳ Ｐゴシック" charset="-128"/>
                <a:cs typeface="MS PGothic" charset="-128"/>
              </a:rPr>
              <a:t>.</a:t>
            </a:r>
            <a:endParaRPr lang="en-US" altLang="en-US" dirty="0">
              <a:solidFill>
                <a:srgbClr val="FFFFFF"/>
              </a:solidFill>
              <a:latin typeface="Helvetica" charset="0"/>
              <a:ea typeface="ＭＳ Ｐゴシック" charset="-128"/>
              <a:cs typeface="MS PGothic"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6491</TotalTime>
  <Pages>39</Pages>
  <Words>9524</Words>
  <Application>Microsoft Macintosh PowerPoint</Application>
  <PresentationFormat>Overhead</PresentationFormat>
  <Paragraphs>804</Paragraphs>
  <Slides>67</Slides>
  <Notes>67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67</vt:i4>
      </vt:variant>
    </vt:vector>
  </HeadingPairs>
  <TitlesOfParts>
    <vt:vector size="82" baseType="lpstr">
      <vt:lpstr>ADAM.CG PRO</vt:lpstr>
      <vt:lpstr>Arial</vt:lpstr>
      <vt:lpstr>Calibri</vt:lpstr>
      <vt:lpstr>Courier New</vt:lpstr>
      <vt:lpstr>Geneva</vt:lpstr>
      <vt:lpstr>Helvetica</vt:lpstr>
      <vt:lpstr>Mona Lisa Solid ITC TT</vt:lpstr>
      <vt:lpstr>MS Mincho</vt:lpstr>
      <vt:lpstr>MS PGothic</vt:lpstr>
      <vt:lpstr>ＭＳ Ｐゴシック</vt:lpstr>
      <vt:lpstr>Times</vt:lpstr>
      <vt:lpstr>Times New Roman</vt:lpstr>
      <vt:lpstr>Trebuchet MS</vt:lpstr>
      <vt:lpstr>Wingdings</vt:lpstr>
      <vt:lpstr>SAMPLE</vt:lpstr>
      <vt:lpstr>Aligning Literacy Curriculum Resources  With the Standards  Advanced Unit 1</vt:lpstr>
      <vt:lpstr>Overview of the Unit</vt:lpstr>
      <vt:lpstr>Purpose of Part 1: Evaluate Alignment</vt:lpstr>
      <vt:lpstr>Introduce Resource Alignment Tool</vt:lpstr>
      <vt:lpstr>Three Key Evaluation Criteria</vt:lpstr>
      <vt:lpstr>Scan Contents of Sample Resource</vt:lpstr>
      <vt:lpstr>Criterion #1: Text Complexity, Dimension 1.1</vt:lpstr>
      <vt:lpstr>Rationale</vt:lpstr>
      <vt:lpstr>Impact on Curriculum and Instruction</vt:lpstr>
      <vt:lpstr>Quantitative Analysis Chart for Determining Text Complexity </vt:lpstr>
      <vt:lpstr>Review Guiding Questions</vt:lpstr>
      <vt:lpstr>Practice at Your Tables</vt:lpstr>
      <vt:lpstr>Criterion #1: Text Complexity, Dimension 1.2 </vt:lpstr>
      <vt:lpstr>Rationale</vt:lpstr>
      <vt:lpstr>Impact on Curriculum and Instruction</vt:lpstr>
      <vt:lpstr>Review Guiding Questions</vt:lpstr>
      <vt:lpstr>Practice at Your Tables</vt:lpstr>
      <vt:lpstr>Group Debriefing of Criterion #1: Text Complexity</vt:lpstr>
      <vt:lpstr>Identify High-Value Actions </vt:lpstr>
      <vt:lpstr>Criterion #2: Evidence, Dimension 2.1</vt:lpstr>
      <vt:lpstr>Rationale</vt:lpstr>
      <vt:lpstr>Impact on Curriculum and Instruction</vt:lpstr>
      <vt:lpstr>Text-dependent questions are not …</vt:lpstr>
      <vt:lpstr>Text-dependent questions ...</vt:lpstr>
      <vt:lpstr>Materials to Support Your Work</vt:lpstr>
      <vt:lpstr>Review Guiding Questions</vt:lpstr>
      <vt:lpstr>Practice at Your Tables</vt:lpstr>
      <vt:lpstr>Criterion #2: Evidence, Dimension 2.2</vt:lpstr>
      <vt:lpstr>Rationale</vt:lpstr>
      <vt:lpstr>Impact on Curriculum and Instruction</vt:lpstr>
      <vt:lpstr>Review Guiding Questions</vt:lpstr>
      <vt:lpstr>Practice at Your Tables</vt:lpstr>
      <vt:lpstr>Group Debriefing of Criterion #2: Evidence</vt:lpstr>
      <vt:lpstr>Identify High-Value Actions</vt:lpstr>
      <vt:lpstr>Criterion #3: Knowledge and Its Dimensions</vt:lpstr>
      <vt:lpstr>Rationale</vt:lpstr>
      <vt:lpstr>Impact on Curriculum and Instruction</vt:lpstr>
      <vt:lpstr>Review Guiding Questions</vt:lpstr>
      <vt:lpstr>Practice at Your Tables</vt:lpstr>
      <vt:lpstr>Group Debriefing of Criterion #3: Knowledge</vt:lpstr>
      <vt:lpstr>Identify High-Value Actions</vt:lpstr>
      <vt:lpstr>Overall Summary Findings and Rating</vt:lpstr>
      <vt:lpstr>Review of Part 1 Process</vt:lpstr>
      <vt:lpstr>End of Part 1</vt:lpstr>
      <vt:lpstr>Purpose of Part 2: Fill Alignment Gaps</vt:lpstr>
      <vt:lpstr>Review of the Part 2 Process</vt:lpstr>
      <vt:lpstr>ELA/Literacy Lesson Revision Template </vt:lpstr>
      <vt:lpstr>Fill in Introductory Information</vt:lpstr>
      <vt:lpstr>Address Focus</vt:lpstr>
      <vt:lpstr>Address Text Complexity</vt:lpstr>
      <vt:lpstr>Address Text Complexity, continued</vt:lpstr>
      <vt:lpstr>Address Academic Vocabulary</vt:lpstr>
      <vt:lpstr>Group Debriefing</vt:lpstr>
      <vt:lpstr>Address Evidence</vt:lpstr>
      <vt:lpstr>Address Evidence, continued</vt:lpstr>
      <vt:lpstr>Evidence-Based Writing Prompts</vt:lpstr>
      <vt:lpstr>Group Debriefing</vt:lpstr>
      <vt:lpstr>Address Knowledge</vt:lpstr>
      <vt:lpstr>Address Knowledge, continued</vt:lpstr>
      <vt:lpstr>Group Debriefing</vt:lpstr>
      <vt:lpstr>Add Helpful Notes for Future Users</vt:lpstr>
      <vt:lpstr>Group Debriefing for Part 2</vt:lpstr>
      <vt:lpstr>Purpose of Part 3: Complete Curriculum Resource for Instructional Use</vt:lpstr>
      <vt:lpstr>Continue Work Beyond the Initial Training</vt:lpstr>
      <vt:lpstr>Questions to Guide Your Decisions</vt:lpstr>
      <vt:lpstr>Build a Curriculum Resource Library</vt:lpstr>
      <vt:lpstr>Questions and Comments</vt:lpstr>
    </vt:vector>
  </TitlesOfParts>
  <Manager/>
  <Company/>
  <LinksUpToDate>false</LinksUpToDate>
  <SharedDoc>false</SharedDoc>
  <HyperlinkBase/>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 Advanced Unit 1 PowerPoint</dc:title>
  <dc:subject>Materials for first advanced unit, ELA/Literacy focused</dc:subject>
  <dc:creator>OCTAE</dc:creator>
  <cp:keywords>OCTAE, College and Career Readiness, CCR SIA, ELA </cp:keywords>
  <dc:description/>
  <cp:lastModifiedBy>Shane McElroy</cp:lastModifiedBy>
  <cp:revision>329</cp:revision>
  <cp:lastPrinted>2008-08-04T15:46:24Z</cp:lastPrinted>
  <dcterms:created xsi:type="dcterms:W3CDTF">2008-12-30T23:46:17Z</dcterms:created>
  <dcterms:modified xsi:type="dcterms:W3CDTF">2016-07-19T14:49:11Z</dcterms:modified>
  <cp:category/>
</cp:coreProperties>
</file>